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4v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8" r:id="rId2"/>
    <p:sldId id="1018" r:id="rId3"/>
    <p:sldId id="1019" r:id="rId4"/>
    <p:sldId id="991" r:id="rId5"/>
    <p:sldId id="1020" r:id="rId6"/>
    <p:sldId id="1021" r:id="rId7"/>
    <p:sldId id="808" r:id="rId8"/>
    <p:sldId id="1007" r:id="rId9"/>
    <p:sldId id="1011" r:id="rId10"/>
    <p:sldId id="993" r:id="rId11"/>
    <p:sldId id="994" r:id="rId12"/>
    <p:sldId id="995" r:id="rId13"/>
    <p:sldId id="1014" r:id="rId14"/>
    <p:sldId id="944" r:id="rId15"/>
    <p:sldId id="997" r:id="rId16"/>
    <p:sldId id="986" r:id="rId17"/>
    <p:sldId id="989" r:id="rId18"/>
    <p:sldId id="987" r:id="rId19"/>
    <p:sldId id="1005" r:id="rId20"/>
    <p:sldId id="352" r:id="rId21"/>
    <p:sldId id="866" r:id="rId22"/>
    <p:sldId id="1022" r:id="rId2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Василь Цупа" initials="ВЦ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295FFF"/>
    <a:srgbClr val="CC00CC"/>
    <a:srgbClr val="78B64E"/>
    <a:srgbClr val="F5F6F9"/>
    <a:srgbClr val="F7F8FB"/>
    <a:srgbClr val="FCFCFE"/>
    <a:srgbClr val="FF5050"/>
    <a:srgbClr val="F0F2F6"/>
    <a:srgbClr val="2F32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E8B1032C-EA38-4F05-BA0D-38AFFFC7BED3}" styleName="Светлый стиль 3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16D9F66E-5EB9-4882-86FB-DCBF35E3C3E4}" styleName="Средний стиль 4 —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3463" autoAdjust="0"/>
    <p:restoredTop sz="94660"/>
  </p:normalViewPr>
  <p:slideViewPr>
    <p:cSldViewPr snapToGrid="0">
      <p:cViewPr varScale="1">
        <p:scale>
          <a:sx n="88" d="100"/>
          <a:sy n="88" d="100"/>
        </p:scale>
        <p:origin x="-180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2BE04B-0FEE-474E-98E3-E5C059B0E3D6}" type="datetimeFigureOut">
              <a:rPr lang="ru-RU" smtClean="0"/>
              <a:t>22.02.2024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08AAFC-F45B-4763-9C1F-8029DFCE03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9451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2268244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26D62-0A69-489C-AD8A-DBBB454FE69F}" type="datetime1">
              <a:rPr lang="uk-UA" smtClean="0"/>
              <a:t>22.02.2024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5242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41F5A-B942-463D-BFFB-A6C0BF2A95D9}" type="datetime1">
              <a:rPr lang="uk-UA" smtClean="0"/>
              <a:t>22.02.2024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6421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F5CA3-AACC-4614-BF69-00E689DA5E5C}" type="datetime1">
              <a:rPr lang="uk-UA" smtClean="0"/>
              <a:t>22.02.2024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8756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57AFC-C01B-4F35-8E90-7CDC7BDC9F41}" type="datetime1">
              <a:rPr lang="uk-UA" smtClean="0"/>
              <a:t>22.02.2024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9445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57DF8-A1C4-4191-9BCE-6255C9741248}" type="datetime1">
              <a:rPr lang="uk-UA" smtClean="0"/>
              <a:t>22.02.2024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0646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B527B-8C9A-436C-98CD-9931061FA41E}" type="datetime1">
              <a:rPr lang="uk-UA" smtClean="0"/>
              <a:t>22.02.2024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3066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2E25-D864-431C-9803-DC1DF816B3B2}" type="datetime1">
              <a:rPr lang="uk-UA" smtClean="0"/>
              <a:t>22.02.2024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9923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1627C-B8CA-44C8-AA80-F38F7E2DC942}" type="datetime1">
              <a:rPr lang="uk-UA" smtClean="0"/>
              <a:t>22.02.2024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1058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8820F-613B-4084-A210-F6071CA8AA12}" type="datetime1">
              <a:rPr lang="uk-UA" smtClean="0"/>
              <a:t>22.02.2024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9499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3D5AF-C886-45A1-B5DC-5A526CB61C15}" type="datetime1">
              <a:rPr lang="uk-UA" smtClean="0"/>
              <a:t>22.02.2024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2121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D2A21-8E22-4A57-9D96-C14531AB525D}" type="datetime1">
              <a:rPr lang="uk-UA" smtClean="0"/>
              <a:t>22.02.2024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1652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FBF2D6-4F70-474E-8189-F1C29A9FD449}" type="datetime1">
              <a:rPr lang="uk-UA" smtClean="0"/>
              <a:t>22.02.2024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610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10" Type="http://schemas.microsoft.com/office/2007/relationships/hdphoto" Target="../media/hdphoto2.wdp"/><Relationship Id="rId4" Type="http://schemas.openxmlformats.org/officeDocument/2006/relationships/image" Target="../media/image23.png"/><Relationship Id="rId9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microsoft.com/office/2007/relationships/hdphoto" Target="../media/hdphoto1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9.pn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29.png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4v"/><Relationship Id="rId1" Type="http://schemas.microsoft.com/office/2007/relationships/media" Target="../media/media1.m4v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jpeg"/><Relationship Id="rId4" Type="http://schemas.openxmlformats.org/officeDocument/2006/relationships/image" Target="../media/image39.jpeg"/><Relationship Id="rId9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png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47.jpe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learningapps.org/watch?v=px5mwsqia23" TargetMode="External"/><Relationship Id="rId5" Type="http://schemas.microsoft.com/office/2007/relationships/hdphoto" Target="../media/hdphoto3.wdp"/><Relationship Id="rId4" Type="http://schemas.openxmlformats.org/officeDocument/2006/relationships/image" Target="../media/image48.png"/><Relationship Id="rId9" Type="http://schemas.openxmlformats.org/officeDocument/2006/relationships/image" Target="../media/image5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microsoft.com/office/2007/relationships/hdphoto" Target="../media/hdphoto5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458686" y="3940060"/>
            <a:ext cx="9292127" cy="2349579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4400" b="1" dirty="0">
                <a:solidFill>
                  <a:schemeClr val="bg1"/>
                </a:solidFill>
              </a:rPr>
              <a:t>Написання </a:t>
            </a:r>
            <a:r>
              <a:rPr lang="ru-RU" sz="4400" b="1" dirty="0" err="1">
                <a:solidFill>
                  <a:schemeClr val="bg1"/>
                </a:solidFill>
              </a:rPr>
              <a:t>великої</a:t>
            </a:r>
            <a:r>
              <a:rPr lang="ru-RU" sz="4400" b="1" dirty="0">
                <a:solidFill>
                  <a:schemeClr val="bg1"/>
                </a:solidFill>
              </a:rPr>
              <a:t> </a:t>
            </a:r>
            <a:r>
              <a:rPr lang="ru-RU" sz="4400" b="1" dirty="0" err="1">
                <a:solidFill>
                  <a:schemeClr val="bg1"/>
                </a:solidFill>
              </a:rPr>
              <a:t>букви</a:t>
            </a:r>
            <a:r>
              <a:rPr lang="ru-RU" sz="4400" b="1" dirty="0">
                <a:solidFill>
                  <a:schemeClr val="bg1"/>
                </a:solidFill>
              </a:rPr>
              <a:t> Є. </a:t>
            </a:r>
            <a:endParaRPr lang="ru-RU" sz="4400" b="1" dirty="0" smtClean="0">
              <a:solidFill>
                <a:schemeClr val="bg1"/>
              </a:solidFill>
            </a:endParaRPr>
          </a:p>
          <a:p>
            <a:pPr algn="ctr"/>
            <a:r>
              <a:rPr lang="ru-RU" sz="4400" b="1" dirty="0" err="1" smtClean="0">
                <a:solidFill>
                  <a:schemeClr val="bg1"/>
                </a:solidFill>
              </a:rPr>
              <a:t>Розвиток</a:t>
            </a:r>
            <a:r>
              <a:rPr lang="ru-RU" sz="4400" b="1" dirty="0" smtClean="0">
                <a:solidFill>
                  <a:schemeClr val="bg1"/>
                </a:solidFill>
              </a:rPr>
              <a:t> </a:t>
            </a:r>
            <a:r>
              <a:rPr lang="ru-RU" sz="4400" b="1" dirty="0" err="1">
                <a:solidFill>
                  <a:schemeClr val="bg1"/>
                </a:solidFill>
              </a:rPr>
              <a:t>зв’язного</a:t>
            </a:r>
            <a:r>
              <a:rPr lang="ru-RU" sz="4400" b="1" dirty="0">
                <a:solidFill>
                  <a:schemeClr val="bg1"/>
                </a:solidFill>
              </a:rPr>
              <a:t> </a:t>
            </a:r>
            <a:r>
              <a:rPr lang="ru-RU" sz="4400" b="1" dirty="0" err="1">
                <a:solidFill>
                  <a:schemeClr val="bg1"/>
                </a:solidFill>
              </a:rPr>
              <a:t>мовлення</a:t>
            </a:r>
            <a:r>
              <a:rPr lang="ru-RU" sz="4400" b="1" dirty="0">
                <a:solidFill>
                  <a:schemeClr val="bg1"/>
                </a:solidFill>
              </a:rPr>
              <a:t>: </a:t>
            </a:r>
            <a:r>
              <a:rPr lang="ru-RU" sz="4400" b="1" dirty="0" err="1">
                <a:solidFill>
                  <a:schemeClr val="bg1"/>
                </a:solidFill>
              </a:rPr>
              <a:t>спілкування</a:t>
            </a:r>
            <a:r>
              <a:rPr lang="ru-RU" sz="4400" b="1" dirty="0">
                <a:solidFill>
                  <a:schemeClr val="bg1"/>
                </a:solidFill>
              </a:rPr>
              <a:t> на тему «Пори року»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/>
          <a:srcRect l="4105" t="54409" r="5196" b="3665"/>
          <a:stretch/>
        </p:blipFill>
        <p:spPr>
          <a:xfrm>
            <a:off x="1578428" y="1032919"/>
            <a:ext cx="3831771" cy="2463281"/>
          </a:xfrm>
          <a:prstGeom prst="roundRect">
            <a:avLst/>
          </a:prstGeom>
          <a:ln w="38100">
            <a:solidFill>
              <a:srgbClr val="0070C0"/>
            </a:solidFill>
          </a:ln>
        </p:spPr>
      </p:pic>
      <p:sp>
        <p:nvSpPr>
          <p:cNvPr id="12" name="TextBox 11"/>
          <p:cNvSpPr txBox="1"/>
          <p:nvPr/>
        </p:nvSpPr>
        <p:spPr>
          <a:xfrm>
            <a:off x="7407216" y="1228200"/>
            <a:ext cx="3343597" cy="200906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Навчання грамоти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Письмо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Букварний </a:t>
            </a:r>
            <a:r>
              <a:rPr lang="uk-UA" sz="2800" b="1" dirty="0">
                <a:solidFill>
                  <a:schemeClr val="bg1"/>
                </a:solidFill>
              </a:rPr>
              <a:t>період</a:t>
            </a:r>
            <a:endParaRPr lang="ru-RU" sz="28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Урок </a:t>
            </a:r>
            <a:r>
              <a:rPr lang="uk-UA" sz="2800" b="1" dirty="0" smtClean="0">
                <a:solidFill>
                  <a:schemeClr val="bg1"/>
                </a:solidFill>
              </a:rPr>
              <a:t>80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57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344526" y="623434"/>
            <a:ext cx="8485498" cy="75905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bg1"/>
                </a:solidFill>
              </a:rPr>
              <a:t>Вчимося </a:t>
            </a:r>
            <a:r>
              <a:rPr lang="ru-RU" sz="4000" b="1" dirty="0" err="1">
                <a:solidFill>
                  <a:schemeClr val="bg1"/>
                </a:solidFill>
              </a:rPr>
              <a:t>писати</a:t>
            </a:r>
            <a:endParaRPr lang="ru-RU" sz="4000" b="1" dirty="0">
              <a:solidFill>
                <a:schemeClr val="bg1"/>
              </a:solidFill>
            </a:endParaRPr>
          </a:p>
        </p:txBody>
      </p:sp>
      <p:cxnSp>
        <p:nvCxnSpPr>
          <p:cNvPr id="17" name="Прямая соединительная линия 16"/>
          <p:cNvCxnSpPr/>
          <p:nvPr/>
        </p:nvCxnSpPr>
        <p:spPr>
          <a:xfrm>
            <a:off x="933450" y="3714750"/>
            <a:ext cx="10839450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>
            <a:off x="933450" y="4705350"/>
            <a:ext cx="10839450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>
            <a:off x="933450" y="2152650"/>
            <a:ext cx="10839450" cy="0"/>
          </a:xfrm>
          <a:prstGeom prst="line">
            <a:avLst/>
          </a:prstGeom>
          <a:ln w="38100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>
            <a:off x="933450" y="6286500"/>
            <a:ext cx="10839450" cy="0"/>
          </a:xfrm>
          <a:prstGeom prst="line">
            <a:avLst/>
          </a:prstGeom>
          <a:ln w="38100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 flipV="1">
            <a:off x="933450" y="1905000"/>
            <a:ext cx="2124075" cy="4743451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 flipV="1">
            <a:off x="9258300" y="1905000"/>
            <a:ext cx="2124075" cy="4743451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 flipV="1">
            <a:off x="5095875" y="1905000"/>
            <a:ext cx="2124075" cy="4743451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2" name="Групувати 6">
            <a:extLst>
              <a:ext uri="{FF2B5EF4-FFF2-40B4-BE49-F238E27FC236}">
                <a16:creationId xmlns:a16="http://schemas.microsoft.com/office/drawing/2014/main" xmlns="" id="{F92AD0FC-8747-477A-99DC-5D59E38A79AA}"/>
              </a:ext>
            </a:extLst>
          </p:cNvPr>
          <p:cNvGrpSpPr/>
          <p:nvPr/>
        </p:nvGrpSpPr>
        <p:grpSpPr>
          <a:xfrm>
            <a:off x="4865756" y="2153357"/>
            <a:ext cx="1721519" cy="2556967"/>
            <a:chOff x="4464858" y="1873021"/>
            <a:chExt cx="1721519" cy="2556967"/>
          </a:xfrm>
        </p:grpSpPr>
        <p:sp>
          <p:nvSpPr>
            <p:cNvPr id="33" name="Полілінія: фігура 1">
              <a:extLst>
                <a:ext uri="{FF2B5EF4-FFF2-40B4-BE49-F238E27FC236}">
                  <a16:creationId xmlns:a16="http://schemas.microsoft.com/office/drawing/2014/main" xmlns="" id="{802300A7-AA89-49C2-BB8A-D194E9DC59CA}"/>
                </a:ext>
              </a:extLst>
            </p:cNvPr>
            <p:cNvSpPr/>
            <p:nvPr/>
          </p:nvSpPr>
          <p:spPr>
            <a:xfrm>
              <a:off x="4464858" y="1873021"/>
              <a:ext cx="1721519" cy="2556967"/>
            </a:xfrm>
            <a:custGeom>
              <a:avLst/>
              <a:gdLst>
                <a:gd name="connsiteX0" fmla="*/ 1650192 w 1721519"/>
                <a:gd name="connsiteY0" fmla="*/ 619360 h 2563323"/>
                <a:gd name="connsiteX1" fmla="*/ 1716867 w 1721519"/>
                <a:gd name="connsiteY1" fmla="*/ 205023 h 2563323"/>
                <a:gd name="connsiteX2" fmla="*/ 1535892 w 1721519"/>
                <a:gd name="connsiteY2" fmla="*/ 33573 h 2563323"/>
                <a:gd name="connsiteX3" fmla="*/ 1078692 w 1721519"/>
                <a:gd name="connsiteY3" fmla="*/ 71673 h 2563323"/>
                <a:gd name="connsiteX4" fmla="*/ 469092 w 1721519"/>
                <a:gd name="connsiteY4" fmla="*/ 738423 h 2563323"/>
                <a:gd name="connsiteX5" fmla="*/ 35705 w 1721519"/>
                <a:gd name="connsiteY5" fmla="*/ 1695685 h 2563323"/>
                <a:gd name="connsiteX6" fmla="*/ 69042 w 1721519"/>
                <a:gd name="connsiteY6" fmla="*/ 2295760 h 2563323"/>
                <a:gd name="connsiteX7" fmla="*/ 421467 w 1721519"/>
                <a:gd name="connsiteY7" fmla="*/ 2562460 h 2563323"/>
                <a:gd name="connsiteX8" fmla="*/ 1021542 w 1721519"/>
                <a:gd name="connsiteY8" fmla="*/ 2367198 h 2563323"/>
                <a:gd name="connsiteX9" fmla="*/ 1502555 w 1721519"/>
                <a:gd name="connsiteY9" fmla="*/ 2000485 h 2563323"/>
                <a:gd name="connsiteX0" fmla="*/ 1650192 w 1721519"/>
                <a:gd name="connsiteY0" fmla="*/ 613004 h 2556967"/>
                <a:gd name="connsiteX1" fmla="*/ 1716867 w 1721519"/>
                <a:gd name="connsiteY1" fmla="*/ 198667 h 2556967"/>
                <a:gd name="connsiteX2" fmla="*/ 1535892 w 1721519"/>
                <a:gd name="connsiteY2" fmla="*/ 27217 h 2556967"/>
                <a:gd name="connsiteX3" fmla="*/ 1078692 w 1721519"/>
                <a:gd name="connsiteY3" fmla="*/ 65317 h 2556967"/>
                <a:gd name="connsiteX4" fmla="*/ 469092 w 1721519"/>
                <a:gd name="connsiteY4" fmla="*/ 732067 h 2556967"/>
                <a:gd name="connsiteX5" fmla="*/ 35705 w 1721519"/>
                <a:gd name="connsiteY5" fmla="*/ 1689329 h 2556967"/>
                <a:gd name="connsiteX6" fmla="*/ 69042 w 1721519"/>
                <a:gd name="connsiteY6" fmla="*/ 2289404 h 2556967"/>
                <a:gd name="connsiteX7" fmla="*/ 421467 w 1721519"/>
                <a:gd name="connsiteY7" fmla="*/ 2556104 h 2556967"/>
                <a:gd name="connsiteX8" fmla="*/ 1021542 w 1721519"/>
                <a:gd name="connsiteY8" fmla="*/ 2360842 h 2556967"/>
                <a:gd name="connsiteX9" fmla="*/ 1502555 w 1721519"/>
                <a:gd name="connsiteY9" fmla="*/ 1994129 h 2556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21519" h="2556967">
                  <a:moveTo>
                    <a:pt x="1650192" y="613004"/>
                  </a:moveTo>
                  <a:cubicBezTo>
                    <a:pt x="1693054" y="454651"/>
                    <a:pt x="1735917" y="296298"/>
                    <a:pt x="1716867" y="198667"/>
                  </a:cubicBezTo>
                  <a:cubicBezTo>
                    <a:pt x="1697817" y="101036"/>
                    <a:pt x="1556529" y="30392"/>
                    <a:pt x="1535892" y="27217"/>
                  </a:cubicBezTo>
                  <a:cubicBezTo>
                    <a:pt x="1515255" y="24042"/>
                    <a:pt x="1256492" y="-52158"/>
                    <a:pt x="1078692" y="65317"/>
                  </a:cubicBezTo>
                  <a:cubicBezTo>
                    <a:pt x="900892" y="182792"/>
                    <a:pt x="642923" y="461398"/>
                    <a:pt x="469092" y="732067"/>
                  </a:cubicBezTo>
                  <a:cubicBezTo>
                    <a:pt x="295261" y="1002736"/>
                    <a:pt x="102380" y="1429773"/>
                    <a:pt x="35705" y="1689329"/>
                  </a:cubicBezTo>
                  <a:cubicBezTo>
                    <a:pt x="-30970" y="1948885"/>
                    <a:pt x="4748" y="2144942"/>
                    <a:pt x="69042" y="2289404"/>
                  </a:cubicBezTo>
                  <a:cubicBezTo>
                    <a:pt x="133336" y="2433866"/>
                    <a:pt x="262717" y="2544198"/>
                    <a:pt x="421467" y="2556104"/>
                  </a:cubicBezTo>
                  <a:cubicBezTo>
                    <a:pt x="580217" y="2568010"/>
                    <a:pt x="841361" y="2454505"/>
                    <a:pt x="1021542" y="2360842"/>
                  </a:cubicBezTo>
                  <a:cubicBezTo>
                    <a:pt x="1201723" y="2267180"/>
                    <a:pt x="1352139" y="2130654"/>
                    <a:pt x="1502555" y="1994129"/>
                  </a:cubicBezTo>
                </a:path>
              </a:pathLst>
            </a:custGeom>
            <a:noFill/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strike="sngStrike" dirty="0"/>
            </a:p>
          </p:txBody>
        </p:sp>
        <p:cxnSp>
          <p:nvCxnSpPr>
            <p:cNvPr id="34" name="Пряма сполучна лінія 4">
              <a:extLst>
                <a:ext uri="{FF2B5EF4-FFF2-40B4-BE49-F238E27FC236}">
                  <a16:creationId xmlns:a16="http://schemas.microsoft.com/office/drawing/2014/main" xmlns="" id="{AA1917DD-D297-4BD1-972E-D052A4836923}"/>
                </a:ext>
              </a:extLst>
            </p:cNvPr>
            <p:cNvCxnSpPr/>
            <p:nvPr/>
          </p:nvCxnSpPr>
          <p:spPr>
            <a:xfrm>
              <a:off x="4667250" y="3105150"/>
              <a:ext cx="599963" cy="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Овал 34"/>
          <p:cNvSpPr/>
          <p:nvPr/>
        </p:nvSpPr>
        <p:spPr>
          <a:xfrm>
            <a:off x="6503012" y="2687591"/>
            <a:ext cx="78178" cy="76406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rgbClr val="FFFF00"/>
                </a:solidFill>
              </a:ln>
              <a:solidFill>
                <a:srgbClr val="FFFF00"/>
              </a:solidFill>
            </a:endParaRPr>
          </a:p>
        </p:txBody>
      </p:sp>
      <p:pic>
        <p:nvPicPr>
          <p:cNvPr id="36" name="Рисунок 3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542101" y="1824801"/>
            <a:ext cx="467602" cy="894706"/>
          </a:xfrm>
          <a:prstGeom prst="rect">
            <a:avLst/>
          </a:prstGeom>
        </p:spPr>
      </p:pic>
      <p:pic>
        <p:nvPicPr>
          <p:cNvPr id="25" name="Picture 3" descr="D:\Картинки до тестів\!!!!Эсмира_512х512\_free_2024-01-13-17-38-02_00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460" y="1884680"/>
            <a:ext cx="3660140" cy="3660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4297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5.55112E-17 L 0.00273 -0.03125 L 0.00195 -0.04375 L -0.00352 -0.06042 L -0.01953 -0.06875 L -0.03672 -0.07153 L -0.05859 -0.05486 L -0.08281 -0.00625 L -0.1043 0.04444 L -0.12305 0.10486 L -0.13711 0.175 L -0.13867 0.21181 L -0.13828 0.23681 L -0.13359 0.27083 L -0.11953 0.29444 L -0.10391 0.30347 L -0.08477 0.29792 L -0.0543 0.27014 L -0.02461 0.23333 L -0.01758 0.22222 " pathEditMode="relative" rAng="0" ptsTypes="AAAAAAAAAAAAAAAAAAAA">
                                      <p:cBhvr>
                                        <p:cTn id="19" dur="4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97" y="115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2122 0.1 L -0.07591 0.1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6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5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3" t="17188" r="41020" b="50392"/>
          <a:stretch/>
        </p:blipFill>
        <p:spPr>
          <a:xfrm>
            <a:off x="756000" y="1998590"/>
            <a:ext cx="9288000" cy="4012149"/>
          </a:xfrm>
          <a:prstGeom prst="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</p:pic>
      <p:pic>
        <p:nvPicPr>
          <p:cNvPr id="72" name="Рисунок 7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10" t="38788" r="56595" b="47767"/>
          <a:stretch/>
        </p:blipFill>
        <p:spPr>
          <a:xfrm>
            <a:off x="865279" y="1765441"/>
            <a:ext cx="742726" cy="1060943"/>
          </a:xfrm>
          <a:prstGeom prst="rect">
            <a:avLst/>
          </a:prstGeom>
        </p:spPr>
      </p:pic>
      <p:pic>
        <p:nvPicPr>
          <p:cNvPr id="86" name="Рисунок 8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10" t="38788" r="56595" b="47767"/>
          <a:stretch/>
        </p:blipFill>
        <p:spPr>
          <a:xfrm>
            <a:off x="1869946" y="1765440"/>
            <a:ext cx="742726" cy="1060943"/>
          </a:xfrm>
          <a:prstGeom prst="rect">
            <a:avLst/>
          </a:prstGeom>
        </p:spPr>
      </p:pic>
      <p:pic>
        <p:nvPicPr>
          <p:cNvPr id="87" name="Рисунок 8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10" t="38788" r="56595" b="47767"/>
          <a:stretch/>
        </p:blipFill>
        <p:spPr>
          <a:xfrm>
            <a:off x="2975162" y="1764923"/>
            <a:ext cx="742726" cy="1060943"/>
          </a:xfrm>
          <a:prstGeom prst="rect">
            <a:avLst/>
          </a:prstGeom>
        </p:spPr>
      </p:pic>
      <p:pic>
        <p:nvPicPr>
          <p:cNvPr id="88" name="Рисунок 8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10" t="38788" r="56595" b="47767"/>
          <a:stretch/>
        </p:blipFill>
        <p:spPr>
          <a:xfrm>
            <a:off x="3981781" y="1764923"/>
            <a:ext cx="742726" cy="1060943"/>
          </a:xfrm>
          <a:prstGeom prst="rect">
            <a:avLst/>
          </a:prstGeom>
        </p:spPr>
      </p:pic>
      <p:pic>
        <p:nvPicPr>
          <p:cNvPr id="89" name="Рисунок 8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10" t="38788" r="56595" b="47767"/>
          <a:stretch/>
        </p:blipFill>
        <p:spPr>
          <a:xfrm>
            <a:off x="5086997" y="1764406"/>
            <a:ext cx="742726" cy="1060943"/>
          </a:xfrm>
          <a:prstGeom prst="rect">
            <a:avLst/>
          </a:prstGeom>
        </p:spPr>
      </p:pic>
      <p:pic>
        <p:nvPicPr>
          <p:cNvPr id="90" name="Рисунок 8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10" t="38788" r="56595" b="47767"/>
          <a:stretch/>
        </p:blipFill>
        <p:spPr>
          <a:xfrm>
            <a:off x="6083374" y="1764406"/>
            <a:ext cx="742726" cy="1060943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10" t="38788" r="56595" b="47767"/>
          <a:stretch/>
        </p:blipFill>
        <p:spPr>
          <a:xfrm>
            <a:off x="7115773" y="1771823"/>
            <a:ext cx="742726" cy="1060943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10" t="38788" r="56595" b="47767"/>
          <a:stretch/>
        </p:blipFill>
        <p:spPr>
          <a:xfrm>
            <a:off x="8220989" y="1771306"/>
            <a:ext cx="742726" cy="1060943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7" t="39192" r="79348" b="43569"/>
          <a:stretch/>
        </p:blipFill>
        <p:spPr>
          <a:xfrm>
            <a:off x="4353144" y="2786142"/>
            <a:ext cx="1864981" cy="134405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31" t="40269" r="81515" b="47071"/>
          <a:stretch/>
        </p:blipFill>
        <p:spPr>
          <a:xfrm>
            <a:off x="744287" y="2831731"/>
            <a:ext cx="1516968" cy="1033297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92" t="46030" r="46656" b="44594"/>
          <a:stretch/>
        </p:blipFill>
        <p:spPr>
          <a:xfrm>
            <a:off x="5086997" y="4259908"/>
            <a:ext cx="2097158" cy="765313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31" t="40269" r="81515" b="47071"/>
          <a:stretch/>
        </p:blipFill>
        <p:spPr>
          <a:xfrm>
            <a:off x="2443934" y="2831731"/>
            <a:ext cx="1516968" cy="1033297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7" t="39192" r="79348" b="43569"/>
          <a:stretch/>
        </p:blipFill>
        <p:spPr>
          <a:xfrm>
            <a:off x="6554645" y="2786142"/>
            <a:ext cx="1864981" cy="1344058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74" t="40290" r="72012" b="47116"/>
          <a:stretch/>
        </p:blipFill>
        <p:spPr>
          <a:xfrm>
            <a:off x="744287" y="3826159"/>
            <a:ext cx="1949216" cy="1014305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7" t="39192" r="79348" b="43569"/>
          <a:stretch/>
        </p:blipFill>
        <p:spPr>
          <a:xfrm>
            <a:off x="2749385" y="3728590"/>
            <a:ext cx="1922801" cy="1385728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06" t="45184" r="64757" b="47905"/>
          <a:stretch/>
        </p:blipFill>
        <p:spPr>
          <a:xfrm>
            <a:off x="4189420" y="4201526"/>
            <a:ext cx="777200" cy="588152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31" t="42275" r="49828" b="44412"/>
          <a:stretch/>
        </p:blipFill>
        <p:spPr>
          <a:xfrm>
            <a:off x="7456820" y="3924448"/>
            <a:ext cx="1942872" cy="1133061"/>
          </a:xfrm>
          <a:prstGeom prst="rect">
            <a:avLst/>
          </a:prstGeom>
        </p:spPr>
      </p:pic>
      <p:sp>
        <p:nvSpPr>
          <p:cNvPr id="36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737764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chemeClr val="bg1"/>
                </a:solidFill>
              </a:rPr>
              <a:t>Сторінка</a:t>
            </a:r>
            <a:endParaRPr lang="uk-UA" b="1" dirty="0">
              <a:solidFill>
                <a:schemeClr val="bg1"/>
              </a:solidFill>
            </a:endParaRP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42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44" name="Прямоугольник 43"/>
          <p:cNvSpPr/>
          <p:nvPr/>
        </p:nvSpPr>
        <p:spPr>
          <a:xfrm>
            <a:off x="1298413" y="497515"/>
            <a:ext cx="8404523" cy="116568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Напиши велику рукописну букву </a:t>
            </a:r>
            <a:r>
              <a:rPr lang="uk-UA" sz="3200" b="1" i="1" dirty="0" smtClean="0">
                <a:solidFill>
                  <a:schemeClr val="bg1"/>
                </a:solidFill>
              </a:rPr>
              <a:t>Є</a:t>
            </a:r>
            <a:r>
              <a:rPr lang="uk-UA" sz="3200" b="1" dirty="0" smtClean="0">
                <a:solidFill>
                  <a:schemeClr val="bg1"/>
                </a:solidFill>
              </a:rPr>
              <a:t> </a:t>
            </a:r>
            <a:endParaRPr lang="uk-UA" sz="3200" b="1" dirty="0" smtClean="0">
              <a:solidFill>
                <a:schemeClr val="bg1"/>
              </a:solidFill>
            </a:endParaRP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у першому рядку </a:t>
            </a:r>
            <a:r>
              <a:rPr lang="uk-UA" sz="3200" b="1" dirty="0">
                <a:solidFill>
                  <a:schemeClr val="bg1"/>
                </a:solidFill>
              </a:rPr>
              <a:t>за </a:t>
            </a:r>
            <a:r>
              <a:rPr lang="uk-UA" sz="3200" b="1" dirty="0" smtClean="0">
                <a:solidFill>
                  <a:schemeClr val="bg1"/>
                </a:solidFill>
              </a:rPr>
              <a:t>зразком                                                        </a:t>
            </a:r>
            <a:endParaRPr lang="uk-UA" sz="3200" b="1" dirty="0">
              <a:solidFill>
                <a:schemeClr val="bg1"/>
              </a:solidFill>
            </a:endParaRPr>
          </a:p>
        </p:txBody>
      </p:sp>
      <p:pic>
        <p:nvPicPr>
          <p:cNvPr id="53" name="Рисунок 52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87176" l="11000" r="90300">
                        <a14:foregroundMark x1="52800" y1="55294" x2="52800" y2="55294"/>
                        <a14:foregroundMark x1="51351" y1="25798" x2="51351" y2="25798"/>
                        <a14:foregroundMark x1="51351" y1="28571" x2="51351" y2="28571"/>
                        <a14:foregroundMark x1="50059" y1="23717" x2="50059" y2="23717"/>
                        <a14:foregroundMark x1="54407" y1="58807" x2="54407" y2="58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277" r="10334" b="12778"/>
          <a:stretch/>
        </p:blipFill>
        <p:spPr>
          <a:xfrm>
            <a:off x="9742477" y="497515"/>
            <a:ext cx="2175534" cy="2012131"/>
          </a:xfrm>
          <a:prstGeom prst="rect">
            <a:avLst/>
          </a:prstGeom>
        </p:spPr>
      </p:pic>
      <p:pic>
        <p:nvPicPr>
          <p:cNvPr id="54" name="Рисунок 53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11" b="87131" l="10019" r="88312">
                        <a14:foregroundMark x1="49351" y1="61814" x2="49351" y2="61814"/>
                        <a14:foregroundMark x1="53432" y1="52110" x2="53432" y2="52110"/>
                        <a14:foregroundMark x1="34323" y1="56962" x2="34323" y2="569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874" r="10987" b="11826"/>
          <a:stretch/>
        </p:blipFill>
        <p:spPr>
          <a:xfrm>
            <a:off x="9343989" y="2972694"/>
            <a:ext cx="2243179" cy="2084815"/>
          </a:xfrm>
          <a:prstGeom prst="rect">
            <a:avLst/>
          </a:prstGeom>
        </p:spPr>
      </p:pic>
      <p:sp>
        <p:nvSpPr>
          <p:cNvPr id="55" name="Дуга 54"/>
          <p:cNvSpPr/>
          <p:nvPr/>
        </p:nvSpPr>
        <p:spPr>
          <a:xfrm rot="9245165">
            <a:off x="4479806" y="3040411"/>
            <a:ext cx="1265482" cy="625514"/>
          </a:xfrm>
          <a:prstGeom prst="arc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6" name="Дуга 55"/>
          <p:cNvSpPr/>
          <p:nvPr/>
        </p:nvSpPr>
        <p:spPr>
          <a:xfrm rot="9108959">
            <a:off x="5186948" y="3078772"/>
            <a:ext cx="1159009" cy="611627"/>
          </a:xfrm>
          <a:prstGeom prst="arc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7" name="Дуга 56"/>
          <p:cNvSpPr/>
          <p:nvPr/>
        </p:nvSpPr>
        <p:spPr>
          <a:xfrm rot="9245165">
            <a:off x="732132" y="3276864"/>
            <a:ext cx="888748" cy="400948"/>
          </a:xfrm>
          <a:prstGeom prst="arc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8" name="Дуга 57"/>
          <p:cNvSpPr/>
          <p:nvPr/>
        </p:nvSpPr>
        <p:spPr>
          <a:xfrm rot="9108959">
            <a:off x="1208048" y="3137251"/>
            <a:ext cx="1066182" cy="552479"/>
          </a:xfrm>
          <a:prstGeom prst="arc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9" name="TextBox 58"/>
          <p:cNvSpPr txBox="1">
            <a:spLocks noChangeArrowheads="1"/>
          </p:cNvSpPr>
          <p:nvPr/>
        </p:nvSpPr>
        <p:spPr bwMode="auto">
          <a:xfrm>
            <a:off x="744287" y="2548939"/>
            <a:ext cx="1505255" cy="584775"/>
          </a:xfrm>
          <a:prstGeom prst="rect">
            <a:avLst/>
          </a:prstGeom>
          <a:noFill/>
          <a:ln w="38100">
            <a:noFill/>
          </a:ln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285750" indent="-2857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9pPr>
          </a:lstStyle>
          <a:p>
            <a:pPr marL="0" indent="0" algn="ctr">
              <a:spcBef>
                <a:spcPct val="0"/>
              </a:spcBef>
              <a:buNone/>
            </a:pPr>
            <a:r>
              <a:rPr lang="uk-UA" altLang="ru-RU" b="1" dirty="0" smtClean="0">
                <a:solidFill>
                  <a:srgbClr val="0070C0"/>
                </a:solidFill>
                <a:latin typeface="+mn-lt"/>
                <a:ea typeface="宋体" panose="02010600030101010101" pitchFamily="2" charset="-122"/>
              </a:rPr>
              <a:t> = </a:t>
            </a:r>
            <a:r>
              <a:rPr lang="uk-UA" altLang="ru-RU" b="1" dirty="0">
                <a:solidFill>
                  <a:srgbClr val="FF0000"/>
                </a:solidFill>
                <a:latin typeface="+mn-lt"/>
                <a:ea typeface="宋体" panose="02010600030101010101" pitchFamily="2" charset="-122"/>
              </a:rPr>
              <a:t>о</a:t>
            </a:r>
            <a:r>
              <a:rPr lang="uk-UA" altLang="ru-RU" b="1" dirty="0" smtClean="0">
                <a:solidFill>
                  <a:srgbClr val="0070C0"/>
                </a:solidFill>
                <a:latin typeface="+mn-lt"/>
                <a:ea typeface="宋体" panose="02010600030101010101" pitchFamily="2" charset="-122"/>
              </a:rPr>
              <a:t> </a:t>
            </a:r>
            <a:r>
              <a:rPr lang="uk-UA" altLang="ru-RU" b="1" dirty="0" smtClean="0">
                <a:solidFill>
                  <a:srgbClr val="0070C0"/>
                </a:solidFill>
                <a:latin typeface="+mn-lt"/>
                <a:ea typeface="宋体" panose="02010600030101010101" pitchFamily="2" charset="-122"/>
              </a:rPr>
              <a:t>– </a:t>
            </a:r>
            <a:r>
              <a:rPr lang="uk-UA" altLang="ru-RU" b="1" dirty="0" smtClean="0">
                <a:solidFill>
                  <a:srgbClr val="FF0000"/>
                </a:solidFill>
                <a:latin typeface="+mn-lt"/>
                <a:ea typeface="宋体" panose="02010600030101010101" pitchFamily="2" charset="-122"/>
              </a:rPr>
              <a:t>о</a:t>
            </a:r>
            <a:endParaRPr lang="uk-UA" altLang="ru-RU" b="1" dirty="0">
              <a:solidFill>
                <a:srgbClr val="0070C0"/>
              </a:solidFill>
              <a:latin typeface="+mn-lt"/>
              <a:ea typeface="宋体" panose="02010600030101010101" pitchFamily="2" charset="-122"/>
            </a:endParaRPr>
          </a:p>
        </p:txBody>
      </p:sp>
      <p:sp>
        <p:nvSpPr>
          <p:cNvPr id="60" name="TextBox 59"/>
          <p:cNvSpPr txBox="1">
            <a:spLocks noChangeArrowheads="1"/>
          </p:cNvSpPr>
          <p:nvPr/>
        </p:nvSpPr>
        <p:spPr bwMode="auto">
          <a:xfrm>
            <a:off x="4356895" y="2548939"/>
            <a:ext cx="2064791" cy="584775"/>
          </a:xfrm>
          <a:prstGeom prst="rect">
            <a:avLst/>
          </a:prstGeom>
          <a:noFill/>
          <a:ln w="38100">
            <a:noFill/>
          </a:ln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285750" indent="-2857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9pPr>
          </a:lstStyle>
          <a:p>
            <a:pPr marL="0" indent="0" algn="ctr">
              <a:spcBef>
                <a:spcPct val="0"/>
              </a:spcBef>
              <a:buNone/>
            </a:pPr>
            <a:r>
              <a:rPr lang="uk-UA" altLang="ru-RU" b="1" dirty="0" smtClean="0">
                <a:solidFill>
                  <a:srgbClr val="0070C0"/>
                </a:solidFill>
                <a:latin typeface="+mn-lt"/>
                <a:ea typeface="宋体" panose="02010600030101010101" pitchFamily="2" charset="-122"/>
              </a:rPr>
              <a:t> = </a:t>
            </a:r>
            <a:r>
              <a:rPr lang="uk-UA" altLang="ru-RU" b="1" dirty="0" smtClean="0">
                <a:solidFill>
                  <a:srgbClr val="FF0000"/>
                </a:solidFill>
                <a:latin typeface="+mn-lt"/>
                <a:ea typeface="宋体" panose="02010600030101010101" pitchFamily="2" charset="-122"/>
              </a:rPr>
              <a:t>о</a:t>
            </a:r>
            <a:r>
              <a:rPr lang="uk-UA" altLang="ru-RU" b="1" dirty="0">
                <a:solidFill>
                  <a:srgbClr val="0070C0"/>
                </a:solidFill>
                <a:latin typeface="+mn-lt"/>
                <a:ea typeface="宋体" panose="02010600030101010101" pitchFamily="2" charset="-122"/>
              </a:rPr>
              <a:t> –</a:t>
            </a:r>
            <a:r>
              <a:rPr lang="uk-UA" altLang="ru-RU" b="1" dirty="0" smtClean="0">
                <a:solidFill>
                  <a:srgbClr val="0070C0"/>
                </a:solidFill>
                <a:latin typeface="+mn-lt"/>
                <a:ea typeface="宋体" panose="02010600030101010101" pitchFamily="2" charset="-122"/>
              </a:rPr>
              <a:t> – </a:t>
            </a:r>
            <a:r>
              <a:rPr lang="uk-UA" altLang="ru-RU" b="1" dirty="0" smtClean="0">
                <a:solidFill>
                  <a:srgbClr val="FF0000"/>
                </a:solidFill>
                <a:latin typeface="+mn-lt"/>
                <a:ea typeface="宋体" panose="02010600030101010101" pitchFamily="2" charset="-122"/>
              </a:rPr>
              <a:t>о</a:t>
            </a:r>
            <a:r>
              <a:rPr lang="uk-UA" altLang="ru-RU" b="1" dirty="0">
                <a:solidFill>
                  <a:srgbClr val="0070C0"/>
                </a:solidFill>
                <a:latin typeface="+mn-lt"/>
                <a:ea typeface="宋体" panose="02010600030101010101" pitchFamily="2" charset="-122"/>
              </a:rPr>
              <a:t> –</a:t>
            </a:r>
            <a:endParaRPr lang="uk-UA" altLang="ru-RU" b="1" dirty="0">
              <a:solidFill>
                <a:srgbClr val="0070C0"/>
              </a:solidFill>
              <a:latin typeface="+mn-lt"/>
              <a:ea typeface="宋体" panose="02010600030101010101" pitchFamily="2" charset="-122"/>
            </a:endParaRPr>
          </a:p>
        </p:txBody>
      </p:sp>
      <p:sp>
        <p:nvSpPr>
          <p:cNvPr id="62" name="Прямоугольник 61"/>
          <p:cNvSpPr/>
          <p:nvPr/>
        </p:nvSpPr>
        <p:spPr>
          <a:xfrm>
            <a:off x="987194" y="423026"/>
            <a:ext cx="9040744" cy="131466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Прочитай </a:t>
            </a:r>
            <a:r>
              <a:rPr lang="uk-UA" sz="2800" b="1" dirty="0" smtClean="0">
                <a:solidFill>
                  <a:schemeClr val="bg1"/>
                </a:solidFill>
              </a:rPr>
              <a:t>слова </a:t>
            </a:r>
            <a:r>
              <a:rPr lang="uk-UA" sz="2800" b="1" dirty="0" smtClean="0">
                <a:solidFill>
                  <a:schemeClr val="bg1"/>
                </a:solidFill>
              </a:rPr>
              <a:t>у наступних рядках. 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Поділи слова на склади. Надпиши їх звукові схеми. </a:t>
            </a:r>
            <a:r>
              <a:rPr lang="uk-UA" sz="2800" b="1" dirty="0" err="1" smtClean="0">
                <a:solidFill>
                  <a:schemeClr val="bg1"/>
                </a:solidFill>
              </a:rPr>
              <a:t>Запиши</a:t>
            </a:r>
            <a:r>
              <a:rPr lang="uk-UA" sz="2800" b="1" dirty="0" smtClean="0">
                <a:solidFill>
                  <a:schemeClr val="bg1"/>
                </a:solidFill>
              </a:rPr>
              <a:t> </a:t>
            </a:r>
            <a:r>
              <a:rPr lang="uk-UA" sz="2800" b="1" dirty="0" smtClean="0">
                <a:solidFill>
                  <a:schemeClr val="bg1"/>
                </a:solidFill>
              </a:rPr>
              <a:t>слова і речення за </a:t>
            </a:r>
            <a:r>
              <a:rPr lang="uk-UA" sz="2800" b="1" dirty="0" smtClean="0">
                <a:solidFill>
                  <a:schemeClr val="bg1"/>
                </a:solidFill>
              </a:rPr>
              <a:t>зразком                                                       </a:t>
            </a:r>
            <a:endParaRPr lang="uk-UA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2925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  <p:bldP spid="56" grpId="0" animBg="1"/>
      <p:bldP spid="57" grpId="0" animBg="1"/>
      <p:bldP spid="58" grpId="0" animBg="1"/>
      <p:bldP spid="59" grpId="0"/>
      <p:bldP spid="60" grpId="0"/>
      <p:bldP spid="6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967635" y="492700"/>
            <a:ext cx="8732066" cy="91155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bg1"/>
                </a:solidFill>
              </a:rPr>
              <a:t>Вправа для очей</a:t>
            </a:r>
            <a:endParaRPr lang="uk-UA" sz="4000" b="1" dirty="0">
              <a:solidFill>
                <a:schemeClr val="bg1"/>
              </a:solidFill>
            </a:endParaRPr>
          </a:p>
        </p:txBody>
      </p:sp>
      <p:pic>
        <p:nvPicPr>
          <p:cNvPr id="9" name="Picture 2" descr="Рисунок енота - картинка №13915 | Printonic.ru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46" y="1607128"/>
            <a:ext cx="1350389" cy="1616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Рисунок енота - картинка №13915 | Printonic.ru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719" y="2489201"/>
            <a:ext cx="1350389" cy="1616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Рисунок енота - картинка №13915 | Printonic.ru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6410" y="3140365"/>
            <a:ext cx="1350389" cy="1616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9549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3.33333E-6 L 4.16667E-7 0.22917 C 4.16667E-7 0.33195 0.21953 0.45857 0.39766 0.45857 L 0.79544 0.45857 " pathEditMode="relative" rAng="0" ptsTypes="AAAA">
                                      <p:cBhvr>
                                        <p:cTn id="6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766" y="229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0"/>
                            </p:stCondLst>
                            <p:childTnLst>
                              <p:par>
                                <p:cTn id="8" presetID="3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2.96296E-6 L -1.875E-6 0.16782 C -1.875E-6 0.24305 0.16862 0.33588 0.30547 0.33588 L 0.6112 0.33588 " pathEditMode="relative" rAng="0" ptsTypes="AAAA">
                                      <p:cBhvr>
                                        <p:cTn id="9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560" y="16782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0"/>
                            </p:stCondLst>
                            <p:childTnLst>
                              <p:par>
                                <p:cTn id="14" presetID="3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-1.66667E-6 0.11737 C -1.66667E-6 0.17014 0.10573 0.23519 0.19154 0.23519 L 0.38347 0.23519 " pathEditMode="relative" rAng="0" ptsTypes="AAAA">
                                      <p:cBhvr>
                                        <p:cTn id="15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67" y="11759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7" t="25032" r="41875" b="58022"/>
          <a:stretch/>
        </p:blipFill>
        <p:spPr>
          <a:xfrm>
            <a:off x="824657" y="2916900"/>
            <a:ext cx="9108000" cy="2097156"/>
          </a:xfrm>
          <a:prstGeom prst="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</p:pic>
      <p:pic>
        <p:nvPicPr>
          <p:cNvPr id="48" name="Рисунок 4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92" t="46030" r="46656" b="44594"/>
          <a:stretch/>
        </p:blipFill>
        <p:spPr>
          <a:xfrm>
            <a:off x="4745889" y="3261931"/>
            <a:ext cx="2097158" cy="765313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28" t="41107" r="21761" b="45708"/>
          <a:stretch/>
        </p:blipFill>
        <p:spPr>
          <a:xfrm>
            <a:off x="1057870" y="2877731"/>
            <a:ext cx="3546787" cy="1051754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366710" y="2108903"/>
            <a:ext cx="6118085" cy="707886"/>
          </a:xfrm>
          <a:prstGeom prst="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txBody>
          <a:bodyPr wrap="none">
            <a:spAutoFit/>
          </a:bodyPr>
          <a:lstStyle/>
          <a:p>
            <a:r>
              <a:rPr lang="ru-RU" sz="4000" dirty="0">
                <a:solidFill>
                  <a:srgbClr val="0070C0"/>
                </a:solidFill>
              </a:rPr>
              <a:t>Мама </a:t>
            </a:r>
            <a:r>
              <a:rPr lang="ru-RU" sz="4000" dirty="0" err="1">
                <a:solidFill>
                  <a:srgbClr val="0070C0"/>
                </a:solidFill>
              </a:rPr>
              <a:t>Єви</a:t>
            </a:r>
            <a:r>
              <a:rPr lang="ru-RU" sz="4000" dirty="0">
                <a:solidFill>
                  <a:srgbClr val="0070C0"/>
                </a:solidFill>
              </a:rPr>
              <a:t> </a:t>
            </a:r>
            <a:r>
              <a:rPr lang="ru-RU" sz="4000" dirty="0" err="1">
                <a:solidFill>
                  <a:srgbClr val="0070C0"/>
                </a:solidFill>
              </a:rPr>
              <a:t>працює</a:t>
            </a:r>
            <a:r>
              <a:rPr lang="ru-RU" sz="4000" dirty="0">
                <a:solidFill>
                  <a:srgbClr val="0070C0"/>
                </a:solidFill>
              </a:rPr>
              <a:t> </a:t>
            </a:r>
            <a:r>
              <a:rPr lang="ru-RU" sz="4000" dirty="0" err="1">
                <a:solidFill>
                  <a:srgbClr val="0070C0"/>
                </a:solidFill>
              </a:rPr>
              <a:t>лікарем</a:t>
            </a:r>
            <a:r>
              <a:rPr lang="ru-RU" sz="4000" dirty="0">
                <a:solidFill>
                  <a:srgbClr val="0070C0"/>
                </a:solidFill>
              </a:rPr>
              <a:t>.</a:t>
            </a:r>
          </a:p>
        </p:txBody>
      </p:sp>
      <p:pic>
        <p:nvPicPr>
          <p:cNvPr id="36" name="Рисунок 3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80" t="44596" r="4954" b="44481"/>
          <a:stretch/>
        </p:blipFill>
        <p:spPr>
          <a:xfrm>
            <a:off x="6924195" y="3147206"/>
            <a:ext cx="2292576" cy="871346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37" t="44756" r="49828" b="44412"/>
          <a:stretch/>
        </p:blipFill>
        <p:spPr>
          <a:xfrm>
            <a:off x="9216771" y="3144714"/>
            <a:ext cx="156636" cy="921840"/>
          </a:xfrm>
          <a:prstGeom prst="rect">
            <a:avLst/>
          </a:prstGeom>
        </p:spPr>
      </p:pic>
      <p:pic>
        <p:nvPicPr>
          <p:cNvPr id="53" name="Рисунок 5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8" t="39855" r="65054" b="47399"/>
          <a:stretch/>
        </p:blipFill>
        <p:spPr>
          <a:xfrm>
            <a:off x="473248" y="3721681"/>
            <a:ext cx="4483463" cy="1044033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987193" y="423025"/>
            <a:ext cx="10203321" cy="152551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/>
              <a:t>Прочитай друковане речення. Про що ти з нього дізнаєшся? Прочитай початок </a:t>
            </a:r>
            <a:r>
              <a:rPr lang="uk-UA" sz="3200" b="1" dirty="0"/>
              <a:t>наступного речення, </a:t>
            </a:r>
            <a:r>
              <a:rPr lang="uk-UA" sz="3200" b="1" dirty="0" smtClean="0"/>
              <a:t>придумай </a:t>
            </a:r>
            <a:r>
              <a:rPr lang="uk-UA" sz="3200" b="1" dirty="0"/>
              <a:t>йому </a:t>
            </a:r>
            <a:r>
              <a:rPr lang="uk-UA" sz="3200" b="1" dirty="0" smtClean="0"/>
              <a:t>кінцівку. </a:t>
            </a:r>
            <a:r>
              <a:rPr lang="uk-UA" sz="3200" b="1" dirty="0" err="1" smtClean="0"/>
              <a:t>Запиши</a:t>
            </a:r>
            <a:r>
              <a:rPr lang="uk-UA" sz="3200" b="1" dirty="0" smtClean="0"/>
              <a:t> речення. </a:t>
            </a:r>
            <a:r>
              <a:rPr lang="uk-UA" sz="3200" b="1" dirty="0" smtClean="0">
                <a:solidFill>
                  <a:schemeClr val="bg1"/>
                </a:solidFill>
              </a:rPr>
              <a:t>                                                       </a:t>
            </a:r>
            <a:endParaRPr lang="uk-UA" sz="3200" b="1" dirty="0">
              <a:solidFill>
                <a:schemeClr val="bg1"/>
              </a:solidFill>
            </a:endParaRPr>
          </a:p>
        </p:txBody>
      </p:sp>
      <p:sp>
        <p:nvSpPr>
          <p:cNvPr id="17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737764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chemeClr val="bg1"/>
                </a:solidFill>
              </a:rPr>
              <a:t>Сторінка</a:t>
            </a:r>
            <a:endParaRPr lang="uk-UA" b="1" dirty="0">
              <a:solidFill>
                <a:schemeClr val="bg1"/>
              </a:solidFill>
            </a:endParaRP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42</a:t>
            </a:r>
            <a:endParaRPr lang="ru-RU" sz="3200" b="1" dirty="0">
              <a:solidFill>
                <a:schemeClr val="bg1"/>
              </a:solidFill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7176" l="11000" r="90300">
                        <a14:foregroundMark x1="52800" y1="55294" x2="52800" y2="55294"/>
                        <a14:foregroundMark x1="51351" y1="25798" x2="51351" y2="25798"/>
                        <a14:foregroundMark x1="51351" y1="28571" x2="51351" y2="28571"/>
                        <a14:foregroundMark x1="50059" y1="23717" x2="50059" y2="23717"/>
                        <a14:foregroundMark x1="54407" y1="58807" x2="54407" y2="58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277" r="10334" b="12778"/>
          <a:stretch/>
        </p:blipFill>
        <p:spPr>
          <a:xfrm>
            <a:off x="9553704" y="2108903"/>
            <a:ext cx="2175534" cy="2012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790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1" t="7258" r="4332" b="9742"/>
          <a:stretch/>
        </p:blipFill>
        <p:spPr>
          <a:xfrm>
            <a:off x="142287" y="2522686"/>
            <a:ext cx="2419817" cy="2918848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782197" y="549697"/>
            <a:ext cx="10554159" cy="177998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Розглянь </a:t>
            </a:r>
            <a:r>
              <a:rPr lang="uk-UA" sz="2800" b="1" dirty="0">
                <a:solidFill>
                  <a:schemeClr val="bg1"/>
                </a:solidFill>
              </a:rPr>
              <a:t>малюнок. </a:t>
            </a:r>
            <a:r>
              <a:rPr lang="uk-UA" sz="2800" b="1" dirty="0" smtClean="0">
                <a:solidFill>
                  <a:schemeClr val="bg1"/>
                </a:solidFill>
              </a:rPr>
              <a:t>Розкажи, </a:t>
            </a:r>
            <a:r>
              <a:rPr lang="uk-UA" sz="2800" b="1" dirty="0">
                <a:solidFill>
                  <a:schemeClr val="bg1"/>
                </a:solidFill>
              </a:rPr>
              <a:t>чим зайняті люди на малюнках? Які професії в цих людей? </a:t>
            </a:r>
            <a:r>
              <a:rPr lang="uk-UA" sz="2800" b="1" dirty="0" err="1" smtClean="0">
                <a:solidFill>
                  <a:schemeClr val="bg1"/>
                </a:solidFill>
              </a:rPr>
              <a:t>Запиши</a:t>
            </a:r>
            <a:r>
              <a:rPr lang="uk-UA" sz="2800" b="1" dirty="0" smtClean="0">
                <a:solidFill>
                  <a:schemeClr val="bg1"/>
                </a:solidFill>
              </a:rPr>
              <a:t> </a:t>
            </a:r>
            <a:r>
              <a:rPr lang="uk-UA" sz="2800" b="1" dirty="0">
                <a:solidFill>
                  <a:schemeClr val="bg1"/>
                </a:solidFill>
              </a:rPr>
              <a:t>під кожним малюнком слово, яке називає дію кожної людини. </a:t>
            </a:r>
            <a:r>
              <a:rPr lang="uk-UA" sz="2800" b="1" dirty="0" smtClean="0">
                <a:solidFill>
                  <a:schemeClr val="bg1"/>
                </a:solidFill>
              </a:rPr>
              <a:t>Склади </a:t>
            </a:r>
            <a:r>
              <a:rPr lang="uk-UA" sz="2800" b="1" dirty="0">
                <a:solidFill>
                  <a:schemeClr val="bg1"/>
                </a:solidFill>
              </a:rPr>
              <a:t>речення з цими словами. </a:t>
            </a:r>
            <a:r>
              <a:rPr lang="uk-UA" sz="2800" b="1" dirty="0" smtClean="0">
                <a:solidFill>
                  <a:schemeClr val="bg1"/>
                </a:solidFill>
              </a:rPr>
              <a:t>Зафарбуй </a:t>
            </a:r>
            <a:r>
              <a:rPr lang="uk-UA" sz="2800" b="1" dirty="0">
                <a:solidFill>
                  <a:schemeClr val="bg1"/>
                </a:solidFill>
              </a:rPr>
              <a:t>малюнки кольоровими олівцями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/>
          <a:srcRect l="1355"/>
          <a:stretch/>
        </p:blipFill>
        <p:spPr>
          <a:xfrm>
            <a:off x="2562104" y="2495723"/>
            <a:ext cx="8774252" cy="2237426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62" t="25032" r="33567" b="65742"/>
          <a:stretch/>
        </p:blipFill>
        <p:spPr>
          <a:xfrm>
            <a:off x="2562104" y="4900955"/>
            <a:ext cx="8887925" cy="1141805"/>
          </a:xfrm>
          <a:prstGeom prst="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</p:pic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58" t="42160" r="49658" b="45094"/>
          <a:stretch/>
        </p:blipFill>
        <p:spPr>
          <a:xfrm>
            <a:off x="2562104" y="4911972"/>
            <a:ext cx="2228300" cy="1059125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20" t="42160" r="35596" b="45094"/>
          <a:stretch/>
        </p:blipFill>
        <p:spPr>
          <a:xfrm>
            <a:off x="5980517" y="4911972"/>
            <a:ext cx="2228300" cy="1059125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69" t="44074" r="27742" b="44436"/>
          <a:stretch/>
        </p:blipFill>
        <p:spPr>
          <a:xfrm>
            <a:off x="9325412" y="5074790"/>
            <a:ext cx="1519957" cy="95471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49" t="40290" r="5679" b="38985"/>
          <a:stretch/>
        </p:blipFill>
        <p:spPr>
          <a:xfrm>
            <a:off x="2591818" y="2495723"/>
            <a:ext cx="8858211" cy="2237426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sp>
        <p:nvSpPr>
          <p:cNvPr id="13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737764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chemeClr val="bg1"/>
                </a:solidFill>
              </a:rPr>
              <a:t>Сторінка</a:t>
            </a:r>
            <a:endParaRPr lang="uk-UA" b="1" dirty="0">
              <a:solidFill>
                <a:schemeClr val="bg1"/>
              </a:solidFill>
            </a:endParaRP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42</a:t>
            </a:r>
            <a:endParaRPr lang="ru-RU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1362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22.02.2024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Фізкультхвилинка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A9119B7A-EE3F-4C85-B067-F5C3A20660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929" y="1266380"/>
            <a:ext cx="11814711" cy="5328928"/>
          </a:xfrm>
          <a:prstGeom prst="rect">
            <a:avLst/>
          </a:prstGeom>
        </p:spPr>
      </p:pic>
      <p:pic>
        <p:nvPicPr>
          <p:cNvPr id="6" name="Фізкультхвилинка №12">
            <a:hlinkClick r:id="" action="ppaction://media"/>
            <a:extLst>
              <a:ext uri="{FF2B5EF4-FFF2-40B4-BE49-F238E27FC236}">
                <a16:creationId xmlns:a16="http://schemas.microsoft.com/office/drawing/2014/main" xmlns="" id="{EE6ACF33-C88B-4C01-8D5F-5538CCDA0C8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916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9301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217163" y="500157"/>
            <a:ext cx="9766523" cy="126332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chemeClr val="bg1"/>
                </a:solidFill>
              </a:rPr>
              <a:t>Поясни, </a:t>
            </a:r>
            <a:r>
              <a:rPr lang="ru-RU" sz="3600" b="1" dirty="0" err="1">
                <a:solidFill>
                  <a:schemeClr val="bg1"/>
                </a:solidFill>
              </a:rPr>
              <a:t>чим</a:t>
            </a:r>
            <a:r>
              <a:rPr lang="ru-RU" sz="3600" b="1" dirty="0">
                <a:solidFill>
                  <a:schemeClr val="bg1"/>
                </a:solidFill>
              </a:rPr>
              <a:t> </a:t>
            </a:r>
            <a:r>
              <a:rPr lang="ru-RU" sz="3600" b="1" dirty="0" err="1">
                <a:solidFill>
                  <a:schemeClr val="bg1"/>
                </a:solidFill>
              </a:rPr>
              <a:t>відрізняються</a:t>
            </a:r>
            <a:r>
              <a:rPr lang="ru-RU" sz="3600" b="1" dirty="0">
                <a:solidFill>
                  <a:schemeClr val="bg1"/>
                </a:solidFill>
              </a:rPr>
              <a:t> </a:t>
            </a:r>
            <a:r>
              <a:rPr lang="ru-RU" sz="3600" b="1" dirty="0" err="1">
                <a:solidFill>
                  <a:schemeClr val="bg1"/>
                </a:solidFill>
              </a:rPr>
              <a:t>малюнки</a:t>
            </a:r>
            <a:r>
              <a:rPr lang="ru-RU" sz="3600" b="1" dirty="0">
                <a:solidFill>
                  <a:schemeClr val="bg1"/>
                </a:solidFill>
              </a:rPr>
              <a:t>. </a:t>
            </a:r>
            <a:endParaRPr lang="ru-RU" sz="3600" b="1" dirty="0" smtClean="0">
              <a:solidFill>
                <a:schemeClr val="bg1"/>
              </a:solidFill>
            </a:endParaRPr>
          </a:p>
          <a:p>
            <a:pPr algn="ctr"/>
            <a:r>
              <a:rPr lang="ru-RU" sz="3600" b="1" dirty="0" err="1" smtClean="0">
                <a:solidFill>
                  <a:schemeClr val="bg1"/>
                </a:solidFill>
              </a:rPr>
              <a:t>Розкажи</a:t>
            </a:r>
            <a:r>
              <a:rPr lang="ru-RU" sz="3600" b="1" dirty="0" smtClean="0">
                <a:solidFill>
                  <a:schemeClr val="bg1"/>
                </a:solidFill>
              </a:rPr>
              <a:t> </a:t>
            </a:r>
            <a:r>
              <a:rPr lang="ru-RU" sz="3600" b="1" dirty="0">
                <a:solidFill>
                  <a:schemeClr val="bg1"/>
                </a:solidFill>
              </a:rPr>
              <a:t>про </a:t>
            </a:r>
            <a:r>
              <a:rPr lang="ru-RU" sz="3600" b="1" dirty="0" err="1">
                <a:solidFill>
                  <a:schemeClr val="bg1"/>
                </a:solidFill>
              </a:rPr>
              <a:t>прикмети</a:t>
            </a:r>
            <a:r>
              <a:rPr lang="ru-RU" sz="3600" b="1" dirty="0">
                <a:solidFill>
                  <a:schemeClr val="bg1"/>
                </a:solidFill>
              </a:rPr>
              <a:t> </a:t>
            </a:r>
            <a:r>
              <a:rPr lang="ru-RU" sz="3600" b="1" dirty="0" err="1">
                <a:solidFill>
                  <a:schemeClr val="bg1"/>
                </a:solidFill>
              </a:rPr>
              <a:t>кожної</a:t>
            </a:r>
            <a:r>
              <a:rPr lang="ru-RU" sz="3600" b="1" dirty="0">
                <a:solidFill>
                  <a:schemeClr val="bg1"/>
                </a:solidFill>
              </a:rPr>
              <a:t> пори року</a:t>
            </a:r>
            <a:endParaRPr lang="uk-UA" sz="3600" b="1" dirty="0">
              <a:solidFill>
                <a:schemeClr val="bg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13443" t="14647" r="38137" b="5203"/>
          <a:stretch/>
        </p:blipFill>
        <p:spPr>
          <a:xfrm>
            <a:off x="1217163" y="1845762"/>
            <a:ext cx="5129581" cy="4776146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sp>
        <p:nvSpPr>
          <p:cNvPr id="8" name="Скругленный прямоугольник 7"/>
          <p:cNvSpPr/>
          <p:nvPr/>
        </p:nvSpPr>
        <p:spPr>
          <a:xfrm>
            <a:off x="6639694" y="1923662"/>
            <a:ext cx="4648792" cy="149445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На </a:t>
            </a:r>
            <a:r>
              <a:rPr lang="ru-RU" sz="2400" b="1" dirty="0" err="1" smtClean="0"/>
              <a:t>малюнках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зображений</a:t>
            </a:r>
            <a:r>
              <a:rPr lang="ru-RU" sz="2400" b="1" dirty="0" smtClean="0"/>
              <a:t> один пейзаж в </a:t>
            </a:r>
            <a:r>
              <a:rPr lang="ru-RU" sz="2400" b="1" dirty="0" err="1" smtClean="0"/>
              <a:t>різні</a:t>
            </a:r>
            <a:r>
              <a:rPr lang="ru-RU" sz="2400" b="1" dirty="0" smtClean="0"/>
              <a:t> пори року. Яка пора року </a:t>
            </a:r>
            <a:r>
              <a:rPr lang="ru-RU" sz="2400" b="1" dirty="0" err="1" smtClean="0"/>
              <a:t>починає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рік</a:t>
            </a:r>
            <a:r>
              <a:rPr lang="ru-RU" sz="2400" b="1" dirty="0" smtClean="0"/>
              <a:t>? </a:t>
            </a:r>
            <a:endParaRPr lang="ru-RU" sz="2400" b="1" dirty="0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6607037" y="4991804"/>
            <a:ext cx="4843769" cy="96295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err="1"/>
              <a:t>Розкажи</a:t>
            </a:r>
            <a:r>
              <a:rPr lang="ru-RU" sz="2400" b="1" dirty="0"/>
              <a:t>, яка пора року </a:t>
            </a:r>
            <a:r>
              <a:rPr lang="ru-RU" sz="2400" b="1" dirty="0" err="1"/>
              <a:t>тобі</a:t>
            </a:r>
            <a:r>
              <a:rPr lang="ru-RU" sz="2400" b="1" dirty="0"/>
              <a:t> </a:t>
            </a:r>
            <a:r>
              <a:rPr lang="ru-RU" sz="2400" b="1" dirty="0" err="1"/>
              <a:t>найбільше</a:t>
            </a:r>
            <a:r>
              <a:rPr lang="ru-RU" sz="2400" b="1" dirty="0"/>
              <a:t> </a:t>
            </a:r>
            <a:r>
              <a:rPr lang="ru-RU" sz="2400" b="1" dirty="0" err="1"/>
              <a:t>подобається</a:t>
            </a:r>
            <a:r>
              <a:rPr lang="ru-RU" sz="2400" b="1" dirty="0"/>
              <a:t>? </a:t>
            </a:r>
            <a:r>
              <a:rPr lang="ru-RU" sz="2400" b="1" dirty="0" err="1"/>
              <a:t>Чому</a:t>
            </a:r>
            <a:r>
              <a:rPr lang="ru-RU" sz="2400" b="1" dirty="0"/>
              <a:t>?</a:t>
            </a:r>
          </a:p>
        </p:txBody>
      </p:sp>
      <p:sp>
        <p:nvSpPr>
          <p:cNvPr id="10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737764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chemeClr val="bg1"/>
                </a:solidFill>
              </a:rPr>
              <a:t>Сторінка</a:t>
            </a:r>
            <a:endParaRPr lang="uk-UA" b="1" dirty="0">
              <a:solidFill>
                <a:schemeClr val="bg1"/>
              </a:solidFill>
            </a:endParaRP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43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6655244" y="3715209"/>
            <a:ext cx="4843768" cy="103725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Розпитай у </a:t>
            </a:r>
            <a:r>
              <a:rPr lang="ru-RU" sz="2400" b="1" dirty="0" err="1"/>
              <a:t>друзів</a:t>
            </a:r>
            <a:r>
              <a:rPr lang="ru-RU" sz="2400" b="1" dirty="0"/>
              <a:t>, </a:t>
            </a:r>
            <a:endParaRPr lang="ru-RU" sz="2400" b="1" dirty="0" smtClean="0"/>
          </a:p>
          <a:p>
            <a:pPr algn="ctr"/>
            <a:r>
              <a:rPr lang="ru-RU" sz="2400" b="1" dirty="0" smtClean="0"/>
              <a:t>у </a:t>
            </a:r>
            <a:r>
              <a:rPr lang="ru-RU" sz="2400" b="1" dirty="0"/>
              <a:t>яку пору року вони </a:t>
            </a:r>
            <a:r>
              <a:rPr lang="ru-RU" sz="2400" b="1" dirty="0" err="1" smtClean="0"/>
              <a:t>народилися</a:t>
            </a:r>
            <a:r>
              <a:rPr lang="ru-RU" sz="2400" b="1" dirty="0" smtClean="0"/>
              <a:t>.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709979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1968" y="1753097"/>
            <a:ext cx="2819516" cy="2213320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sp>
        <p:nvSpPr>
          <p:cNvPr id="6" name="Прямоугольник 5"/>
          <p:cNvSpPr/>
          <p:nvPr/>
        </p:nvSpPr>
        <p:spPr>
          <a:xfrm>
            <a:off x="1237264" y="448246"/>
            <a:ext cx="9594021" cy="110793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chemeClr val="bg1"/>
                </a:solidFill>
              </a:rPr>
              <a:t>Визнач, з </a:t>
            </a:r>
            <a:r>
              <a:rPr lang="ru-RU" sz="3600" b="1" dirty="0" err="1">
                <a:solidFill>
                  <a:schemeClr val="bg1"/>
                </a:solidFill>
              </a:rPr>
              <a:t>якої</a:t>
            </a:r>
            <a:r>
              <a:rPr lang="ru-RU" sz="3600" b="1" dirty="0">
                <a:solidFill>
                  <a:schemeClr val="bg1"/>
                </a:solidFill>
              </a:rPr>
              <a:t> пори року </a:t>
            </a:r>
            <a:r>
              <a:rPr lang="ru-RU" sz="3600" b="1" dirty="0" err="1">
                <a:solidFill>
                  <a:schemeClr val="bg1"/>
                </a:solidFill>
              </a:rPr>
              <a:t>кожний</a:t>
            </a:r>
            <a:r>
              <a:rPr lang="ru-RU" sz="3600" b="1" dirty="0">
                <a:solidFill>
                  <a:schemeClr val="bg1"/>
                </a:solidFill>
              </a:rPr>
              <a:t> предмет. Поясни, </a:t>
            </a:r>
            <a:r>
              <a:rPr lang="ru-RU" sz="3600" b="1" dirty="0" err="1">
                <a:solidFill>
                  <a:schemeClr val="bg1"/>
                </a:solidFill>
              </a:rPr>
              <a:t>чому</a:t>
            </a:r>
            <a:r>
              <a:rPr lang="ru-RU" sz="3600" b="1" dirty="0">
                <a:solidFill>
                  <a:schemeClr val="bg1"/>
                </a:solidFill>
              </a:rPr>
              <a:t> так </a:t>
            </a:r>
            <a:r>
              <a:rPr lang="ru-RU" sz="3600" b="1" dirty="0" err="1">
                <a:solidFill>
                  <a:schemeClr val="bg1"/>
                </a:solidFill>
              </a:rPr>
              <a:t>думаєш</a:t>
            </a:r>
            <a:endParaRPr lang="uk-UA" sz="3600" b="1" dirty="0">
              <a:solidFill>
                <a:schemeClr val="bg1"/>
              </a:solidFill>
            </a:endParaRPr>
          </a:p>
        </p:txBody>
      </p:sp>
      <p:pic>
        <p:nvPicPr>
          <p:cNvPr id="4098" name="Picture 2" descr="Две восхитительные вишенки - картинка №10893 | Printonic.ru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4474" y="1753097"/>
            <a:ext cx="2048561" cy="1735690"/>
          </a:xfrm>
          <a:prstGeom prst="rect">
            <a:avLst/>
          </a:prstGeom>
          <a:noFill/>
          <a:ln w="381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Картинки для детей белый гриб (62 фото) 🔥 Прикольные картинки и юмор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8176" y="1753097"/>
            <a:ext cx="2840661" cy="1874837"/>
          </a:xfrm>
          <a:prstGeom prst="rect">
            <a:avLst/>
          </a:prstGeom>
          <a:noFill/>
          <a:ln w="381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Корзина яблок. Доставка букетов по Киеву - FlowerSe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960" y="4033754"/>
            <a:ext cx="2277819" cy="2277819"/>
          </a:xfrm>
          <a:prstGeom prst="rect">
            <a:avLst/>
          </a:prstGeom>
          <a:noFill/>
          <a:ln w="381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6"/>
          <a:srcRect l="5420" t="5478" r="5015" b="4435"/>
          <a:stretch/>
        </p:blipFill>
        <p:spPr>
          <a:xfrm>
            <a:off x="3732050" y="4033754"/>
            <a:ext cx="2233408" cy="2246418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pic>
        <p:nvPicPr>
          <p:cNvPr id="4112" name="Picture 16" descr="Зимние деревья картинки для детей - 29 фото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4500" y="1753097"/>
            <a:ext cx="2020122" cy="2693497"/>
          </a:xfrm>
          <a:prstGeom prst="rect">
            <a:avLst/>
          </a:prstGeom>
          <a:noFill/>
          <a:ln w="381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4" name="Picture 18" descr="Как нарисовать вербовые котики. Поэтапно рисуем вербовые котики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8008" y="4581375"/>
            <a:ext cx="2858160" cy="1701705"/>
          </a:xfrm>
          <a:prstGeom prst="rect">
            <a:avLst/>
          </a:prstGeom>
          <a:noFill/>
          <a:ln w="381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9"/>
          <a:srcRect l="31401" t="39118" r="51540" b="29630"/>
          <a:stretch/>
        </p:blipFill>
        <p:spPr>
          <a:xfrm>
            <a:off x="9226061" y="4033754"/>
            <a:ext cx="2182776" cy="2249326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sp>
        <p:nvSpPr>
          <p:cNvPr id="17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737764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chemeClr val="bg1"/>
                </a:solidFill>
              </a:rPr>
              <a:t>Сторінка</a:t>
            </a:r>
            <a:endParaRPr lang="uk-UA" b="1" dirty="0">
              <a:solidFill>
                <a:schemeClr val="bg1"/>
              </a:solidFill>
            </a:endParaRP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44</a:t>
            </a:r>
            <a:endParaRPr lang="ru-RU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6084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903514" y="448245"/>
            <a:ext cx="10286999" cy="97778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chemeClr val="bg1"/>
                </a:solidFill>
              </a:rPr>
              <a:t>Продовж </a:t>
            </a:r>
            <a:r>
              <a:rPr lang="ru-RU" sz="3600" b="1" dirty="0" err="1">
                <a:solidFill>
                  <a:schemeClr val="bg1"/>
                </a:solidFill>
              </a:rPr>
              <a:t>кожний</a:t>
            </a:r>
            <a:r>
              <a:rPr lang="ru-RU" sz="3600" b="1" dirty="0">
                <a:solidFill>
                  <a:schemeClr val="bg1"/>
                </a:solidFill>
              </a:rPr>
              <a:t> рядок </a:t>
            </a:r>
            <a:r>
              <a:rPr lang="ru-RU" sz="3600" b="1" dirty="0" err="1">
                <a:solidFill>
                  <a:schemeClr val="bg1"/>
                </a:solidFill>
              </a:rPr>
              <a:t>відповідними</a:t>
            </a:r>
            <a:r>
              <a:rPr lang="ru-RU" sz="3600" b="1" dirty="0">
                <a:solidFill>
                  <a:schemeClr val="bg1"/>
                </a:solidFill>
              </a:rPr>
              <a:t> словами</a:t>
            </a:r>
            <a:endParaRPr lang="uk-UA" sz="3600" b="1" dirty="0">
              <a:solidFill>
                <a:schemeClr val="bg1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1" t="7258" r="4332" b="9742"/>
          <a:stretch/>
        </p:blipFill>
        <p:spPr>
          <a:xfrm>
            <a:off x="210134" y="1693010"/>
            <a:ext cx="3146035" cy="3794832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635915" y="1846888"/>
            <a:ext cx="6923228" cy="286232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4500" dirty="0"/>
              <a:t>Зима (яка?) </a:t>
            </a:r>
            <a:r>
              <a:rPr lang="ru-RU" sz="4500" dirty="0" err="1"/>
              <a:t>сніжна</a:t>
            </a:r>
            <a:r>
              <a:rPr lang="ru-RU" sz="4500" dirty="0"/>
              <a:t>, ... .</a:t>
            </a:r>
          </a:p>
          <a:p>
            <a:r>
              <a:rPr lang="ru-RU" sz="4500" dirty="0"/>
              <a:t>Весна (яка?) </a:t>
            </a:r>
            <a:r>
              <a:rPr lang="ru-RU" sz="4500" dirty="0" smtClean="0"/>
              <a:t>тепла, ... </a:t>
            </a:r>
            <a:r>
              <a:rPr lang="ru-RU" sz="4500" dirty="0"/>
              <a:t>.</a:t>
            </a:r>
          </a:p>
          <a:p>
            <a:r>
              <a:rPr lang="ru-RU" sz="4500" dirty="0" err="1"/>
              <a:t>Літо</a:t>
            </a:r>
            <a:r>
              <a:rPr lang="ru-RU" sz="4500" dirty="0"/>
              <a:t> (яке</a:t>
            </a:r>
            <a:r>
              <a:rPr lang="ru-RU" sz="4500" dirty="0" smtClean="0"/>
              <a:t>?) </a:t>
            </a:r>
            <a:r>
              <a:rPr lang="ru-RU" sz="4500" dirty="0" err="1" smtClean="0"/>
              <a:t>спекотне</a:t>
            </a:r>
            <a:r>
              <a:rPr lang="ru-RU" sz="4500" dirty="0" smtClean="0"/>
              <a:t>, </a:t>
            </a:r>
            <a:r>
              <a:rPr lang="ru-RU" sz="4500" dirty="0"/>
              <a:t>... .</a:t>
            </a:r>
          </a:p>
          <a:p>
            <a:r>
              <a:rPr lang="ru-RU" sz="4500" dirty="0" err="1"/>
              <a:t>Осінь</a:t>
            </a:r>
            <a:r>
              <a:rPr lang="ru-RU" sz="4500" dirty="0"/>
              <a:t> (яка?) </a:t>
            </a:r>
            <a:r>
              <a:rPr lang="ru-RU" sz="4500" dirty="0" err="1" smtClean="0"/>
              <a:t>різнобарвна</a:t>
            </a:r>
            <a:r>
              <a:rPr lang="ru-RU" sz="4500" dirty="0" smtClean="0"/>
              <a:t>... </a:t>
            </a:r>
            <a:r>
              <a:rPr lang="ru-RU" sz="4500" dirty="0"/>
              <a:t>.</a:t>
            </a:r>
          </a:p>
        </p:txBody>
      </p:sp>
      <p:sp>
        <p:nvSpPr>
          <p:cNvPr id="9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737764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chemeClr val="bg1"/>
                </a:solidFill>
              </a:rPr>
              <a:t>Сторінка</a:t>
            </a:r>
            <a:endParaRPr lang="uk-UA" b="1" dirty="0">
              <a:solidFill>
                <a:schemeClr val="bg1"/>
              </a:solidFill>
            </a:endParaRP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44</a:t>
            </a:r>
            <a:endParaRPr lang="ru-RU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2234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Рисунок 3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0" t="17188" r="37793" b="65357"/>
          <a:stretch/>
        </p:blipFill>
        <p:spPr>
          <a:xfrm>
            <a:off x="1862858" y="3217156"/>
            <a:ext cx="9828000" cy="2160000"/>
          </a:xfrm>
          <a:prstGeom prst="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2713187" y="741468"/>
            <a:ext cx="8732066" cy="94825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Списування </a:t>
            </a:r>
          </a:p>
        </p:txBody>
      </p:sp>
      <p:sp>
        <p:nvSpPr>
          <p:cNvPr id="40" name="Прямоугольник 39"/>
          <p:cNvSpPr/>
          <p:nvPr/>
        </p:nvSpPr>
        <p:spPr>
          <a:xfrm>
            <a:off x="2720451" y="1873469"/>
            <a:ext cx="6908918" cy="1169551"/>
          </a:xfrm>
          <a:prstGeom prst="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r>
              <a:rPr lang="uk-UA" sz="3500" b="1" dirty="0">
                <a:solidFill>
                  <a:srgbClr val="0070C0"/>
                </a:solidFill>
                <a:cs typeface="Arial" panose="020B0604020202020204" pitchFamily="34" charset="0"/>
              </a:rPr>
              <a:t>Прийшла весна. Прилетіли шпаки. </a:t>
            </a:r>
            <a:endParaRPr lang="uk-UA" sz="3500" b="1" dirty="0" smtClean="0">
              <a:solidFill>
                <a:srgbClr val="0070C0"/>
              </a:solidFill>
              <a:cs typeface="Arial" panose="020B0604020202020204" pitchFamily="34" charset="0"/>
            </a:endParaRPr>
          </a:p>
          <a:p>
            <a:r>
              <a:rPr lang="uk-UA" sz="3500" b="1" dirty="0" smtClean="0">
                <a:solidFill>
                  <a:srgbClr val="0070C0"/>
                </a:solidFill>
                <a:cs typeface="Arial" panose="020B0604020202020204" pitchFamily="34" charset="0"/>
              </a:rPr>
              <a:t>Євген </a:t>
            </a:r>
            <a:r>
              <a:rPr lang="uk-UA" sz="3500" b="1" dirty="0">
                <a:solidFill>
                  <a:srgbClr val="0070C0"/>
                </a:solidFill>
                <a:cs typeface="Arial" panose="020B0604020202020204" pitchFamily="34" charset="0"/>
              </a:rPr>
              <a:t>і Єгор зробили шпаківні.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7" t="41212" r="20530" b="45859"/>
          <a:stretch/>
        </p:blipFill>
        <p:spPr>
          <a:xfrm>
            <a:off x="1862858" y="3228170"/>
            <a:ext cx="9765350" cy="97551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7" t="39192" r="25379" b="43569"/>
          <a:stretch/>
        </p:blipFill>
        <p:spPr>
          <a:xfrm>
            <a:off x="1862858" y="4014083"/>
            <a:ext cx="9345407" cy="1344058"/>
          </a:xfrm>
          <a:prstGeom prst="rect">
            <a:avLst/>
          </a:prstGeom>
        </p:spPr>
      </p:pic>
      <p:pic>
        <p:nvPicPr>
          <p:cNvPr id="1028" name="Picture 4" descr="Математична абетка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421" y="470582"/>
            <a:ext cx="2258459" cy="2597228"/>
          </a:xfrm>
          <a:prstGeom prst="rect">
            <a:avLst/>
          </a:prstGeom>
          <a:noFill/>
          <a:ln w="381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2073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151427" y="494528"/>
            <a:ext cx="9760578" cy="77910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Послухай вірш і налаштуйся на урок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5AA40C57-5F93-4171-85DF-32B3B57A06D9}"/>
              </a:ext>
            </a:extLst>
          </p:cNvPr>
          <p:cNvSpPr txBox="1"/>
          <p:nvPr/>
        </p:nvSpPr>
        <p:spPr>
          <a:xfrm>
            <a:off x="977255" y="1956549"/>
            <a:ext cx="4683316" cy="3439239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2800" b="1" dirty="0" err="1"/>
              <a:t>Настрій</a:t>
            </a:r>
            <a:r>
              <a:rPr lang="ru-RU" sz="2800" b="1" dirty="0"/>
              <a:t> – ВО!                        </a:t>
            </a:r>
            <a:br>
              <a:rPr lang="ru-RU" sz="2800" b="1" dirty="0"/>
            </a:br>
            <a:r>
              <a:rPr lang="ru-RU" sz="2800" b="1" dirty="0"/>
              <a:t>Погода – </a:t>
            </a:r>
            <a:r>
              <a:rPr lang="ru-RU" sz="2800" b="1" dirty="0" err="1"/>
              <a:t>Клас</a:t>
            </a:r>
            <a:r>
              <a:rPr lang="ru-RU" sz="2800" b="1" dirty="0"/>
              <a:t>!                      </a:t>
            </a:r>
            <a:endParaRPr lang="ru-RU" sz="2800" b="1" dirty="0" smtClean="0"/>
          </a:p>
          <a:p>
            <a:r>
              <a:rPr lang="ru-RU" sz="2800" b="1" dirty="0" err="1" smtClean="0"/>
              <a:t>Вс</a:t>
            </a:r>
            <a:r>
              <a:rPr lang="uk-UA" sz="2800" b="1" dirty="0" err="1"/>
              <a:t>іх</a:t>
            </a:r>
            <a:r>
              <a:rPr lang="ru-RU" sz="2800" b="1" dirty="0"/>
              <a:t> </a:t>
            </a:r>
            <a:r>
              <a:rPr lang="ru-RU" sz="2800" b="1" dirty="0" err="1"/>
              <a:t>вітає</a:t>
            </a:r>
            <a:r>
              <a:rPr lang="ru-RU" sz="2800" b="1" dirty="0"/>
              <a:t> 1 </a:t>
            </a:r>
            <a:r>
              <a:rPr lang="ru-RU" sz="2800" b="1" dirty="0" err="1"/>
              <a:t>клас</a:t>
            </a:r>
            <a:r>
              <a:rPr lang="ru-RU" sz="2800" b="1" dirty="0"/>
              <a:t>!            </a:t>
            </a:r>
            <a:r>
              <a:rPr lang="uk-UA" sz="2800" b="1" dirty="0"/>
              <a:t>       </a:t>
            </a:r>
            <a:endParaRPr lang="uk-UA" sz="2800" b="1" dirty="0" smtClean="0"/>
          </a:p>
          <a:p>
            <a:r>
              <a:rPr lang="ru-RU" sz="2800" b="1" dirty="0"/>
              <a:t>До </a:t>
            </a:r>
            <a:r>
              <a:rPr lang="ru-RU" sz="2800" b="1" dirty="0" err="1"/>
              <a:t>сусіда</a:t>
            </a:r>
            <a:r>
              <a:rPr lang="ru-RU" sz="2800" b="1" dirty="0"/>
              <a:t> </a:t>
            </a:r>
            <a:r>
              <a:rPr lang="ru-RU" sz="2800" b="1" dirty="0" err="1" smtClean="0"/>
              <a:t>поверніться</a:t>
            </a:r>
            <a:r>
              <a:rPr lang="ru-RU" sz="2800" b="1" dirty="0" smtClean="0"/>
              <a:t>, </a:t>
            </a:r>
          </a:p>
          <a:p>
            <a:r>
              <a:rPr lang="ru-RU" sz="2800" b="1" dirty="0" err="1" smtClean="0"/>
              <a:t>Одне</a:t>
            </a:r>
            <a:r>
              <a:rPr lang="ru-RU" sz="2800" b="1" dirty="0" smtClean="0"/>
              <a:t> </a:t>
            </a:r>
            <a:r>
              <a:rPr lang="ru-RU" sz="2800" b="1" dirty="0"/>
              <a:t>одному </a:t>
            </a:r>
            <a:r>
              <a:rPr lang="ru-RU" sz="2800" b="1" dirty="0" err="1" smtClean="0"/>
              <a:t>всміхніться</a:t>
            </a:r>
            <a:r>
              <a:rPr lang="ru-RU" sz="2800" b="1" dirty="0" smtClean="0"/>
              <a:t>. </a:t>
            </a:r>
          </a:p>
          <a:p>
            <a:r>
              <a:rPr lang="ru-RU" sz="2800" b="1" dirty="0" err="1" smtClean="0"/>
              <a:t>Настрій</a:t>
            </a:r>
            <a:r>
              <a:rPr lang="ru-RU" sz="2800" b="1" dirty="0" smtClean="0"/>
              <a:t> </a:t>
            </a:r>
            <a:r>
              <a:rPr lang="ru-RU" sz="2800" b="1" dirty="0"/>
              <a:t>на урок взяли </a:t>
            </a:r>
          </a:p>
          <a:p>
            <a:r>
              <a:rPr lang="ru-RU" sz="2800" b="1" dirty="0" smtClean="0"/>
              <a:t>Й </a:t>
            </a:r>
            <a:r>
              <a:rPr lang="ru-RU" sz="2800" b="1" dirty="0" err="1"/>
              <a:t>працювати</a:t>
            </a:r>
            <a:r>
              <a:rPr lang="ru-RU" sz="2800" b="1" dirty="0"/>
              <a:t> почали</a:t>
            </a:r>
            <a:endParaRPr lang="ru-RU" sz="2800" b="1" dirty="0">
              <a:solidFill>
                <a:schemeClr val="accent2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D:\Картинки до тестів\Людина\Клас за партами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2230" y="1785257"/>
            <a:ext cx="5242985" cy="3781825"/>
          </a:xfrm>
          <a:prstGeom prst="roundRect">
            <a:avLst/>
          </a:prstGeom>
          <a:noFill/>
          <a:ln w="381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2076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Дети с помощью планшета с иконками образования Бесплатные векторы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2621" y="2515995"/>
            <a:ext cx="4530953" cy="3959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4"/>
          <p:cNvSpPr/>
          <p:nvPr/>
        </p:nvSpPr>
        <p:spPr>
          <a:xfrm>
            <a:off x="1606265" y="422588"/>
            <a:ext cx="8811364" cy="91714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uk-UA" sz="4000" b="1" dirty="0">
                <a:solidFill>
                  <a:schemeClr val="bg1"/>
                </a:solidFill>
              </a:rPr>
              <a:t>Online </a:t>
            </a:r>
            <a:r>
              <a:rPr lang="uk-UA" altLang="uk-UA" sz="4000" b="1" dirty="0">
                <a:solidFill>
                  <a:schemeClr val="bg1"/>
                </a:solidFill>
              </a:rPr>
              <a:t>завдання</a:t>
            </a:r>
            <a:endParaRPr lang="en-US" altLang="uk-UA" sz="4000" b="1" dirty="0">
              <a:solidFill>
                <a:schemeClr val="bg1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A0166A2E-11B6-9924-13BC-3EA377A2E6B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10"/>
          <a:stretch/>
        </p:blipFill>
        <p:spPr>
          <a:xfrm>
            <a:off x="9415902" y="1870364"/>
            <a:ext cx="2598052" cy="4538966"/>
          </a:xfrm>
          <a:prstGeom prst="rect">
            <a:avLst/>
          </a:prstGeom>
        </p:spPr>
      </p:pic>
      <p:pic>
        <p:nvPicPr>
          <p:cNvPr id="7" name="Рисунок 6">
            <a:hlinkClick r:id="rId6"/>
            <a:extLst>
              <a:ext uri="{FF2B5EF4-FFF2-40B4-BE49-F238E27FC236}">
                <a16:creationId xmlns:a16="http://schemas.microsoft.com/office/drawing/2014/main" xmlns="" id="{AE1BDFF9-2805-3F10-36E3-965C7681E7D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597" t="13192" r="17996" b="19677"/>
          <a:stretch/>
        </p:blipFill>
        <p:spPr>
          <a:xfrm>
            <a:off x="290638" y="1745674"/>
            <a:ext cx="4265586" cy="4587906"/>
          </a:xfrm>
          <a:prstGeom prst="rect">
            <a:avLst/>
          </a:prstGeom>
        </p:spPr>
      </p:pic>
      <p:sp>
        <p:nvSpPr>
          <p:cNvPr id="15" name="Бульбашка прямої мови: прямокутна з округленими кутами 14">
            <a:extLst>
              <a:ext uri="{FF2B5EF4-FFF2-40B4-BE49-F238E27FC236}">
                <a16:creationId xmlns:a16="http://schemas.microsoft.com/office/drawing/2014/main" xmlns="" id="{40C535D8-E54A-66BB-B01B-D0A4914AA87E}"/>
              </a:ext>
            </a:extLst>
          </p:cNvPr>
          <p:cNvSpPr/>
          <p:nvPr/>
        </p:nvSpPr>
        <p:spPr>
          <a:xfrm>
            <a:off x="4972096" y="1339730"/>
            <a:ext cx="3912001" cy="1061268"/>
          </a:xfrm>
          <a:prstGeom prst="wedgeRoundRectCallout">
            <a:avLst>
              <a:gd name="adj1" fmla="val -7355"/>
              <a:gd name="adj2" fmla="val 74448"/>
              <a:gd name="adj3" fmla="val 16667"/>
            </a:avLst>
          </a:prstGeom>
          <a:solidFill>
            <a:srgbClr val="78B64E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i="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Відскануй</a:t>
            </a:r>
            <a:r>
              <a:rPr lang="uk-UA" sz="2400" b="1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QR</a:t>
            </a:r>
            <a:r>
              <a:rPr lang="uk-UA" sz="2400" b="1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-код або натисни </a:t>
            </a:r>
            <a:r>
              <a:rPr lang="uk-UA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жовтий круг</a:t>
            </a:r>
            <a:r>
              <a:rPr lang="uk-UA" sz="2400" b="1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</a:t>
            </a:r>
            <a:endParaRPr lang="uk-UA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146" name="Picture 2" descr="https://learningapps.org/qrcode.php?id=px5mwsqia2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7599" y="2196547"/>
            <a:ext cx="1202636" cy="1202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7367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853367" y="494529"/>
            <a:ext cx="8732066" cy="97504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Вправа «Мікрофон</a:t>
            </a:r>
            <a:r>
              <a:rPr lang="uk-UA" sz="4000" b="1" dirty="0">
                <a:solidFill>
                  <a:schemeClr val="bg1"/>
                </a:solidFill>
              </a:rPr>
              <a:t>»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429000" y="1985939"/>
            <a:ext cx="5040085" cy="230832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uk-UA" sz="2400" b="1" dirty="0">
                <a:solidFill>
                  <a:schemeClr val="bg1"/>
                </a:solidFill>
              </a:rPr>
              <a:t>Яку букву  вчилися писати?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uk-UA" sz="2400" b="1" dirty="0" smtClean="0">
                <a:solidFill>
                  <a:schemeClr val="bg1"/>
                </a:solidFill>
              </a:rPr>
              <a:t>Добери </a:t>
            </a:r>
            <a:r>
              <a:rPr lang="uk-UA" sz="2400" b="1" dirty="0">
                <a:solidFill>
                  <a:schemeClr val="bg1"/>
                </a:solidFill>
              </a:rPr>
              <a:t>слова, які починаються з великої букви «є</a:t>
            </a:r>
            <a:r>
              <a:rPr lang="uk-UA" sz="2400" b="1" dirty="0" smtClean="0">
                <a:solidFill>
                  <a:schemeClr val="bg1"/>
                </a:solidFill>
              </a:rPr>
              <a:t>».</a:t>
            </a:r>
          </a:p>
          <a:p>
            <a:pPr marL="514350" indent="-514350">
              <a:buFont typeface="Wingdings" panose="05000000000000000000" pitchFamily="2" charset="2"/>
              <a:buChar char="Ø"/>
            </a:pPr>
            <a:r>
              <a:rPr lang="uk-UA" sz="2400" b="1" dirty="0"/>
              <a:t>Чому потрібно вчитися писати?</a:t>
            </a:r>
          </a:p>
          <a:p>
            <a:pPr marL="514350" indent="-514350">
              <a:buFont typeface="Wingdings" panose="05000000000000000000" pitchFamily="2" charset="2"/>
              <a:buChar char="Ø"/>
            </a:pPr>
            <a:r>
              <a:rPr lang="uk-UA" sz="2400" b="1" dirty="0"/>
              <a:t>Що було б, якби люди забули усі букви</a:t>
            </a:r>
            <a:r>
              <a:rPr lang="uk-UA" sz="2400" b="1" dirty="0" smtClean="0"/>
              <a:t>?</a:t>
            </a:r>
            <a:endParaRPr lang="uk-UA" sz="2400" b="1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1" t="7258" r="4332" b="9742"/>
          <a:stretch/>
        </p:blipFill>
        <p:spPr>
          <a:xfrm>
            <a:off x="226489" y="1985939"/>
            <a:ext cx="3093654" cy="373164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030" t="22565" r="14586"/>
          <a:stretch/>
        </p:blipFill>
        <p:spPr>
          <a:xfrm>
            <a:off x="8735929" y="2034773"/>
            <a:ext cx="2748991" cy="3448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526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4">
            <a:extLst>
              <a:ext uri="{FF2B5EF4-FFF2-40B4-BE49-F238E27FC236}">
                <a16:creationId xmlns="" xmlns:a16="http://schemas.microsoft.com/office/drawing/2014/main" id="{6F18290F-02C1-493B-B24A-343BB9484D7F}"/>
              </a:ext>
            </a:extLst>
          </p:cNvPr>
          <p:cNvSpPr/>
          <p:nvPr/>
        </p:nvSpPr>
        <p:spPr>
          <a:xfrm>
            <a:off x="632946" y="548710"/>
            <a:ext cx="10587789" cy="92839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Рефлексія.</a:t>
            </a:r>
            <a:r>
              <a:rPr lang="en-US" sz="4000" b="1" dirty="0">
                <a:solidFill>
                  <a:schemeClr val="bg1"/>
                </a:solidFill>
              </a:rPr>
              <a:t> </a:t>
            </a:r>
            <a:r>
              <a:rPr lang="uk-UA" sz="4000" b="1" dirty="0">
                <a:solidFill>
                  <a:schemeClr val="bg1"/>
                </a:solidFill>
              </a:rPr>
              <a:t>Вправа «Емоційна ромашка</a:t>
            </a:r>
            <a:r>
              <a:rPr lang="uk-UA" sz="4000" b="1" dirty="0" smtClean="0">
                <a:solidFill>
                  <a:schemeClr val="bg1"/>
                </a:solidFill>
              </a:rPr>
              <a:t>».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49" b="16923"/>
          <a:stretch/>
        </p:blipFill>
        <p:spPr>
          <a:xfrm>
            <a:off x="1144350" y="1899144"/>
            <a:ext cx="2926811" cy="3109621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66" b="16667"/>
          <a:stretch/>
        </p:blipFill>
        <p:spPr>
          <a:xfrm>
            <a:off x="8329318" y="1810137"/>
            <a:ext cx="2867796" cy="3109313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25" b="16693"/>
          <a:stretch/>
        </p:blipFill>
        <p:spPr>
          <a:xfrm>
            <a:off x="4687488" y="1810137"/>
            <a:ext cx="3003978" cy="3125353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sp>
        <p:nvSpPr>
          <p:cNvPr id="2" name="Выноска-облако 1"/>
          <p:cNvSpPr/>
          <p:nvPr/>
        </p:nvSpPr>
        <p:spPr>
          <a:xfrm>
            <a:off x="992175" y="5008765"/>
            <a:ext cx="2956415" cy="1628502"/>
          </a:xfrm>
          <a:prstGeom prst="cloudCallout">
            <a:avLst>
              <a:gd name="adj1" fmla="val -1906"/>
              <a:gd name="adj2" fmla="val -79131"/>
            </a:avLst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У мене все </a:t>
            </a:r>
            <a:r>
              <a:rPr lang="uk-UA" sz="2800" b="1" dirty="0" smtClean="0">
                <a:solidFill>
                  <a:schemeClr val="bg1"/>
                </a:solidFill>
              </a:rPr>
              <a:t>вийшло!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12" name="Выноска-облако 11"/>
          <p:cNvSpPr/>
          <p:nvPr/>
        </p:nvSpPr>
        <p:spPr>
          <a:xfrm>
            <a:off x="4628951" y="4933993"/>
            <a:ext cx="2956415" cy="1628502"/>
          </a:xfrm>
          <a:prstGeom prst="cloudCallout">
            <a:avLst>
              <a:gd name="adj1" fmla="val -1906"/>
              <a:gd name="adj2" fmla="val -79131"/>
            </a:avLst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chemeClr val="tx1"/>
                </a:solidFill>
              </a:rPr>
              <a:t>Я втомилась</a:t>
            </a:r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13" name="Выноска-облако 12"/>
          <p:cNvSpPr/>
          <p:nvPr/>
        </p:nvSpPr>
        <p:spPr>
          <a:xfrm>
            <a:off x="8264320" y="4930428"/>
            <a:ext cx="2956415" cy="1628502"/>
          </a:xfrm>
          <a:prstGeom prst="cloudCallout">
            <a:avLst>
              <a:gd name="adj1" fmla="val -1906"/>
              <a:gd name="adj2" fmla="val -79131"/>
            </a:avLst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Було </a:t>
            </a:r>
            <a:r>
              <a:rPr lang="uk-UA" sz="2800" b="1">
                <a:solidFill>
                  <a:schemeClr val="bg1"/>
                </a:solidFill>
              </a:rPr>
              <a:t>не </a:t>
            </a:r>
            <a:r>
              <a:rPr lang="uk-UA" sz="2800" b="1" smtClean="0">
                <a:solidFill>
                  <a:schemeClr val="bg1"/>
                </a:solidFill>
              </a:rPr>
              <a:t>зрозуміло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0502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2" grpId="0" animBg="1"/>
      <p:bldP spid="1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788054" y="494528"/>
            <a:ext cx="8732066" cy="77910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Подарунки цього дня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5AA40C57-5F93-4171-85DF-32B3B57A06D9}"/>
              </a:ext>
            </a:extLst>
          </p:cNvPr>
          <p:cNvSpPr txBox="1"/>
          <p:nvPr/>
        </p:nvSpPr>
        <p:spPr>
          <a:xfrm>
            <a:off x="1788054" y="1400192"/>
            <a:ext cx="8732066" cy="783193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2000" b="1" dirty="0" smtClean="0">
                <a:solidFill>
                  <a:srgbClr val="0070C0"/>
                </a:solidFill>
              </a:rPr>
              <a:t>Щодня ти отримуєш подарунки від життя. </a:t>
            </a:r>
          </a:p>
          <a:p>
            <a:pPr algn="ctr"/>
            <a:r>
              <a:rPr lang="uk-UA" sz="2000" b="1" dirty="0" smtClean="0">
                <a:solidFill>
                  <a:srgbClr val="0070C0"/>
                </a:solidFill>
              </a:rPr>
              <a:t>Який з них ти хочеш виділити </a:t>
            </a:r>
            <a:r>
              <a:rPr lang="uk-UA" sz="2000" b="1" dirty="0">
                <a:solidFill>
                  <a:srgbClr val="0070C0"/>
                </a:solidFill>
              </a:rPr>
              <a:t>сьогодні? </a:t>
            </a:r>
            <a:endParaRPr lang="ru-RU" sz="2000" b="1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Моє ліжко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011" y="2290042"/>
            <a:ext cx="2460289" cy="1429844"/>
          </a:xfrm>
          <a:prstGeom prst="rect">
            <a:avLst/>
          </a:prstGeom>
          <a:noFill/>
          <a:ln w="381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Мами грають з дітьми - Заклад дошкільної освіти (ясла-садок) №69 &quot;Росинка&quot;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9114" y="2260413"/>
            <a:ext cx="1791637" cy="1927140"/>
          </a:xfrm>
          <a:prstGeom prst="rect">
            <a:avLst/>
          </a:prstGeom>
          <a:noFill/>
          <a:ln w="381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D:\Картинки до тестів\!!!!_Эсмира_2\_free_2023-10-04-23-51-463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621" y="2290042"/>
            <a:ext cx="2002168" cy="2002168"/>
          </a:xfrm>
          <a:prstGeom prst="rect">
            <a:avLst/>
          </a:prstGeom>
          <a:noFill/>
          <a:ln w="381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D:\Картинки до тестів\!!!_Есміра_літера Ш+Досліджую Світ\_free_2024-01-20-22-09-20_01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2883" y="4187553"/>
            <a:ext cx="2329542" cy="2329542"/>
          </a:xfrm>
          <a:prstGeom prst="rect">
            <a:avLst/>
          </a:prstGeom>
          <a:noFill/>
          <a:ln w="381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D:\Картинки до тестів\!!!_Эсмира Настрій\Успешный\_free_2024-01-13-18-31-04_001.jpe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7059" y="4386846"/>
            <a:ext cx="1943692" cy="1943692"/>
          </a:xfrm>
          <a:prstGeom prst="rect">
            <a:avLst/>
          </a:prstGeom>
          <a:noFill/>
          <a:ln w="381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9" name="Picture 11" descr="Смачні та корисні сніданки для дітей і школярів: дитяче меню на сніданок,  ідеї, кращі рецепти. Що приготувати на сніданок дитині просто, швидко,  смачно і корисно, крім каші, без молочних продуктів? Що не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621" y="4496478"/>
            <a:ext cx="2299236" cy="1724427"/>
          </a:xfrm>
          <a:prstGeom prst="rect">
            <a:avLst/>
          </a:prstGeom>
          <a:noFill/>
          <a:ln w="381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1" name="Picture 13" descr="Як намалювати село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7967" y="2290042"/>
            <a:ext cx="2619375" cy="1743076"/>
          </a:xfrm>
          <a:prstGeom prst="rect">
            <a:avLst/>
          </a:prstGeom>
          <a:noFill/>
          <a:ln w="381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15" descr="Діти читають: векторна графіка, зображення, Діти читають малюнки | Скачати  з Depositphoto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64" name="Picture 1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2518" y="3940629"/>
            <a:ext cx="1384524" cy="2502151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12724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556352" y="399177"/>
            <a:ext cx="8732066" cy="125545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Пригадай якнайбільше дієслів, що закінчуються на букву є</a:t>
            </a:r>
          </a:p>
        </p:txBody>
      </p:sp>
      <p:sp>
        <p:nvSpPr>
          <p:cNvPr id="2" name="7-конечная звезда 1"/>
          <p:cNvSpPr/>
          <p:nvPr/>
        </p:nvSpPr>
        <p:spPr>
          <a:xfrm>
            <a:off x="1018334" y="1467953"/>
            <a:ext cx="2301809" cy="1329675"/>
          </a:xfrm>
          <a:prstGeom prst="star7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500" b="1" dirty="0"/>
              <a:t>миє</a:t>
            </a:r>
            <a:endParaRPr lang="ru-RU" sz="3500" b="1" dirty="0"/>
          </a:p>
        </p:txBody>
      </p:sp>
      <p:sp>
        <p:nvSpPr>
          <p:cNvPr id="11" name="6-конечная звезда 10"/>
          <p:cNvSpPr/>
          <p:nvPr/>
        </p:nvSpPr>
        <p:spPr>
          <a:xfrm>
            <a:off x="5037440" y="1728443"/>
            <a:ext cx="2480188" cy="1567877"/>
          </a:xfrm>
          <a:prstGeom prst="star6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500" b="1" dirty="0"/>
              <a:t>радіє</a:t>
            </a:r>
            <a:endParaRPr lang="ru-RU" sz="3500" b="1" dirty="0"/>
          </a:p>
        </p:txBody>
      </p:sp>
      <p:sp>
        <p:nvSpPr>
          <p:cNvPr id="12" name="6-конечная звезда 11"/>
          <p:cNvSpPr/>
          <p:nvPr/>
        </p:nvSpPr>
        <p:spPr>
          <a:xfrm>
            <a:off x="9146866" y="1874837"/>
            <a:ext cx="2480188" cy="1468414"/>
          </a:xfrm>
          <a:prstGeom prst="star6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500" b="1" dirty="0"/>
              <a:t>будує</a:t>
            </a:r>
            <a:endParaRPr lang="ru-RU" sz="3500" b="1" dirty="0"/>
          </a:p>
        </p:txBody>
      </p:sp>
      <p:sp>
        <p:nvSpPr>
          <p:cNvPr id="13" name="6-конечная звезда 12"/>
          <p:cNvSpPr/>
          <p:nvPr/>
        </p:nvSpPr>
        <p:spPr>
          <a:xfrm>
            <a:off x="3000390" y="2881341"/>
            <a:ext cx="3136918" cy="1665513"/>
          </a:xfrm>
          <a:prstGeom prst="star6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500" b="1" dirty="0"/>
              <a:t>прибирає</a:t>
            </a:r>
            <a:endParaRPr lang="ru-RU" sz="3500" b="1" dirty="0"/>
          </a:p>
        </p:txBody>
      </p:sp>
      <p:sp>
        <p:nvSpPr>
          <p:cNvPr id="14" name="6-конечная звезда 13"/>
          <p:cNvSpPr/>
          <p:nvPr/>
        </p:nvSpPr>
        <p:spPr>
          <a:xfrm>
            <a:off x="6936340" y="2881341"/>
            <a:ext cx="2480188" cy="1571648"/>
          </a:xfrm>
          <a:prstGeom prst="star6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500" b="1" dirty="0"/>
              <a:t>малює</a:t>
            </a:r>
            <a:endParaRPr lang="ru-RU" sz="3500" b="1" dirty="0"/>
          </a:p>
        </p:txBody>
      </p:sp>
      <p:sp>
        <p:nvSpPr>
          <p:cNvPr id="15" name="6-конечная звезда 14"/>
          <p:cNvSpPr/>
          <p:nvPr/>
        </p:nvSpPr>
        <p:spPr>
          <a:xfrm>
            <a:off x="929144" y="4006323"/>
            <a:ext cx="2480188" cy="1512734"/>
          </a:xfrm>
          <a:prstGeom prst="star6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500" b="1" dirty="0"/>
              <a:t>фарбує</a:t>
            </a:r>
            <a:endParaRPr lang="ru-RU" sz="3500" b="1" dirty="0"/>
          </a:p>
        </p:txBody>
      </p:sp>
      <p:sp>
        <p:nvSpPr>
          <p:cNvPr id="16" name="6-конечная звезда 15"/>
          <p:cNvSpPr/>
          <p:nvPr/>
        </p:nvSpPr>
        <p:spPr>
          <a:xfrm>
            <a:off x="5717386" y="4176008"/>
            <a:ext cx="2480188" cy="1605684"/>
          </a:xfrm>
          <a:prstGeom prst="star6">
            <a:avLst/>
          </a:prstGeom>
          <a:solidFill>
            <a:srgbClr val="FF66FF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500" b="1" dirty="0"/>
              <a:t>хворіє</a:t>
            </a:r>
            <a:endParaRPr lang="ru-RU" sz="3500" b="1" dirty="0"/>
          </a:p>
        </p:txBody>
      </p:sp>
      <p:sp>
        <p:nvSpPr>
          <p:cNvPr id="17" name="6-конечная звезда 16"/>
          <p:cNvSpPr/>
          <p:nvPr/>
        </p:nvSpPr>
        <p:spPr>
          <a:xfrm>
            <a:off x="3481660" y="4866647"/>
            <a:ext cx="2480188" cy="1571648"/>
          </a:xfrm>
          <a:prstGeom prst="star6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500" b="1" dirty="0"/>
              <a:t>хвилює</a:t>
            </a:r>
            <a:endParaRPr lang="ru-RU" sz="3500" b="1" dirty="0"/>
          </a:p>
        </p:txBody>
      </p:sp>
      <p:sp>
        <p:nvSpPr>
          <p:cNvPr id="18" name="6-конечная звезда 17"/>
          <p:cNvSpPr/>
          <p:nvPr/>
        </p:nvSpPr>
        <p:spPr>
          <a:xfrm>
            <a:off x="8724037" y="4452989"/>
            <a:ext cx="2480188" cy="1607005"/>
          </a:xfrm>
          <a:prstGeom prst="star6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500" b="1" dirty="0"/>
              <a:t>готує</a:t>
            </a:r>
            <a:endParaRPr lang="ru-RU" sz="3500" b="1" dirty="0"/>
          </a:p>
        </p:txBody>
      </p:sp>
    </p:spTree>
    <p:extLst>
      <p:ext uri="{BB962C8B-B14F-4D97-AF65-F5344CB8AC3E}">
        <p14:creationId xmlns:p14="http://schemas.microsoft.com/office/powerpoint/2010/main" val="1536084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665514" y="405926"/>
            <a:ext cx="8960362" cy="80238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Послухай </a:t>
            </a:r>
            <a:r>
              <a:rPr lang="uk-UA" sz="4000" b="1" dirty="0">
                <a:solidFill>
                  <a:schemeClr val="bg1"/>
                </a:solidFill>
              </a:rPr>
              <a:t>вірш</a:t>
            </a: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1017918" y="1519184"/>
            <a:ext cx="4903911" cy="210576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800" dirty="0" err="1"/>
              <a:t>Єва</a:t>
            </a:r>
            <a:r>
              <a:rPr lang="ru-RU" sz="2800" dirty="0"/>
              <a:t> </a:t>
            </a:r>
            <a:r>
              <a:rPr lang="ru-RU" sz="2800" dirty="0" err="1"/>
              <a:t>малює</a:t>
            </a:r>
            <a:r>
              <a:rPr lang="ru-RU" sz="2800" dirty="0"/>
              <a:t>, </a:t>
            </a:r>
            <a:r>
              <a:rPr lang="ru-RU" sz="2800" dirty="0" err="1"/>
              <a:t>Єва</a:t>
            </a:r>
            <a:r>
              <a:rPr lang="ru-RU" sz="2800" dirty="0"/>
              <a:t> </a:t>
            </a:r>
            <a:r>
              <a:rPr lang="ru-RU" sz="2800" dirty="0" err="1"/>
              <a:t>співає</a:t>
            </a:r>
            <a:r>
              <a:rPr lang="ru-RU" sz="2800" dirty="0"/>
              <a:t>,</a:t>
            </a:r>
          </a:p>
          <a:p>
            <a:r>
              <a:rPr lang="ru-RU" sz="2800" dirty="0" err="1"/>
              <a:t>Єва</a:t>
            </a:r>
            <a:r>
              <a:rPr lang="ru-RU" sz="2800" dirty="0"/>
              <a:t> </a:t>
            </a:r>
            <a:r>
              <a:rPr lang="ru-RU" sz="2800" dirty="0" err="1"/>
              <a:t>танцює</a:t>
            </a:r>
            <a:r>
              <a:rPr lang="ru-RU" sz="2800" dirty="0"/>
              <a:t> і </a:t>
            </a:r>
            <a:r>
              <a:rPr lang="ru-RU" sz="2800" dirty="0" err="1"/>
              <a:t>вишиває</a:t>
            </a:r>
            <a:r>
              <a:rPr lang="ru-RU" sz="2800" dirty="0"/>
              <a:t>;</a:t>
            </a:r>
          </a:p>
          <a:p>
            <a:r>
              <a:rPr lang="ru-RU" sz="2800" dirty="0"/>
              <a:t>Страви </a:t>
            </a:r>
            <a:r>
              <a:rPr lang="ru-RU" sz="2800" dirty="0" err="1"/>
              <a:t>готує</a:t>
            </a:r>
            <a:r>
              <a:rPr lang="ru-RU" sz="2800" dirty="0"/>
              <a:t>, брата </a:t>
            </a:r>
            <a:r>
              <a:rPr lang="ru-RU" sz="2800" dirty="0" err="1"/>
              <a:t>годує</a:t>
            </a:r>
            <a:r>
              <a:rPr lang="ru-RU" sz="2800" dirty="0"/>
              <a:t>,</a:t>
            </a:r>
          </a:p>
          <a:p>
            <a:r>
              <a:rPr lang="ru-RU" sz="2800" dirty="0" err="1"/>
              <a:t>Підлогу</a:t>
            </a:r>
            <a:r>
              <a:rPr lang="ru-RU" sz="2800" dirty="0"/>
              <a:t> </a:t>
            </a:r>
            <a:r>
              <a:rPr lang="ru-RU" sz="2800" dirty="0" err="1"/>
              <a:t>миє</a:t>
            </a:r>
            <a:r>
              <a:rPr lang="ru-RU" sz="2800" dirty="0"/>
              <a:t> — все </a:t>
            </a:r>
            <a:r>
              <a:rPr lang="ru-RU" sz="2800" dirty="0" err="1"/>
              <a:t>Єва</a:t>
            </a:r>
            <a:r>
              <a:rPr lang="ru-RU" sz="2800" dirty="0"/>
              <a:t> </a:t>
            </a:r>
            <a:r>
              <a:rPr lang="ru-RU" sz="2800" dirty="0" err="1"/>
              <a:t>вміє</a:t>
            </a:r>
            <a:r>
              <a:rPr lang="ru-RU" sz="2800" dirty="0"/>
              <a:t>.</a:t>
            </a:r>
            <a:endParaRPr lang="ru-RU" sz="2800" dirty="0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017918" y="3750552"/>
            <a:ext cx="4799234" cy="1071617"/>
          </a:xfrm>
          <a:prstGeom prst="round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0070C0"/>
                </a:solidFill>
              </a:rPr>
              <a:t>Як </a:t>
            </a:r>
            <a:r>
              <a:rPr lang="ru-RU" sz="2000" b="1" dirty="0" err="1" smtClean="0">
                <a:solidFill>
                  <a:srgbClr val="0070C0"/>
                </a:solidFill>
              </a:rPr>
              <a:t>звати</a:t>
            </a:r>
            <a:r>
              <a:rPr lang="ru-RU" sz="2000" b="1" dirty="0" smtClean="0">
                <a:solidFill>
                  <a:srgbClr val="0070C0"/>
                </a:solidFill>
              </a:rPr>
              <a:t> </a:t>
            </a:r>
            <a:r>
              <a:rPr lang="ru-RU" sz="2000" b="1" dirty="0" err="1" smtClean="0">
                <a:solidFill>
                  <a:srgbClr val="0070C0"/>
                </a:solidFill>
              </a:rPr>
              <a:t>героїню</a:t>
            </a:r>
            <a:r>
              <a:rPr lang="ru-RU" sz="2000" b="1" dirty="0" smtClean="0">
                <a:solidFill>
                  <a:srgbClr val="0070C0"/>
                </a:solidFill>
              </a:rPr>
              <a:t> </a:t>
            </a:r>
            <a:r>
              <a:rPr lang="ru-RU" sz="2000" b="1" dirty="0" err="1" smtClean="0">
                <a:solidFill>
                  <a:srgbClr val="0070C0"/>
                </a:solidFill>
              </a:rPr>
              <a:t>вірша</a:t>
            </a:r>
            <a:r>
              <a:rPr lang="ru-RU" sz="2000" b="1" dirty="0" smtClean="0">
                <a:solidFill>
                  <a:srgbClr val="0070C0"/>
                </a:solidFill>
              </a:rPr>
              <a:t>? Прочитай </a:t>
            </a:r>
            <a:r>
              <a:rPr lang="ru-RU" sz="2000" b="1" dirty="0" smtClean="0">
                <a:solidFill>
                  <a:srgbClr val="0070C0"/>
                </a:solidFill>
              </a:rPr>
              <a:t>слова з буквою </a:t>
            </a:r>
            <a:r>
              <a:rPr lang="ru-RU" sz="2000" b="1" i="1" dirty="0" smtClean="0">
                <a:solidFill>
                  <a:srgbClr val="0070C0"/>
                </a:solidFill>
              </a:rPr>
              <a:t>є</a:t>
            </a:r>
            <a:r>
              <a:rPr lang="ru-RU" sz="2000" b="1" dirty="0" smtClean="0">
                <a:solidFill>
                  <a:srgbClr val="0070C0"/>
                </a:solidFill>
              </a:rPr>
              <a:t>. </a:t>
            </a:r>
            <a:r>
              <a:rPr lang="ru-RU" sz="2000" b="1" dirty="0" err="1" smtClean="0">
                <a:solidFill>
                  <a:srgbClr val="0070C0"/>
                </a:solidFill>
              </a:rPr>
              <a:t>Який</a:t>
            </a:r>
            <a:r>
              <a:rPr lang="ru-RU" sz="2000" b="1" dirty="0" smtClean="0">
                <a:solidFill>
                  <a:srgbClr val="0070C0"/>
                </a:solidFill>
              </a:rPr>
              <a:t> </a:t>
            </a:r>
            <a:r>
              <a:rPr lang="ru-RU" sz="2000" b="1" dirty="0" err="1" smtClean="0">
                <a:solidFill>
                  <a:srgbClr val="0070C0"/>
                </a:solidFill>
              </a:rPr>
              <a:t>голосний</a:t>
            </a:r>
            <a:r>
              <a:rPr lang="ru-RU" sz="2000" b="1" dirty="0" smtClean="0">
                <a:solidFill>
                  <a:srgbClr val="0070C0"/>
                </a:solidFill>
              </a:rPr>
              <a:t> звук </a:t>
            </a:r>
            <a:r>
              <a:rPr lang="ru-RU" sz="2000" b="1" dirty="0" err="1" smtClean="0">
                <a:solidFill>
                  <a:srgbClr val="0070C0"/>
                </a:solidFill>
              </a:rPr>
              <a:t>позначає</a:t>
            </a:r>
            <a:r>
              <a:rPr lang="ru-RU" sz="2000" b="1" dirty="0" smtClean="0">
                <a:solidFill>
                  <a:srgbClr val="0070C0"/>
                </a:solidFill>
              </a:rPr>
              <a:t> буква є? </a:t>
            </a:r>
            <a:endParaRPr lang="ru-RU" sz="2000" b="1" dirty="0" smtClean="0">
              <a:solidFill>
                <a:srgbClr val="0070C0"/>
              </a:solidFill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8624945" y="2869130"/>
            <a:ext cx="1712675" cy="584775"/>
          </a:xfrm>
          <a:prstGeom prst="rect">
            <a:avLst/>
          </a:prstGeom>
          <a:ln w="38100">
            <a:solidFill>
              <a:srgbClr val="0070C0"/>
            </a:solidFill>
          </a:ln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285750" indent="-2857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9pPr>
          </a:lstStyle>
          <a:p>
            <a:pPr marL="0" indent="0" algn="ctr">
              <a:spcBef>
                <a:spcPct val="0"/>
              </a:spcBef>
              <a:buNone/>
            </a:pPr>
            <a:r>
              <a:rPr lang="uk-UA" altLang="ru-RU" b="1" dirty="0" smtClean="0">
                <a:solidFill>
                  <a:srgbClr val="0070C0"/>
                </a:solidFill>
                <a:latin typeface="+mn-lt"/>
                <a:ea typeface="宋体" panose="02010600030101010101" pitchFamily="2" charset="-122"/>
              </a:rPr>
              <a:t> = </a:t>
            </a:r>
            <a:r>
              <a:rPr lang="uk-UA" altLang="ru-RU" b="1" dirty="0">
                <a:solidFill>
                  <a:srgbClr val="FF0000"/>
                </a:solidFill>
                <a:latin typeface="+mn-lt"/>
                <a:ea typeface="宋体" panose="02010600030101010101" pitchFamily="2" charset="-122"/>
              </a:rPr>
              <a:t>о</a:t>
            </a:r>
            <a:r>
              <a:rPr lang="uk-UA" altLang="ru-RU" b="1" dirty="0" smtClean="0">
                <a:solidFill>
                  <a:srgbClr val="0070C0"/>
                </a:solidFill>
                <a:latin typeface="+mn-lt"/>
                <a:ea typeface="宋体" panose="02010600030101010101" pitchFamily="2" charset="-122"/>
              </a:rPr>
              <a:t>  – </a:t>
            </a:r>
            <a:r>
              <a:rPr lang="uk-UA" altLang="ru-RU" b="1" dirty="0" smtClean="0">
                <a:solidFill>
                  <a:srgbClr val="FF0000"/>
                </a:solidFill>
                <a:latin typeface="+mn-lt"/>
                <a:ea typeface="宋体" panose="02010600030101010101" pitchFamily="2" charset="-122"/>
              </a:rPr>
              <a:t>о</a:t>
            </a:r>
            <a:endParaRPr lang="uk-UA" altLang="ru-RU" b="1" dirty="0">
              <a:solidFill>
                <a:srgbClr val="0070C0"/>
              </a:solidFill>
              <a:latin typeface="+mn-lt"/>
              <a:ea typeface="宋体" panose="02010600030101010101" pitchFamily="2" charset="-122"/>
            </a:endParaRP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8679676" y="4468481"/>
            <a:ext cx="1748837" cy="584775"/>
          </a:xfrm>
          <a:prstGeom prst="rect">
            <a:avLst/>
          </a:prstGeom>
          <a:ln w="38100">
            <a:solidFill>
              <a:srgbClr val="0070C0"/>
            </a:solidFill>
          </a:ln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285750" indent="-2857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9pPr>
          </a:lstStyle>
          <a:p>
            <a:pPr marL="0" indent="0" algn="ctr">
              <a:spcBef>
                <a:spcPct val="0"/>
              </a:spcBef>
              <a:buNone/>
            </a:pPr>
            <a:r>
              <a:rPr lang="uk-UA" altLang="ru-RU" sz="2400" b="1" dirty="0">
                <a:solidFill>
                  <a:srgbClr val="0070C0"/>
                </a:solidFill>
                <a:latin typeface="+mn-lt"/>
                <a:ea typeface="宋体" panose="02010600030101010101" pitchFamily="2" charset="-122"/>
              </a:rPr>
              <a:t>–</a:t>
            </a:r>
            <a:r>
              <a:rPr lang="uk-UA" altLang="ru-RU" b="1" dirty="0" smtClean="0">
                <a:solidFill>
                  <a:srgbClr val="0070C0"/>
                </a:solidFill>
                <a:latin typeface="+mn-lt"/>
                <a:ea typeface="宋体" panose="02010600030101010101" pitchFamily="2" charset="-122"/>
              </a:rPr>
              <a:t> </a:t>
            </a:r>
            <a:r>
              <a:rPr lang="uk-UA" altLang="ru-RU" b="1" dirty="0" smtClean="0">
                <a:solidFill>
                  <a:srgbClr val="0070C0"/>
                </a:solidFill>
                <a:latin typeface="+mn-lt"/>
                <a:ea typeface="宋体" panose="02010600030101010101" pitchFamily="2" charset="-122"/>
              </a:rPr>
              <a:t>= </a:t>
            </a:r>
            <a:r>
              <a:rPr lang="uk-UA" altLang="ru-RU" b="1" dirty="0">
                <a:solidFill>
                  <a:srgbClr val="FF0000"/>
                </a:solidFill>
                <a:latin typeface="+mn-lt"/>
                <a:ea typeface="宋体" panose="02010600030101010101" pitchFamily="2" charset="-122"/>
              </a:rPr>
              <a:t>о</a:t>
            </a:r>
            <a:r>
              <a:rPr lang="uk-UA" altLang="ru-RU" b="1" dirty="0" smtClean="0">
                <a:solidFill>
                  <a:srgbClr val="0070C0"/>
                </a:solidFill>
                <a:latin typeface="+mn-lt"/>
                <a:ea typeface="宋体" panose="02010600030101010101" pitchFamily="2" charset="-122"/>
              </a:rPr>
              <a:t>  = </a:t>
            </a:r>
            <a:r>
              <a:rPr lang="uk-UA" altLang="ru-RU" b="1" dirty="0" smtClean="0">
                <a:solidFill>
                  <a:srgbClr val="FF0000"/>
                </a:solidFill>
                <a:latin typeface="+mn-lt"/>
                <a:ea typeface="宋体" panose="02010600030101010101" pitchFamily="2" charset="-122"/>
              </a:rPr>
              <a:t>о</a:t>
            </a:r>
            <a:endParaRPr lang="uk-UA" altLang="ru-RU" b="1" dirty="0">
              <a:solidFill>
                <a:srgbClr val="0070C0"/>
              </a:solidFill>
              <a:latin typeface="+mn-lt"/>
              <a:ea typeface="宋体" panose="02010600030101010101" pitchFamily="2" charset="-122"/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8624945" y="2135651"/>
            <a:ext cx="1705901" cy="584775"/>
          </a:xfrm>
          <a:prstGeom prst="rect">
            <a:avLst/>
          </a:prstGeom>
          <a:ln w="38100">
            <a:solidFill>
              <a:srgbClr val="0070C0"/>
            </a:solidFill>
          </a:ln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285750" indent="-2857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9pPr>
          </a:lstStyle>
          <a:p>
            <a:pPr marL="0" indent="0" algn="ctr">
              <a:spcBef>
                <a:spcPct val="0"/>
              </a:spcBef>
              <a:buNone/>
            </a:pPr>
            <a:r>
              <a:rPr lang="uk-UA" altLang="ru-RU" b="1" dirty="0" smtClean="0">
                <a:solidFill>
                  <a:srgbClr val="0070C0"/>
                </a:solidFill>
                <a:latin typeface="+mn-lt"/>
                <a:ea typeface="宋体" panose="02010600030101010101" pitchFamily="2" charset="-122"/>
              </a:rPr>
              <a:t> </a:t>
            </a:r>
            <a:r>
              <a:rPr lang="uk-UA" altLang="ru-RU" b="1" dirty="0" smtClean="0">
                <a:solidFill>
                  <a:srgbClr val="0070C0"/>
                </a:solidFill>
                <a:latin typeface="+mn-lt"/>
                <a:ea typeface="宋体" panose="02010600030101010101" pitchFamily="2" charset="-122"/>
              </a:rPr>
              <a:t>Є-ва</a:t>
            </a:r>
            <a:endParaRPr lang="uk-UA" altLang="ru-RU" b="1" dirty="0">
              <a:solidFill>
                <a:srgbClr val="0070C0"/>
              </a:solidFill>
              <a:latin typeface="+mn-lt"/>
              <a:ea typeface="宋体" panose="02010600030101010101" pitchFamily="2" charset="-122"/>
            </a:endParaRP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8624945" y="3750552"/>
            <a:ext cx="1620592" cy="584775"/>
          </a:xfrm>
          <a:prstGeom prst="rect">
            <a:avLst/>
          </a:prstGeom>
          <a:ln w="38100">
            <a:solidFill>
              <a:srgbClr val="0070C0"/>
            </a:solidFill>
          </a:ln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285750" indent="-2857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9pPr>
          </a:lstStyle>
          <a:p>
            <a:pPr marL="0" indent="0" algn="ctr">
              <a:spcBef>
                <a:spcPct val="0"/>
              </a:spcBef>
              <a:buNone/>
            </a:pPr>
            <a:r>
              <a:rPr lang="uk-UA" altLang="ru-RU" b="1" dirty="0" smtClean="0">
                <a:solidFill>
                  <a:srgbClr val="0070C0"/>
                </a:solidFill>
                <a:latin typeface="+mn-lt"/>
                <a:ea typeface="宋体" panose="02010600030101010101" pitchFamily="2" charset="-122"/>
              </a:rPr>
              <a:t> </a:t>
            </a:r>
            <a:r>
              <a:rPr lang="uk-UA" altLang="ru-RU" b="1" dirty="0" err="1" smtClean="0">
                <a:solidFill>
                  <a:srgbClr val="0070C0"/>
                </a:solidFill>
                <a:latin typeface="+mn-lt"/>
                <a:ea typeface="宋体" panose="02010600030101010101" pitchFamily="2" charset="-122"/>
              </a:rPr>
              <a:t>вмі</a:t>
            </a:r>
            <a:r>
              <a:rPr lang="uk-UA" altLang="ru-RU" b="1" dirty="0" smtClean="0">
                <a:solidFill>
                  <a:srgbClr val="0070C0"/>
                </a:solidFill>
                <a:latin typeface="+mn-lt"/>
                <a:ea typeface="宋体" panose="02010600030101010101" pitchFamily="2" charset="-122"/>
              </a:rPr>
              <a:t> - є</a:t>
            </a:r>
            <a:endParaRPr lang="uk-UA" altLang="ru-RU" b="1" dirty="0">
              <a:solidFill>
                <a:srgbClr val="0070C0"/>
              </a:solidFill>
              <a:latin typeface="+mn-lt"/>
              <a:ea typeface="宋体" panose="02010600030101010101" pitchFamily="2" charset="-122"/>
            </a:endParaRP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>
            <a:off x="9521436" y="2901568"/>
            <a:ext cx="0" cy="584775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9672949" y="4468479"/>
            <a:ext cx="0" cy="584775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Скругленный прямоугольник 14"/>
          <p:cNvSpPr/>
          <p:nvPr/>
        </p:nvSpPr>
        <p:spPr>
          <a:xfrm>
            <a:off x="1133524" y="5053254"/>
            <a:ext cx="4799234" cy="904208"/>
          </a:xfrm>
          <a:prstGeom prst="round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err="1" smtClean="0">
                <a:solidFill>
                  <a:srgbClr val="0070C0"/>
                </a:solidFill>
              </a:rPr>
              <a:t>Виконай</a:t>
            </a:r>
            <a:r>
              <a:rPr lang="ru-RU" sz="2000" b="1" dirty="0" smtClean="0">
                <a:solidFill>
                  <a:srgbClr val="0070C0"/>
                </a:solidFill>
              </a:rPr>
              <a:t> </a:t>
            </a:r>
            <a:r>
              <a:rPr lang="ru-RU" sz="2000" b="1" dirty="0" err="1">
                <a:solidFill>
                  <a:srgbClr val="0070C0"/>
                </a:solidFill>
              </a:rPr>
              <a:t>звуко-буквений</a:t>
            </a:r>
            <a:r>
              <a:rPr lang="ru-RU" sz="2000" b="1" dirty="0">
                <a:solidFill>
                  <a:srgbClr val="0070C0"/>
                </a:solidFill>
              </a:rPr>
              <a:t> </a:t>
            </a:r>
            <a:r>
              <a:rPr lang="ru-RU" sz="2000" b="1" dirty="0" err="1">
                <a:solidFill>
                  <a:srgbClr val="0070C0"/>
                </a:solidFill>
              </a:rPr>
              <a:t>аналіз</a:t>
            </a:r>
            <a:r>
              <a:rPr lang="ru-RU" sz="2000" b="1" dirty="0">
                <a:solidFill>
                  <a:srgbClr val="0070C0"/>
                </a:solidFill>
              </a:rPr>
              <a:t> </a:t>
            </a:r>
            <a:r>
              <a:rPr lang="ru-RU" sz="2000" b="1" dirty="0" err="1" smtClean="0">
                <a:solidFill>
                  <a:srgbClr val="0070C0"/>
                </a:solidFill>
              </a:rPr>
              <a:t>слів</a:t>
            </a:r>
            <a:r>
              <a:rPr lang="ru-RU" sz="2000" b="1" dirty="0" smtClean="0">
                <a:solidFill>
                  <a:srgbClr val="0070C0"/>
                </a:solidFill>
              </a:rPr>
              <a:t> </a:t>
            </a:r>
            <a:endParaRPr lang="ru-RU" sz="2000" b="1" dirty="0" smtClean="0">
              <a:solidFill>
                <a:srgbClr val="0070C0"/>
              </a:solidFill>
            </a:endParaRPr>
          </a:p>
          <a:p>
            <a:pPr algn="ctr"/>
            <a:r>
              <a:rPr lang="ru-RU" sz="2000" b="1" i="1" dirty="0" err="1" smtClean="0">
                <a:solidFill>
                  <a:srgbClr val="0070C0"/>
                </a:solidFill>
              </a:rPr>
              <a:t>Єва</a:t>
            </a:r>
            <a:r>
              <a:rPr lang="ru-RU" sz="2000" b="1" i="1" dirty="0" smtClean="0">
                <a:solidFill>
                  <a:srgbClr val="0070C0"/>
                </a:solidFill>
              </a:rPr>
              <a:t> </a:t>
            </a:r>
            <a:r>
              <a:rPr lang="ru-RU" sz="2000" b="1" dirty="0" smtClean="0">
                <a:solidFill>
                  <a:srgbClr val="0070C0"/>
                </a:solidFill>
              </a:rPr>
              <a:t>і</a:t>
            </a:r>
            <a:r>
              <a:rPr lang="ru-RU" sz="2000" b="1" i="1" dirty="0" smtClean="0">
                <a:solidFill>
                  <a:srgbClr val="0070C0"/>
                </a:solidFill>
              </a:rPr>
              <a:t> </a:t>
            </a:r>
            <a:r>
              <a:rPr lang="ru-RU" sz="2000" b="1" i="1" dirty="0" err="1" smtClean="0">
                <a:solidFill>
                  <a:srgbClr val="0070C0"/>
                </a:solidFill>
              </a:rPr>
              <a:t>вміє</a:t>
            </a:r>
            <a:r>
              <a:rPr lang="ru-RU" sz="2000" b="1" dirty="0" smtClean="0">
                <a:solidFill>
                  <a:srgbClr val="0070C0"/>
                </a:solidFill>
              </a:rPr>
              <a:t>. </a:t>
            </a:r>
            <a:endParaRPr lang="ru-RU" sz="2000" b="1" dirty="0" smtClean="0">
              <a:solidFill>
                <a:srgbClr val="0070C0"/>
              </a:solidFill>
            </a:endParaRPr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1181099" y="2135006"/>
            <a:ext cx="3467101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1262744" y="2598276"/>
            <a:ext cx="3385456" cy="13295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>
            <a:off x="2220685" y="3011934"/>
            <a:ext cx="979714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>
            <a:off x="4158343" y="2977866"/>
            <a:ext cx="979714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>
            <a:off x="2424792" y="3413295"/>
            <a:ext cx="655865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/>
          <p:nvPr/>
        </p:nvCxnSpPr>
        <p:spPr>
          <a:xfrm>
            <a:off x="4049486" y="3413295"/>
            <a:ext cx="1426028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Рисунок 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5695" y="1639214"/>
            <a:ext cx="2076926" cy="4049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049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892217" y="528588"/>
            <a:ext cx="8732066" cy="73679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Повідомлення теми уроку</a:t>
            </a:r>
            <a:endParaRPr lang="uk-UA" sz="4000" b="1" dirty="0">
              <a:solidFill>
                <a:schemeClr val="bg1"/>
              </a:solidFill>
            </a:endParaRPr>
          </a:p>
        </p:txBody>
      </p:sp>
      <p:pic>
        <p:nvPicPr>
          <p:cNvPr id="8" name="Picture 3" descr="D:\Картинки до тестів\!!!!Эсмира_512х512\_free_2024-01-13-17-38-02_00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146" y="1914952"/>
            <a:ext cx="3660140" cy="3660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648023" y="2059454"/>
            <a:ext cx="5976257" cy="3371136"/>
          </a:xfrm>
          <a:prstGeom prst="roundRect">
            <a:avLst/>
          </a:prstGeom>
          <a:solidFill>
            <a:srgbClr val="00B05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>
                <a:solidFill>
                  <a:schemeClr val="bg1"/>
                </a:solidFill>
              </a:rPr>
              <a:t>Сьогодні на </a:t>
            </a:r>
            <a:r>
              <a:rPr lang="uk-UA" sz="2400" b="1" dirty="0" err="1">
                <a:solidFill>
                  <a:schemeClr val="bg1"/>
                </a:solidFill>
              </a:rPr>
              <a:t>уроці</a:t>
            </a:r>
            <a:r>
              <a:rPr lang="uk-UA" sz="2400" b="1" dirty="0">
                <a:solidFill>
                  <a:schemeClr val="bg1"/>
                </a:solidFill>
              </a:rPr>
              <a:t> письма ми </a:t>
            </a:r>
            <a:r>
              <a:rPr lang="uk-UA" sz="2400" b="1" dirty="0" smtClean="0">
                <a:solidFill>
                  <a:schemeClr val="bg1"/>
                </a:solidFill>
              </a:rPr>
              <a:t>навчимося </a:t>
            </a:r>
            <a:r>
              <a:rPr lang="uk-UA" sz="2400" b="1" dirty="0">
                <a:solidFill>
                  <a:schemeClr val="bg1"/>
                </a:solidFill>
              </a:rPr>
              <a:t>писати </a:t>
            </a:r>
            <a:r>
              <a:rPr lang="uk-UA" sz="2400" b="1" dirty="0" smtClean="0">
                <a:solidFill>
                  <a:schemeClr val="bg1"/>
                </a:solidFill>
              </a:rPr>
              <a:t>рукописну велику букву </a:t>
            </a:r>
            <a:r>
              <a:rPr lang="uk-UA" sz="2400" b="1" i="1" dirty="0" smtClean="0">
                <a:solidFill>
                  <a:srgbClr val="FFFF00"/>
                </a:solidFill>
              </a:rPr>
              <a:t>«Є»</a:t>
            </a:r>
            <a:r>
              <a:rPr lang="uk-UA" sz="2400" b="1" dirty="0" smtClean="0">
                <a:solidFill>
                  <a:schemeClr val="bg1"/>
                </a:solidFill>
              </a:rPr>
              <a:t>, </a:t>
            </a:r>
            <a:r>
              <a:rPr lang="uk-UA" sz="2400" b="1" dirty="0">
                <a:solidFill>
                  <a:schemeClr val="bg1"/>
                </a:solidFill>
              </a:rPr>
              <a:t>з'єднувати її  </a:t>
            </a:r>
            <a:r>
              <a:rPr lang="uk-UA" sz="2400" b="1" dirty="0" smtClean="0">
                <a:solidFill>
                  <a:schemeClr val="bg1"/>
                </a:solidFill>
              </a:rPr>
              <a:t>з іншими </a:t>
            </a:r>
            <a:r>
              <a:rPr lang="uk-UA" sz="2400" b="1" dirty="0">
                <a:solidFill>
                  <a:schemeClr val="bg1"/>
                </a:solidFill>
              </a:rPr>
              <a:t>буквами</a:t>
            </a:r>
            <a:r>
              <a:rPr lang="uk-UA" sz="2400" b="1" dirty="0" smtClean="0">
                <a:solidFill>
                  <a:schemeClr val="bg1"/>
                </a:solidFill>
              </a:rPr>
              <a:t>. </a:t>
            </a:r>
          </a:p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Поділимо слова на склади, </a:t>
            </a:r>
          </a:p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побудуємо звукові схеми.</a:t>
            </a:r>
          </a:p>
          <a:p>
            <a:pPr algn="ctr"/>
            <a:r>
              <a:rPr lang="ru-RU" sz="2400" b="1" dirty="0" err="1" smtClean="0">
                <a:solidFill>
                  <a:schemeClr val="bg1"/>
                </a:solidFill>
              </a:rPr>
              <a:t>Запишемо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друковане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речення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рукописними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літерами</a:t>
            </a:r>
            <a:r>
              <a:rPr lang="ru-RU" sz="2400" b="1" dirty="0" smtClean="0">
                <a:solidFill>
                  <a:schemeClr val="bg1"/>
                </a:solidFill>
              </a:rPr>
              <a:t>. </a:t>
            </a:r>
          </a:p>
          <a:p>
            <a:pPr algn="ctr"/>
            <a:r>
              <a:rPr lang="ru-RU" sz="2400" b="1" dirty="0" err="1" smtClean="0">
                <a:solidFill>
                  <a:schemeClr val="bg1"/>
                </a:solidFill>
              </a:rPr>
              <a:t>Поспілкуємось</a:t>
            </a:r>
            <a:r>
              <a:rPr lang="ru-RU" sz="2400" b="1" dirty="0" smtClean="0">
                <a:solidFill>
                  <a:schemeClr val="bg1"/>
                </a:solidFill>
              </a:rPr>
              <a:t> на тему «Пори року»</a:t>
            </a:r>
            <a:endParaRPr lang="ru-RU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4481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964007" y="372044"/>
            <a:ext cx="10346250" cy="139144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Люди </a:t>
            </a:r>
            <a:r>
              <a:rPr lang="uk-UA" sz="2800" b="1" dirty="0">
                <a:solidFill>
                  <a:schemeClr val="bg1"/>
                </a:solidFill>
              </a:rPr>
              <a:t>яких професій зображені на малюнках? Чим вони зайняті? Які ще професії </a:t>
            </a:r>
            <a:r>
              <a:rPr lang="uk-UA" sz="2800" b="1" dirty="0" smtClean="0">
                <a:solidFill>
                  <a:schemeClr val="bg1"/>
                </a:solidFill>
              </a:rPr>
              <a:t>тобі відомі? Придумай </a:t>
            </a:r>
            <a:r>
              <a:rPr lang="uk-UA" sz="2800" b="1" dirty="0">
                <a:solidFill>
                  <a:schemeClr val="bg1"/>
                </a:solidFill>
              </a:rPr>
              <a:t>імена водієві й лікарці на букву «є». З якої букви їх треба писати?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/>
          <a:srcRect l="9015" t="24661" r="28006" b="35352"/>
          <a:stretch/>
        </p:blipFill>
        <p:spPr>
          <a:xfrm>
            <a:off x="1380686" y="1988299"/>
            <a:ext cx="8460000" cy="3021496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sp>
        <p:nvSpPr>
          <p:cNvPr id="9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chemeClr val="bg1"/>
                </a:solidFill>
              </a:rPr>
              <a:t>Сторінка</a:t>
            </a:r>
            <a:endParaRPr lang="uk-UA" b="1" dirty="0">
              <a:solidFill>
                <a:schemeClr val="bg1"/>
              </a:solidFill>
            </a:endParaRP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42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380686" y="5119035"/>
            <a:ext cx="8460000" cy="98785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З'ясуй, </a:t>
            </a:r>
            <a:r>
              <a:rPr lang="uk-UA" sz="2400" b="1" dirty="0">
                <a:solidFill>
                  <a:schemeClr val="bg1"/>
                </a:solidFill>
              </a:rPr>
              <a:t>з яких елементів складається </a:t>
            </a:r>
            <a:r>
              <a:rPr lang="uk-UA" sz="2400" b="1" dirty="0" smtClean="0">
                <a:solidFill>
                  <a:schemeClr val="bg1"/>
                </a:solidFill>
              </a:rPr>
              <a:t>буква Є. </a:t>
            </a:r>
            <a:endParaRPr lang="uk-UA" sz="2400" b="1" dirty="0" smtClean="0">
              <a:solidFill>
                <a:schemeClr val="bg1"/>
              </a:solidFill>
            </a:endParaRPr>
          </a:p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Наведи </a:t>
            </a:r>
            <a:r>
              <a:rPr lang="uk-UA" sz="2400" b="1" dirty="0">
                <a:solidFill>
                  <a:schemeClr val="bg1"/>
                </a:solidFill>
              </a:rPr>
              <a:t>на малюнку всі її </a:t>
            </a:r>
            <a:r>
              <a:rPr lang="uk-UA" sz="2400" b="1" dirty="0" smtClean="0">
                <a:solidFill>
                  <a:schemeClr val="bg1"/>
                </a:solidFill>
              </a:rPr>
              <a:t>елементи</a:t>
            </a:r>
            <a:endParaRPr lang="uk-UA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3749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716978" y="440328"/>
            <a:ext cx="8732066" cy="8550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Відгадай </a:t>
            </a:r>
            <a:r>
              <a:rPr lang="uk-UA" sz="4000" b="1" dirty="0" smtClean="0">
                <a:solidFill>
                  <a:schemeClr val="bg1"/>
                </a:solidFill>
              </a:rPr>
              <a:t>загадки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82726" y="1377643"/>
            <a:ext cx="3749447" cy="156966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</a:rPr>
              <a:t>Він з </a:t>
            </a:r>
            <a:r>
              <a:rPr lang="ru-RU" sz="2400" b="1" dirty="0" err="1">
                <a:solidFill>
                  <a:schemeClr val="bg1"/>
                </a:solidFill>
              </a:rPr>
              <a:t>комп’ютером</a:t>
            </a:r>
            <a:r>
              <a:rPr lang="ru-RU" sz="2400" b="1" dirty="0">
                <a:solidFill>
                  <a:schemeClr val="bg1"/>
                </a:solidFill>
              </a:rPr>
              <a:t> на ТИ,</a:t>
            </a:r>
          </a:p>
          <a:p>
            <a:r>
              <a:rPr lang="ru-RU" sz="2400" b="1" dirty="0" err="1">
                <a:solidFill>
                  <a:schemeClr val="bg1"/>
                </a:solidFill>
              </a:rPr>
              <a:t>Розумніших</a:t>
            </a:r>
            <a:r>
              <a:rPr lang="ru-RU" sz="2400" b="1" dirty="0">
                <a:solidFill>
                  <a:schemeClr val="bg1"/>
                </a:solidFill>
              </a:rPr>
              <a:t> не </a:t>
            </a:r>
            <a:r>
              <a:rPr lang="ru-RU" sz="2400" b="1" dirty="0" err="1">
                <a:solidFill>
                  <a:schemeClr val="bg1"/>
                </a:solidFill>
              </a:rPr>
              <a:t>знайти</a:t>
            </a:r>
            <a:r>
              <a:rPr lang="ru-RU" sz="2400" b="1" dirty="0">
                <a:solidFill>
                  <a:schemeClr val="bg1"/>
                </a:solidFill>
              </a:rPr>
              <a:t>,</a:t>
            </a:r>
          </a:p>
          <a:p>
            <a:r>
              <a:rPr lang="ru-RU" sz="2400" b="1" dirty="0" err="1">
                <a:solidFill>
                  <a:schemeClr val="bg1"/>
                </a:solidFill>
              </a:rPr>
              <a:t>Віртуальний</a:t>
            </a:r>
            <a:r>
              <a:rPr lang="ru-RU" sz="2400" b="1" dirty="0">
                <a:solidFill>
                  <a:schemeClr val="bg1"/>
                </a:solidFill>
              </a:rPr>
              <a:t> творить </a:t>
            </a:r>
            <a:r>
              <a:rPr lang="ru-RU" sz="2400" b="1" dirty="0" err="1">
                <a:solidFill>
                  <a:schemeClr val="bg1"/>
                </a:solidFill>
              </a:rPr>
              <a:t>міст</a:t>
            </a:r>
            <a:endParaRPr lang="ru-RU" sz="2400" b="1" dirty="0">
              <a:solidFill>
                <a:schemeClr val="bg1"/>
              </a:solidFill>
            </a:endParaRPr>
          </a:p>
          <a:p>
            <a:r>
              <a:rPr lang="ru-RU" sz="2400" b="1" dirty="0" smtClean="0">
                <a:solidFill>
                  <a:schemeClr val="bg1"/>
                </a:solidFill>
              </a:rPr>
              <a:t>Диво-</a:t>
            </a:r>
            <a:r>
              <a:rPr lang="ru-RU" sz="2400" b="1" dirty="0" err="1" smtClean="0">
                <a:solidFill>
                  <a:schemeClr val="bg1"/>
                </a:solidFill>
              </a:rPr>
              <a:t>майстер</a:t>
            </a:r>
            <a:r>
              <a:rPr lang="ru-RU" sz="2400" b="1" dirty="0" smtClean="0">
                <a:solidFill>
                  <a:schemeClr val="bg1"/>
                </a:solidFill>
              </a:rPr>
              <a:t> …</a:t>
            </a:r>
            <a:endParaRPr lang="uk-UA" sz="2400" b="1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xmlns="" id="{6126C114-6152-416F-B140-C459C24A8E74}"/>
              </a:ext>
            </a:extLst>
          </p:cNvPr>
          <p:cNvSpPr/>
          <p:nvPr/>
        </p:nvSpPr>
        <p:spPr>
          <a:xfrm>
            <a:off x="2306308" y="2955209"/>
            <a:ext cx="2272289" cy="642489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/>
              <a:t>програміст</a:t>
            </a:r>
            <a:endParaRPr lang="ru-RU" sz="2800" b="1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441" y="3431614"/>
            <a:ext cx="2689074" cy="3071465"/>
          </a:xfrm>
          <a:prstGeom prst="rect">
            <a:avLst/>
          </a:prstGeom>
        </p:spPr>
      </p:pic>
      <p:pic>
        <p:nvPicPr>
          <p:cNvPr id="10" name="Picture 2" descr="Мальчик парикмахер - картинка №11919 | Printonic.ru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9" b="11393"/>
          <a:stretch/>
        </p:blipFill>
        <p:spPr bwMode="auto">
          <a:xfrm>
            <a:off x="4688766" y="3100449"/>
            <a:ext cx="2630491" cy="3163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080769" y="1385549"/>
            <a:ext cx="3586971" cy="156966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</a:rPr>
              <a:t>Золоті у </a:t>
            </a:r>
            <a:r>
              <a:rPr lang="ru-RU" sz="2400" b="1" dirty="0" err="1">
                <a:solidFill>
                  <a:schemeClr val="bg1"/>
                </a:solidFill>
              </a:rPr>
              <a:t>нього</a:t>
            </a:r>
            <a:r>
              <a:rPr lang="ru-RU" sz="2400" b="1" dirty="0">
                <a:solidFill>
                  <a:schemeClr val="bg1"/>
                </a:solidFill>
              </a:rPr>
              <a:t> руки:</a:t>
            </a:r>
            <a:br>
              <a:rPr lang="ru-RU" sz="2400" b="1" dirty="0">
                <a:solidFill>
                  <a:schemeClr val="bg1"/>
                </a:solidFill>
              </a:rPr>
            </a:br>
            <a:r>
              <a:rPr lang="ru-RU" sz="2400" b="1" dirty="0" err="1">
                <a:solidFill>
                  <a:schemeClr val="bg1"/>
                </a:solidFill>
              </a:rPr>
              <a:t>робить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зачіски</a:t>
            </a:r>
            <a:r>
              <a:rPr lang="ru-RU" sz="2400" b="1" dirty="0">
                <a:solidFill>
                  <a:schemeClr val="bg1"/>
                </a:solidFill>
              </a:rPr>
              <a:t> й </a:t>
            </a:r>
            <a:r>
              <a:rPr lang="ru-RU" sz="2400" b="1" dirty="0" err="1">
                <a:solidFill>
                  <a:schemeClr val="bg1"/>
                </a:solidFill>
              </a:rPr>
              <a:t>перуки</a:t>
            </a:r>
            <a:r>
              <a:rPr lang="ru-RU" sz="2400" b="1" dirty="0">
                <a:solidFill>
                  <a:schemeClr val="bg1"/>
                </a:solidFill>
              </a:rPr>
              <a:t>,</a:t>
            </a:r>
            <a:br>
              <a:rPr lang="ru-RU" sz="2400" b="1" dirty="0">
                <a:solidFill>
                  <a:schemeClr val="bg1"/>
                </a:solidFill>
              </a:rPr>
            </a:br>
            <a:r>
              <a:rPr lang="ru-RU" sz="2400" b="1" dirty="0" err="1">
                <a:solidFill>
                  <a:schemeClr val="bg1"/>
                </a:solidFill>
              </a:rPr>
              <a:t>підстриже</a:t>
            </a:r>
            <a:r>
              <a:rPr lang="ru-RU" sz="2400" b="1" dirty="0">
                <a:solidFill>
                  <a:schemeClr val="bg1"/>
                </a:solidFill>
              </a:rPr>
              <a:t> і </a:t>
            </a:r>
            <a:r>
              <a:rPr lang="ru-RU" sz="2400" b="1" dirty="0" err="1">
                <a:solidFill>
                  <a:schemeClr val="bg1"/>
                </a:solidFill>
              </a:rPr>
              <a:t>пофарбує</a:t>
            </a:r>
            <a:r>
              <a:rPr lang="ru-RU" sz="2400" b="1" dirty="0">
                <a:solidFill>
                  <a:schemeClr val="bg1"/>
                </a:solidFill>
              </a:rPr>
              <a:t>,</a:t>
            </a:r>
            <a:br>
              <a:rPr lang="ru-RU" sz="2400" b="1" dirty="0">
                <a:solidFill>
                  <a:schemeClr val="bg1"/>
                </a:solidFill>
              </a:rPr>
            </a:br>
            <a:r>
              <a:rPr lang="ru-RU" sz="2400" b="1" dirty="0" err="1">
                <a:solidFill>
                  <a:schemeClr val="bg1"/>
                </a:solidFill>
              </a:rPr>
              <a:t>гарний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настрій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подарує</a:t>
            </a:r>
            <a:r>
              <a:rPr lang="ru-RU" sz="2400" b="1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12" name="Прямоугольник: скругленные углы 6">
            <a:extLst>
              <a:ext uri="{FF2B5EF4-FFF2-40B4-BE49-F238E27FC236}">
                <a16:creationId xmlns:a16="http://schemas.microsoft.com/office/drawing/2014/main" xmlns="" id="{6126C114-6152-416F-B140-C459C24A8E74}"/>
              </a:ext>
            </a:extLst>
          </p:cNvPr>
          <p:cNvSpPr/>
          <p:nvPr/>
        </p:nvSpPr>
        <p:spPr>
          <a:xfrm>
            <a:off x="7319257" y="5447533"/>
            <a:ext cx="1915886" cy="5637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/>
              <a:t>перукар</a:t>
            </a:r>
            <a:endParaRPr lang="ru-RU" sz="28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7667740" y="1377643"/>
            <a:ext cx="4152461" cy="1569660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</a:rPr>
              <a:t>Професії (</a:t>
            </a:r>
            <a:r>
              <a:rPr lang="ru-RU" sz="2400" b="1" dirty="0" err="1">
                <a:solidFill>
                  <a:schemeClr val="bg1"/>
                </a:solidFill>
              </a:rPr>
              <a:t>це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кожен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знає</a:t>
            </a:r>
            <a:r>
              <a:rPr lang="ru-RU" sz="2400" b="1" dirty="0">
                <a:solidFill>
                  <a:schemeClr val="bg1"/>
                </a:solidFill>
              </a:rPr>
              <a:t>)</a:t>
            </a:r>
          </a:p>
          <a:p>
            <a:r>
              <a:rPr lang="ru-RU" sz="2400" b="1" dirty="0" err="1">
                <a:solidFill>
                  <a:schemeClr val="bg1"/>
                </a:solidFill>
              </a:rPr>
              <a:t>Важливішої</a:t>
            </a:r>
            <a:r>
              <a:rPr lang="ru-RU" sz="2400" b="1" dirty="0">
                <a:solidFill>
                  <a:schemeClr val="bg1"/>
                </a:solidFill>
              </a:rPr>
              <a:t> немає!</a:t>
            </a:r>
          </a:p>
          <a:p>
            <a:r>
              <a:rPr lang="ru-RU" sz="2400" b="1" dirty="0">
                <a:solidFill>
                  <a:schemeClr val="bg1"/>
                </a:solidFill>
              </a:rPr>
              <a:t>Він — наставник і </a:t>
            </a:r>
            <a:r>
              <a:rPr lang="ru-RU" sz="2400" b="1" dirty="0" err="1">
                <a:solidFill>
                  <a:schemeClr val="bg1"/>
                </a:solidFill>
              </a:rPr>
              <a:t>навчитель</a:t>
            </a:r>
            <a:r>
              <a:rPr lang="ru-RU" sz="2400" b="1" dirty="0">
                <a:solidFill>
                  <a:schemeClr val="bg1"/>
                </a:solidFill>
              </a:rPr>
              <a:t>,</a:t>
            </a:r>
          </a:p>
          <a:p>
            <a:r>
              <a:rPr lang="ru-RU" sz="2400" b="1" dirty="0" err="1">
                <a:solidFill>
                  <a:schemeClr val="bg1"/>
                </a:solidFill>
              </a:rPr>
              <a:t>Мудрий</a:t>
            </a:r>
            <a:r>
              <a:rPr lang="ru-RU" sz="2400" b="1" dirty="0">
                <a:solidFill>
                  <a:schemeClr val="bg1"/>
                </a:solidFill>
              </a:rPr>
              <a:t>, </a:t>
            </a:r>
            <a:r>
              <a:rPr lang="ru-RU" sz="2400" b="1" dirty="0" err="1">
                <a:solidFill>
                  <a:schemeClr val="bg1"/>
                </a:solidFill>
              </a:rPr>
              <a:t>приязний</a:t>
            </a:r>
            <a:r>
              <a:rPr lang="ru-RU" sz="2400" b="1" dirty="0">
                <a:solidFill>
                  <a:schemeClr val="bg1"/>
                </a:solidFill>
              </a:rPr>
              <a:t>… </a:t>
            </a:r>
          </a:p>
        </p:txBody>
      </p:sp>
      <p:sp>
        <p:nvSpPr>
          <p:cNvPr id="14" name="Прямоугольник: скругленные углы 6">
            <a:extLst>
              <a:ext uri="{FF2B5EF4-FFF2-40B4-BE49-F238E27FC236}">
                <a16:creationId xmlns:a16="http://schemas.microsoft.com/office/drawing/2014/main" xmlns="" id="{6126C114-6152-416F-B140-C459C24A8E74}"/>
              </a:ext>
            </a:extLst>
          </p:cNvPr>
          <p:cNvSpPr/>
          <p:nvPr/>
        </p:nvSpPr>
        <p:spPr>
          <a:xfrm>
            <a:off x="7667740" y="2984154"/>
            <a:ext cx="2000993" cy="507508"/>
          </a:xfrm>
          <a:prstGeom prst="roundRect">
            <a:avLst/>
          </a:prstGeom>
          <a:solidFill>
            <a:schemeClr val="accent4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/>
              <a:t>учитель</a:t>
            </a:r>
            <a:endParaRPr lang="ru-RU" sz="2800" b="1" dirty="0"/>
          </a:p>
        </p:txBody>
      </p:sp>
      <p:pic>
        <p:nvPicPr>
          <p:cNvPr id="15" name="Picture 2" descr="Учительница векторный рисунок (62 фото) » Рисунки для срисовки и не только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4279" y="3425228"/>
            <a:ext cx="1996264" cy="2991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4223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067" y="3596694"/>
            <a:ext cx="2961198" cy="247753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46010" y="1461731"/>
            <a:ext cx="3821190" cy="156966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</a:rPr>
              <a:t>Літаком </a:t>
            </a:r>
            <a:r>
              <a:rPr lang="ru-RU" sz="2400" b="1" dirty="0" err="1">
                <a:solidFill>
                  <a:schemeClr val="bg1"/>
                </a:solidFill>
              </a:rPr>
              <a:t>керує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вправно</a:t>
            </a:r>
            <a:endParaRPr lang="ru-RU" sz="2400" b="1" dirty="0">
              <a:solidFill>
                <a:schemeClr val="bg1"/>
              </a:solidFill>
            </a:endParaRPr>
          </a:p>
          <a:p>
            <a:r>
              <a:rPr lang="ru-RU" sz="2400" b="1" dirty="0">
                <a:solidFill>
                  <a:schemeClr val="bg1"/>
                </a:solidFill>
              </a:rPr>
              <a:t>Коли </a:t>
            </a:r>
            <a:r>
              <a:rPr lang="ru-RU" sz="2400" b="1" dirty="0" err="1">
                <a:solidFill>
                  <a:schemeClr val="bg1"/>
                </a:solidFill>
              </a:rPr>
              <a:t>навіть</a:t>
            </a:r>
            <a:r>
              <a:rPr lang="ru-RU" sz="2400" b="1" dirty="0">
                <a:solidFill>
                  <a:schemeClr val="bg1"/>
                </a:solidFill>
              </a:rPr>
              <a:t> в </a:t>
            </a:r>
            <a:r>
              <a:rPr lang="ru-RU" sz="2400" b="1" dirty="0" err="1">
                <a:solidFill>
                  <a:schemeClr val="bg1"/>
                </a:solidFill>
              </a:rPr>
              <a:t>небі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хмарно</a:t>
            </a:r>
            <a:r>
              <a:rPr lang="ru-RU" sz="2400" b="1" dirty="0">
                <a:solidFill>
                  <a:schemeClr val="bg1"/>
                </a:solidFill>
              </a:rPr>
              <a:t>,</a:t>
            </a:r>
          </a:p>
          <a:p>
            <a:r>
              <a:rPr lang="ru-RU" sz="2400" b="1" dirty="0" err="1">
                <a:solidFill>
                  <a:schemeClr val="bg1"/>
                </a:solidFill>
              </a:rPr>
              <a:t>Посміхається</a:t>
            </a:r>
            <a:r>
              <a:rPr lang="ru-RU" sz="2400" b="1" dirty="0">
                <a:solidFill>
                  <a:schemeClr val="bg1"/>
                </a:solidFill>
              </a:rPr>
              <a:t> з </a:t>
            </a:r>
            <a:r>
              <a:rPr lang="ru-RU" sz="2400" b="1" dirty="0" err="1">
                <a:solidFill>
                  <a:schemeClr val="bg1"/>
                </a:solidFill>
              </a:rPr>
              <a:t>висот</a:t>
            </a:r>
            <a:endParaRPr lang="ru-RU" sz="2400" b="1" dirty="0">
              <a:solidFill>
                <a:schemeClr val="bg1"/>
              </a:solidFill>
            </a:endParaRPr>
          </a:p>
          <a:p>
            <a:r>
              <a:rPr lang="ru-RU" sz="2400" b="1" dirty="0" err="1" smtClean="0">
                <a:solidFill>
                  <a:schemeClr val="bg1"/>
                </a:solidFill>
              </a:rPr>
              <a:t>Найхоробріший</a:t>
            </a:r>
            <a:r>
              <a:rPr lang="ru-RU" sz="2400" b="1" dirty="0" smtClean="0">
                <a:solidFill>
                  <a:schemeClr val="bg1"/>
                </a:solidFill>
              </a:rPr>
              <a:t> …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xmlns="" id="{6126C114-6152-416F-B140-C459C24A8E74}"/>
              </a:ext>
            </a:extLst>
          </p:cNvPr>
          <p:cNvSpPr/>
          <p:nvPr/>
        </p:nvSpPr>
        <p:spPr>
          <a:xfrm>
            <a:off x="2769054" y="2736445"/>
            <a:ext cx="1323975" cy="58989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/>
              <a:t>пілот</a:t>
            </a:r>
            <a:endParaRPr lang="ru-RU" sz="2800" b="1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1716978" y="440328"/>
            <a:ext cx="8732066" cy="8550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Відгадай </a:t>
            </a:r>
            <a:r>
              <a:rPr lang="uk-UA" sz="4000" b="1" dirty="0" smtClean="0">
                <a:solidFill>
                  <a:schemeClr val="bg1"/>
                </a:solidFill>
              </a:rPr>
              <a:t>загадки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376054" y="1461731"/>
            <a:ext cx="3589808" cy="156966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2400" b="1" dirty="0" err="1">
                <a:solidFill>
                  <a:schemeClr val="bg1"/>
                </a:solidFill>
              </a:rPr>
              <a:t>Рівно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цеглу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викладає</a:t>
            </a:r>
            <a:r>
              <a:rPr lang="ru-RU" sz="2400" b="1" dirty="0">
                <a:solidFill>
                  <a:schemeClr val="bg1"/>
                </a:solidFill>
              </a:rPr>
              <a:t>,</a:t>
            </a:r>
          </a:p>
          <a:p>
            <a:r>
              <a:rPr lang="ru-RU" sz="2400" b="1" dirty="0" err="1">
                <a:solidFill>
                  <a:schemeClr val="bg1"/>
                </a:solidFill>
              </a:rPr>
              <a:t>Дах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старанно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покриває</a:t>
            </a:r>
            <a:r>
              <a:rPr lang="ru-RU" sz="2400" b="1" dirty="0">
                <a:solidFill>
                  <a:schemeClr val="bg1"/>
                </a:solidFill>
              </a:rPr>
              <a:t>...</a:t>
            </a:r>
          </a:p>
          <a:p>
            <a:r>
              <a:rPr lang="ru-RU" sz="2400" b="1" dirty="0" err="1">
                <a:solidFill>
                  <a:schemeClr val="bg1"/>
                </a:solidFill>
              </a:rPr>
              <a:t>Каменяр</a:t>
            </a:r>
            <a:r>
              <a:rPr lang="ru-RU" sz="2400" b="1" dirty="0">
                <a:solidFill>
                  <a:schemeClr val="bg1"/>
                </a:solidFill>
              </a:rPr>
              <a:t> і </a:t>
            </a:r>
            <a:r>
              <a:rPr lang="ru-RU" sz="2400" b="1" dirty="0" err="1">
                <a:solidFill>
                  <a:schemeClr val="bg1"/>
                </a:solidFill>
              </a:rPr>
              <a:t>покрівельник</a:t>
            </a:r>
            <a:endParaRPr lang="ru-RU" sz="2400" b="1" dirty="0">
              <a:solidFill>
                <a:schemeClr val="bg1"/>
              </a:solidFill>
            </a:endParaRPr>
          </a:p>
          <a:p>
            <a:r>
              <a:rPr lang="ru-RU" sz="2400" b="1" dirty="0" err="1">
                <a:solidFill>
                  <a:schemeClr val="bg1"/>
                </a:solidFill>
              </a:rPr>
              <a:t>Мають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назву</a:t>
            </a:r>
            <a:r>
              <a:rPr lang="ru-RU" sz="2400" b="1" dirty="0" smtClean="0">
                <a:solidFill>
                  <a:schemeClr val="bg1"/>
                </a:solidFill>
              </a:rPr>
              <a:t> ...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13" name="Picture 2" descr="Идеи на тему «Строитель» (23) в 2022 г | детский сад, строительная  вечеринка, строительная тематика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8689" y="3683779"/>
            <a:ext cx="1924322" cy="2882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: скругленные углы 6">
            <a:extLst>
              <a:ext uri="{FF2B5EF4-FFF2-40B4-BE49-F238E27FC236}">
                <a16:creationId xmlns:a16="http://schemas.microsoft.com/office/drawing/2014/main" xmlns="" id="{6126C114-6152-416F-B140-C459C24A8E74}"/>
              </a:ext>
            </a:extLst>
          </p:cNvPr>
          <p:cNvSpPr/>
          <p:nvPr/>
        </p:nvSpPr>
        <p:spPr>
          <a:xfrm>
            <a:off x="5440527" y="3032393"/>
            <a:ext cx="2612420" cy="56430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/>
              <a:t>будівельник</a:t>
            </a:r>
            <a:endParaRPr lang="ru-RU" sz="28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8052948" y="1461731"/>
            <a:ext cx="3866910" cy="3416320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2400" b="1" dirty="0" err="1">
                <a:solidFill>
                  <a:schemeClr val="bg1"/>
                </a:solidFill>
              </a:rPr>
              <a:t>Хто</a:t>
            </a:r>
            <a:r>
              <a:rPr lang="ru-RU" sz="2400" b="1" dirty="0">
                <a:solidFill>
                  <a:schemeClr val="bg1"/>
                </a:solidFill>
              </a:rPr>
              <a:t> на </a:t>
            </a:r>
            <a:r>
              <a:rPr lang="ru-RU" sz="2400" b="1" dirty="0" err="1">
                <a:solidFill>
                  <a:schemeClr val="bg1"/>
                </a:solidFill>
              </a:rPr>
              <a:t>кухні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хазяйнує</a:t>
            </a:r>
            <a:r>
              <a:rPr lang="ru-RU" sz="2400" b="1" dirty="0">
                <a:solidFill>
                  <a:schemeClr val="bg1"/>
                </a:solidFill>
              </a:rPr>
              <a:t>?</a:t>
            </a:r>
          </a:p>
          <a:p>
            <a:r>
              <a:rPr lang="ru-RU" sz="2400" b="1" dirty="0" err="1">
                <a:solidFill>
                  <a:schemeClr val="bg1"/>
                </a:solidFill>
              </a:rPr>
              <a:t>Хто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каструлями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керує</a:t>
            </a:r>
            <a:endParaRPr lang="ru-RU" sz="2400" b="1" dirty="0">
              <a:solidFill>
                <a:schemeClr val="bg1"/>
              </a:solidFill>
            </a:endParaRPr>
          </a:p>
          <a:p>
            <a:r>
              <a:rPr lang="ru-RU" sz="2400" b="1" dirty="0">
                <a:solidFill>
                  <a:schemeClr val="bg1"/>
                </a:solidFill>
              </a:rPr>
              <a:t>і з </a:t>
            </a:r>
            <a:r>
              <a:rPr lang="ru-RU" sz="2400" b="1" dirty="0" err="1">
                <a:solidFill>
                  <a:schemeClr val="bg1"/>
                </a:solidFill>
              </a:rPr>
              <a:t>ножем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працює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вправно</a:t>
            </a:r>
            <a:r>
              <a:rPr lang="ru-RU" sz="2400" b="1" dirty="0">
                <a:solidFill>
                  <a:schemeClr val="bg1"/>
                </a:solidFill>
              </a:rPr>
              <a:t>?</a:t>
            </a:r>
          </a:p>
          <a:p>
            <a:r>
              <a:rPr lang="ru-RU" sz="2400" b="1" dirty="0" err="1">
                <a:solidFill>
                  <a:schemeClr val="bg1"/>
                </a:solidFill>
              </a:rPr>
              <a:t>Хто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смачні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готує</a:t>
            </a:r>
            <a:r>
              <a:rPr lang="ru-RU" sz="2400" b="1" dirty="0">
                <a:solidFill>
                  <a:schemeClr val="bg1"/>
                </a:solidFill>
              </a:rPr>
              <a:t> страви,</a:t>
            </a:r>
          </a:p>
          <a:p>
            <a:r>
              <a:rPr lang="ru-RU" sz="2400" b="1" dirty="0" err="1">
                <a:solidFill>
                  <a:schemeClr val="bg1"/>
                </a:solidFill>
              </a:rPr>
              <a:t>пиріжки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пече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рум’яні</a:t>
            </a:r>
            <a:r>
              <a:rPr lang="ru-RU" sz="2400" b="1" dirty="0">
                <a:solidFill>
                  <a:schemeClr val="bg1"/>
                </a:solidFill>
              </a:rPr>
              <a:t>,</a:t>
            </a:r>
          </a:p>
          <a:p>
            <a:r>
              <a:rPr lang="ru-RU" sz="2400" b="1" dirty="0">
                <a:solidFill>
                  <a:schemeClr val="bg1"/>
                </a:solidFill>
              </a:rPr>
              <a:t>варить борщ </a:t>
            </a:r>
            <a:r>
              <a:rPr lang="ru-RU" sz="2400" b="1" dirty="0" err="1">
                <a:solidFill>
                  <a:schemeClr val="bg1"/>
                </a:solidFill>
              </a:rPr>
              <a:t>смачний</a:t>
            </a:r>
            <a:r>
              <a:rPr lang="ru-RU" sz="2400" b="1" dirty="0">
                <a:solidFill>
                  <a:schemeClr val="bg1"/>
                </a:solidFill>
              </a:rPr>
              <a:t>, </a:t>
            </a:r>
            <a:r>
              <a:rPr lang="ru-RU" sz="2400" b="1" dirty="0" err="1">
                <a:solidFill>
                  <a:schemeClr val="bg1"/>
                </a:solidFill>
              </a:rPr>
              <a:t>духмяний</a:t>
            </a:r>
            <a:r>
              <a:rPr lang="ru-RU" sz="2400" b="1" dirty="0">
                <a:solidFill>
                  <a:schemeClr val="bg1"/>
                </a:solidFill>
              </a:rPr>
              <a:t>,</a:t>
            </a:r>
          </a:p>
          <a:p>
            <a:r>
              <a:rPr lang="ru-RU" sz="2400" b="1" dirty="0">
                <a:solidFill>
                  <a:schemeClr val="bg1"/>
                </a:solidFill>
              </a:rPr>
              <a:t>не </a:t>
            </a:r>
            <a:r>
              <a:rPr lang="ru-RU" sz="2400" b="1" dirty="0" err="1">
                <a:solidFill>
                  <a:schemeClr val="bg1"/>
                </a:solidFill>
              </a:rPr>
              <a:t>відтягнеш</a:t>
            </a:r>
            <a:r>
              <a:rPr lang="ru-RU" sz="2400" b="1" dirty="0">
                <a:solidFill>
                  <a:schemeClr val="bg1"/>
                </a:solidFill>
              </a:rPr>
              <a:t> і за </a:t>
            </a:r>
            <a:r>
              <a:rPr lang="ru-RU" sz="2400" b="1" dirty="0" err="1">
                <a:solidFill>
                  <a:schemeClr val="bg1"/>
                </a:solidFill>
              </a:rPr>
              <a:t>вуха</a:t>
            </a:r>
            <a:r>
              <a:rPr lang="ru-RU" sz="2400" b="1" dirty="0">
                <a:solidFill>
                  <a:schemeClr val="bg1"/>
                </a:solidFill>
              </a:rPr>
              <a:t>?</a:t>
            </a:r>
          </a:p>
          <a:p>
            <a:r>
              <a:rPr lang="ru-RU" sz="2400" b="1" dirty="0" err="1">
                <a:solidFill>
                  <a:schemeClr val="bg1"/>
                </a:solidFill>
              </a:rPr>
              <a:t>Хто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цей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майстер</a:t>
            </a:r>
            <a:r>
              <a:rPr lang="ru-RU" sz="2400" b="1" dirty="0">
                <a:solidFill>
                  <a:schemeClr val="bg1"/>
                </a:solidFill>
              </a:rPr>
              <a:t>? </a:t>
            </a:r>
            <a:r>
              <a:rPr lang="ru-RU" sz="2400" b="1" dirty="0" err="1">
                <a:solidFill>
                  <a:schemeClr val="bg1"/>
                </a:solidFill>
              </a:rPr>
              <a:t>Звісно</a:t>
            </a:r>
            <a:r>
              <a:rPr lang="ru-RU" sz="2400" b="1" dirty="0">
                <a:solidFill>
                  <a:schemeClr val="bg1"/>
                </a:solidFill>
              </a:rPr>
              <a:t>…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4"/>
          <a:srcRect l="19183" r="24003"/>
          <a:stretch/>
        </p:blipFill>
        <p:spPr>
          <a:xfrm>
            <a:off x="6434352" y="3683778"/>
            <a:ext cx="1637886" cy="2882879"/>
          </a:xfrm>
          <a:prstGeom prst="rect">
            <a:avLst/>
          </a:prstGeom>
        </p:spPr>
      </p:pic>
      <p:sp>
        <p:nvSpPr>
          <p:cNvPr id="16" name="Прямоугольник: скругленные углы 6">
            <a:extLst>
              <a:ext uri="{FF2B5EF4-FFF2-40B4-BE49-F238E27FC236}">
                <a16:creationId xmlns:a16="http://schemas.microsoft.com/office/drawing/2014/main" xmlns="" id="{6126C114-6152-416F-B140-C459C24A8E74}"/>
              </a:ext>
            </a:extLst>
          </p:cNvPr>
          <p:cNvSpPr/>
          <p:nvPr/>
        </p:nvSpPr>
        <p:spPr>
          <a:xfrm>
            <a:off x="9416142" y="5156410"/>
            <a:ext cx="1702525" cy="624128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/>
              <a:t>кухар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1161614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  <p:bldP spid="12" grpId="0" animBg="1"/>
      <p:bldP spid="14" grpId="0" animBg="1"/>
      <p:bldP spid="16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44367</TotalTime>
  <Words>656</Words>
  <Application>Microsoft Office PowerPoint</Application>
  <PresentationFormat>Произвольный</PresentationFormat>
  <Paragraphs>134</Paragraphs>
  <Slides>22</Slides>
  <Notes>1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Vasyl Tsupa</dc:creator>
  <cp:lastModifiedBy>Esmiralda Ivanova</cp:lastModifiedBy>
  <cp:revision>2872</cp:revision>
  <dcterms:created xsi:type="dcterms:W3CDTF">2018-01-05T16:38:53Z</dcterms:created>
  <dcterms:modified xsi:type="dcterms:W3CDTF">2024-02-22T22:33:49Z</dcterms:modified>
</cp:coreProperties>
</file>