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887" r:id="rId3"/>
    <p:sldId id="888" r:id="rId4"/>
    <p:sldId id="893" r:id="rId5"/>
    <p:sldId id="898" r:id="rId6"/>
    <p:sldId id="877" r:id="rId7"/>
    <p:sldId id="889" r:id="rId8"/>
    <p:sldId id="622" r:id="rId9"/>
    <p:sldId id="630" r:id="rId10"/>
    <p:sldId id="880" r:id="rId11"/>
    <p:sldId id="894" r:id="rId12"/>
    <p:sldId id="852" r:id="rId13"/>
    <p:sldId id="895" r:id="rId14"/>
    <p:sldId id="881" r:id="rId15"/>
    <p:sldId id="790" r:id="rId16"/>
    <p:sldId id="868" r:id="rId17"/>
    <p:sldId id="896" r:id="rId18"/>
    <p:sldId id="897" r:id="rId19"/>
    <p:sldId id="890" r:id="rId20"/>
    <p:sldId id="850" r:id="rId21"/>
    <p:sldId id="891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38BA"/>
    <a:srgbClr val="EF71CE"/>
    <a:srgbClr val="463EDE"/>
    <a:srgbClr val="295FFF"/>
    <a:srgbClr val="322ADA"/>
    <a:srgbClr val="FF3300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46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23.02.2024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577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078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78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2381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23.02.2024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23.02.2024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23.02.2024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23.02.2024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23.02.2024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0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u1urrjf5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1520" y="4424870"/>
            <a:ext cx="10458450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Велика буква Є. </a:t>
            </a:r>
            <a:r>
              <a:rPr lang="ru-RU" sz="4400" b="1" dirty="0" err="1">
                <a:solidFill>
                  <a:schemeClr val="bg1"/>
                </a:solidFill>
              </a:rPr>
              <a:t>Читання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r>
              <a:rPr lang="ru-RU" sz="4400" b="1" dirty="0" err="1">
                <a:solidFill>
                  <a:schemeClr val="bg1"/>
                </a:solidFill>
              </a:rPr>
              <a:t>слів</a:t>
            </a:r>
            <a:r>
              <a:rPr lang="ru-RU" sz="4400" b="1" dirty="0">
                <a:solidFill>
                  <a:schemeClr val="bg1"/>
                </a:solidFill>
              </a:rPr>
              <a:t>, </a:t>
            </a:r>
            <a:r>
              <a:rPr lang="ru-RU" sz="4400" b="1" dirty="0" err="1">
                <a:solidFill>
                  <a:schemeClr val="bg1"/>
                </a:solidFill>
              </a:rPr>
              <a:t>речень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endParaRPr lang="ru-RU" sz="4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4400" b="1" dirty="0" smtClean="0">
                <a:solidFill>
                  <a:schemeClr val="bg1"/>
                </a:solidFill>
              </a:rPr>
              <a:t>і </a:t>
            </a:r>
            <a:r>
              <a:rPr lang="ru-RU" sz="4400" b="1" dirty="0">
                <a:solidFill>
                  <a:schemeClr val="bg1"/>
                </a:solidFill>
              </a:rPr>
              <a:t>тексту з </a:t>
            </a:r>
            <a:r>
              <a:rPr lang="ru-RU" sz="4400" b="1" dirty="0" err="1">
                <a:solidFill>
                  <a:schemeClr val="bg1"/>
                </a:solidFill>
              </a:rPr>
              <a:t>вивченими</a:t>
            </a:r>
            <a:r>
              <a:rPr lang="ru-RU" sz="4400" b="1" dirty="0">
                <a:solidFill>
                  <a:schemeClr val="bg1"/>
                </a:solidFill>
              </a:rPr>
              <a:t> </a:t>
            </a:r>
            <a:r>
              <a:rPr lang="ru-RU" sz="4400" b="1" dirty="0" err="1" smtClean="0">
                <a:solidFill>
                  <a:schemeClr val="bg1"/>
                </a:solidFill>
              </a:rPr>
              <a:t>літерами</a:t>
            </a:r>
            <a:endParaRPr lang="uk-UA" sz="4400" b="1" i="1" dirty="0">
              <a:solidFill>
                <a:schemeClr val="bg1"/>
              </a:solidFill>
            </a:endParaRPr>
          </a:p>
        </p:txBody>
      </p:sp>
      <p:pic>
        <p:nvPicPr>
          <p:cNvPr id="10" name="Picture 2" descr="Картинки буква Є (20 фото) • Прикольные картинки и позити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1085850"/>
            <a:ext cx="3118113" cy="2811499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26048" y="1360068"/>
            <a:ext cx="3360715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80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741971" y="1501567"/>
            <a:ext cx="1756376" cy="4899519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має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моє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миє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віє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виє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чує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риє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шиє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08824" y="494529"/>
            <a:ext cx="8732066" cy="8769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Читання </a:t>
            </a:r>
            <a:r>
              <a:rPr lang="ru-RU" sz="4000" b="1" dirty="0" err="1" smtClean="0">
                <a:solidFill>
                  <a:schemeClr val="bg1"/>
                </a:solidFill>
              </a:rPr>
              <a:t>слів</a:t>
            </a:r>
            <a:endParaRPr lang="uk-UA" sz="4000" b="1" dirty="0">
              <a:solidFill>
                <a:schemeClr val="bg1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2474110" y="1656149"/>
            <a:ext cx="0" cy="49086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4735618" y="1665277"/>
            <a:ext cx="23880" cy="489952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Рисунки Ракеты — Стихи, картинки и любов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361" y="1674405"/>
            <a:ext cx="2011059" cy="188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384817" y="1794884"/>
            <a:ext cx="1756376" cy="448526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твоє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своє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грає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двоє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троє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знає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4000" b="1" dirty="0" err="1">
                <a:solidFill>
                  <a:schemeClr val="accent2">
                    <a:lumMod val="75000"/>
                  </a:schemeClr>
                </a:solidFill>
              </a:rPr>
              <a:t>вміє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7083879" y="1794884"/>
            <a:ext cx="24492" cy="44852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9378464" y="1674405"/>
            <a:ext cx="0" cy="4553844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08" y="1371500"/>
            <a:ext cx="1977365" cy="212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Фізкультхвилинка №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3099" y="1066801"/>
            <a:ext cx="9515564" cy="5352505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664848" y="484233"/>
            <a:ext cx="8732066" cy="70231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70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46786" y="446133"/>
            <a:ext cx="8732066" cy="6632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 текст. Придумай заголовок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Детские тигренка - векторные изображения, Детские тигренк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904016" y="2565604"/>
            <a:ext cx="35298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500" dirty="0">
                <a:solidFill>
                  <a:schemeClr val="bg1"/>
                </a:solidFill>
              </a:rPr>
              <a:t>´</a:t>
            </a:r>
            <a:endParaRPr lang="ru-RU" sz="45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7050" y="1109416"/>
            <a:ext cx="11142928" cy="50167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     Євген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і Єва побачили в кущах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гніздо. Вирішили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заглянути в нього.</a:t>
            </a:r>
          </a:p>
          <a:p>
            <a:pPr algn="just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     —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Тут яєчка, — таємниче сказала Єва.</a:t>
            </a:r>
          </a:p>
          <a:p>
            <a:pPr algn="just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     —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Аж три, — прошепотів Євген. </a:t>
            </a:r>
            <a:endParaRPr lang="uk-UA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Не будемо їх чіпати. Пташка може покинути гніздо, до якого торкалися люди. Тоді з яєчок не вилупляться пташенята.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      Діти відійшли від гнізда. Прилетіла пташка.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Вона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вмостилася на яєчках. Єва і Євген полегшено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зітхнули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Пташка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не покинула гнізда. Пташенята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вилупляться.</a:t>
            </a:r>
            <a:endParaRPr lang="uk-UA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187" y="3095910"/>
            <a:ext cx="1115659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uk-UA" sz="3500" dirty="0" smtClean="0">
                <a:solidFill>
                  <a:schemeClr val="accent2">
                    <a:lumMod val="75000"/>
                  </a:schemeClr>
                </a:solidFill>
              </a:rPr>
              <a:t>     </a:t>
            </a:r>
            <a:endParaRPr lang="uk-UA" sz="35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5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081619" y="1927296"/>
            <a:ext cx="6268684" cy="37124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indent="-446088">
              <a:buAutoNum type="arabicPeriod"/>
            </a:pPr>
            <a:r>
              <a:rPr lang="uk-UA" sz="2400" b="1" dirty="0"/>
              <a:t>Як ти розумієш значення слів </a:t>
            </a:r>
            <a:r>
              <a:rPr lang="uk-UA" sz="2400" b="1" i="1" dirty="0">
                <a:solidFill>
                  <a:srgbClr val="FFFF00"/>
                </a:solidFill>
              </a:rPr>
              <a:t>таємничий, полегшено</a:t>
            </a:r>
            <a:r>
              <a:rPr lang="uk-UA" sz="2400" b="1" dirty="0"/>
              <a:t>? </a:t>
            </a:r>
          </a:p>
          <a:p>
            <a:pPr marL="446088" indent="-446088">
              <a:buAutoNum type="arabicPeriod"/>
            </a:pPr>
            <a:r>
              <a:rPr lang="uk-UA" sz="2400" b="1" dirty="0"/>
              <a:t>Про кого розповідається в тексті?</a:t>
            </a:r>
          </a:p>
          <a:p>
            <a:pPr marL="446088" indent="-446088">
              <a:buAutoNum type="arabicPeriod"/>
            </a:pPr>
            <a:r>
              <a:rPr lang="uk-UA" sz="2400" b="1" dirty="0"/>
              <a:t>На що натрапили діти?</a:t>
            </a:r>
          </a:p>
          <a:p>
            <a:pPr marL="446088" indent="-446088">
              <a:buAutoNum type="arabicPeriod"/>
            </a:pPr>
            <a:r>
              <a:rPr lang="uk-UA" sz="2400" b="1" dirty="0"/>
              <a:t>Чому діти вирішили не чіпати яєчка?</a:t>
            </a:r>
          </a:p>
          <a:p>
            <a:pPr marL="446088" indent="-446088">
              <a:buAutoNum type="arabicPeriod"/>
            </a:pPr>
            <a:r>
              <a:rPr lang="uk-UA" sz="2400" b="1" dirty="0"/>
              <a:t>Чому діти полегшено зітхнули? </a:t>
            </a:r>
          </a:p>
          <a:p>
            <a:pPr marL="446088" indent="-446088">
              <a:buAutoNum type="arabicPeriod"/>
            </a:pPr>
            <a:r>
              <a:rPr lang="uk-UA" sz="2400" b="1" dirty="0"/>
              <a:t>Чи доводилося тобі натрапляти на такі знахідки? Як поведеш себе в такій ситуації</a:t>
            </a:r>
            <a:r>
              <a:rPr lang="uk-UA" sz="2400" b="1" dirty="0" smtClean="0"/>
              <a:t>?</a:t>
            </a:r>
            <a:endParaRPr lang="uk-UA" sz="2400" b="1" dirty="0"/>
          </a:p>
        </p:txBody>
      </p:sp>
      <p:pic>
        <p:nvPicPr>
          <p:cNvPr id="7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7" y="1927295"/>
            <a:ext cx="3712408" cy="371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618236" y="577281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Вправа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«</a:t>
            </a:r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тексту»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6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641096" y="597399"/>
            <a:ext cx="8732066" cy="7513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Гра «</a:t>
            </a:r>
            <a:r>
              <a:rPr lang="ru-RU" sz="4000" b="1" dirty="0" err="1" smtClean="0">
                <a:solidFill>
                  <a:schemeClr val="bg1"/>
                </a:solidFill>
              </a:rPr>
              <a:t>Продовж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речення</a:t>
            </a:r>
            <a:r>
              <a:rPr lang="ru-RU" sz="4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600263" y="1623812"/>
            <a:ext cx="6813731" cy="32920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r>
              <a:rPr lang="ru-RU" sz="3600" b="1" dirty="0" err="1"/>
              <a:t>Євген</a:t>
            </a:r>
            <a:r>
              <a:rPr lang="ru-RU" sz="3600" b="1" dirty="0"/>
              <a:t> і </a:t>
            </a:r>
            <a:r>
              <a:rPr lang="ru-RU" sz="3600" b="1" dirty="0" err="1"/>
              <a:t>Єва</a:t>
            </a:r>
            <a:r>
              <a:rPr lang="ru-RU" sz="3600" b="1" dirty="0"/>
              <a:t> </a:t>
            </a:r>
            <a:r>
              <a:rPr lang="ru-RU" sz="3600" b="1" dirty="0" err="1"/>
              <a:t>побачили</a:t>
            </a:r>
            <a:r>
              <a:rPr lang="ru-RU" sz="3600" b="1" dirty="0"/>
              <a:t> ... </a:t>
            </a:r>
          </a:p>
          <a:p>
            <a:pPr marL="742950" indent="-742950">
              <a:buAutoNum type="arabicPeriod"/>
            </a:pPr>
            <a:r>
              <a:rPr lang="ru-RU" sz="3600" b="1" dirty="0"/>
              <a:t>Пташка </a:t>
            </a:r>
            <a:r>
              <a:rPr lang="ru-RU" sz="3600" b="1" dirty="0" err="1"/>
              <a:t>може</a:t>
            </a:r>
            <a:r>
              <a:rPr lang="ru-RU" sz="3600" b="1" dirty="0"/>
              <a:t> </a:t>
            </a:r>
            <a:r>
              <a:rPr lang="ru-RU" sz="3600" b="1" dirty="0" err="1"/>
              <a:t>покинути</a:t>
            </a:r>
            <a:r>
              <a:rPr lang="ru-RU" sz="3600" b="1" dirty="0"/>
              <a:t> ...</a:t>
            </a:r>
          </a:p>
          <a:p>
            <a:pPr marL="742950" indent="-742950">
              <a:buAutoNum type="arabicPeriod"/>
            </a:pPr>
            <a:r>
              <a:rPr lang="ru-RU" sz="3600" b="1" dirty="0"/>
              <a:t>Вона </a:t>
            </a:r>
            <a:r>
              <a:rPr lang="ru-RU" sz="3600" b="1" dirty="0" err="1"/>
              <a:t>вмостилася</a:t>
            </a:r>
            <a:r>
              <a:rPr lang="ru-RU" sz="3600" b="1" dirty="0"/>
              <a:t> ...</a:t>
            </a:r>
          </a:p>
          <a:p>
            <a:pPr marL="742950" indent="-742950">
              <a:buAutoNum type="arabicPeriod"/>
            </a:pPr>
            <a:r>
              <a:rPr lang="ru-RU" sz="3600" b="1" dirty="0" err="1"/>
              <a:t>Єва</a:t>
            </a:r>
            <a:r>
              <a:rPr lang="ru-RU" sz="3600" b="1" dirty="0"/>
              <a:t> і </a:t>
            </a:r>
            <a:r>
              <a:rPr lang="ru-RU" sz="3600" b="1" dirty="0" err="1"/>
              <a:t>Євген</a:t>
            </a:r>
            <a:r>
              <a:rPr lang="ru-RU" sz="3600" b="1" dirty="0"/>
              <a:t> </a:t>
            </a:r>
            <a:r>
              <a:rPr lang="ru-RU" sz="3600" b="1" dirty="0" err="1"/>
              <a:t>полегшено</a:t>
            </a:r>
            <a:r>
              <a:rPr lang="ru-RU" sz="3600" b="1" dirty="0"/>
              <a:t> ... </a:t>
            </a:r>
          </a:p>
          <a:p>
            <a:pPr marL="742950" indent="-742950">
              <a:buAutoNum type="arabicPeriod"/>
            </a:pPr>
            <a:r>
              <a:rPr lang="ru-RU" sz="3600" b="1" dirty="0"/>
              <a:t>Пташка не ...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6" y="3856598"/>
            <a:ext cx="2294102" cy="28517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478" y="4058816"/>
            <a:ext cx="2414183" cy="264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41917" y="501705"/>
            <a:ext cx="9230162" cy="7813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 </a:t>
            </a:r>
            <a:r>
              <a:rPr lang="ru-RU" sz="4000" b="1" dirty="0" err="1">
                <a:solidFill>
                  <a:schemeClr val="bg1"/>
                </a:solidFill>
              </a:rPr>
              <a:t>вірш</a:t>
            </a:r>
            <a:r>
              <a:rPr lang="ru-RU" sz="4000" b="1" dirty="0">
                <a:solidFill>
                  <a:schemeClr val="bg1"/>
                </a:solidFill>
              </a:rPr>
              <a:t>. Придумай заголовок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Детские тигренка - векторные изображения, Детские тигренк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904016" y="2565604"/>
            <a:ext cx="35298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500" dirty="0">
                <a:solidFill>
                  <a:schemeClr val="bg1"/>
                </a:solidFill>
              </a:rPr>
              <a:t>´</a:t>
            </a:r>
            <a:endParaRPr lang="ru-RU" sz="45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89318" y="1469202"/>
            <a:ext cx="5442125" cy="403187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Євген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горіхи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роздає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Оце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—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моє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оце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—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твоє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— А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це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чиє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Це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теж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моє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endParaRPr lang="ru-RU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бо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вже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горіхів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не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стає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А в вас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такий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Євгенко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є, </a:t>
            </a:r>
            <a:endParaRPr lang="ru-RU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так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горіхи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роздає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                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Любов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Пшенична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957" y="1469202"/>
            <a:ext cx="2907223" cy="235111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49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6080507" y="2011680"/>
            <a:ext cx="3589020" cy="2286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4"/>
          <p:cNvSpPr/>
          <p:nvPr/>
        </p:nvSpPr>
        <p:spPr>
          <a:xfrm>
            <a:off x="367447" y="3860246"/>
            <a:ext cx="5536569" cy="2183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54013" indent="-354013">
              <a:buAutoNum type="arabicPeriod"/>
            </a:pPr>
            <a:r>
              <a:rPr lang="ru-RU" sz="2000" dirty="0" smtClean="0"/>
              <a:t>Яку картину </a:t>
            </a:r>
            <a:r>
              <a:rPr lang="ru-RU" sz="2000" dirty="0" err="1" smtClean="0"/>
              <a:t>ти</a:t>
            </a:r>
            <a:r>
              <a:rPr lang="ru-RU" sz="2000" dirty="0" smtClean="0"/>
              <a:t> </a:t>
            </a:r>
            <a:r>
              <a:rPr lang="ru-RU" sz="2000" dirty="0" err="1"/>
              <a:t>собі</a:t>
            </a:r>
            <a:r>
              <a:rPr lang="ru-RU" sz="2000" dirty="0"/>
              <a:t> </a:t>
            </a:r>
            <a:r>
              <a:rPr lang="ru-RU" sz="2000" dirty="0" err="1" smtClean="0"/>
              <a:t>уявляв</a:t>
            </a:r>
            <a:r>
              <a:rPr lang="ru-RU" sz="2000" dirty="0" smtClean="0"/>
              <a:t>, </a:t>
            </a:r>
            <a:r>
              <a:rPr lang="ru-RU" sz="2000" dirty="0" err="1" smtClean="0"/>
              <a:t>слухаючи</a:t>
            </a:r>
            <a:r>
              <a:rPr lang="ru-RU" sz="2000" dirty="0" smtClean="0"/>
              <a:t> </a:t>
            </a:r>
            <a:r>
              <a:rPr lang="ru-RU" sz="2000" dirty="0" err="1" smtClean="0"/>
              <a:t>вірш</a:t>
            </a:r>
            <a:r>
              <a:rPr lang="ru-RU" sz="2000" dirty="0" smtClean="0"/>
              <a:t>?</a:t>
            </a:r>
          </a:p>
          <a:p>
            <a:pPr marL="354013" indent="-354013">
              <a:buAutoNum type="arabicPeriod"/>
            </a:pP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можеш</a:t>
            </a:r>
            <a:r>
              <a:rPr lang="ru-RU" sz="2000" dirty="0" smtClean="0"/>
              <a:t> </a:t>
            </a:r>
            <a:r>
              <a:rPr lang="ru-RU" sz="2000" dirty="0" err="1"/>
              <a:t>сказати</a:t>
            </a:r>
            <a:r>
              <a:rPr lang="ru-RU" sz="2000" dirty="0"/>
              <a:t> про </a:t>
            </a:r>
            <a:r>
              <a:rPr lang="ru-RU" sz="2000" dirty="0" err="1"/>
              <a:t>Євгенка</a:t>
            </a:r>
            <a:r>
              <a:rPr lang="ru-RU" sz="2000" dirty="0"/>
              <a:t>, </a:t>
            </a:r>
            <a:r>
              <a:rPr lang="ru-RU" sz="2000" dirty="0" err="1"/>
              <a:t>жадібний</a:t>
            </a:r>
            <a:r>
              <a:rPr lang="ru-RU" sz="2000" dirty="0"/>
              <a:t> </a:t>
            </a:r>
            <a:r>
              <a:rPr lang="ru-RU" sz="2000" dirty="0" err="1"/>
              <a:t>він</a:t>
            </a:r>
            <a:r>
              <a:rPr lang="ru-RU" sz="2000" dirty="0"/>
              <a:t> </a:t>
            </a:r>
            <a:r>
              <a:rPr lang="ru-RU" sz="2000" dirty="0" err="1"/>
              <a:t>чи</a:t>
            </a:r>
            <a:r>
              <a:rPr lang="ru-RU" sz="2000" dirty="0"/>
              <a:t> </a:t>
            </a:r>
            <a:r>
              <a:rPr lang="ru-RU" sz="2000" dirty="0" err="1" smtClean="0"/>
              <a:t>щедрий</a:t>
            </a:r>
            <a:r>
              <a:rPr lang="ru-RU" sz="2000" dirty="0" smtClean="0"/>
              <a:t>?</a:t>
            </a:r>
          </a:p>
          <a:p>
            <a:pPr marL="354013" indent="-354013">
              <a:buAutoNum type="arabicPeriod"/>
            </a:pPr>
            <a:r>
              <a:rPr lang="ru-RU" sz="2000" dirty="0"/>
              <a:t>Я</a:t>
            </a:r>
            <a:r>
              <a:rPr lang="ru-RU" sz="2000" dirty="0" smtClean="0"/>
              <a:t>ку </a:t>
            </a:r>
            <a:r>
              <a:rPr lang="ru-RU" sz="2000" dirty="0" err="1"/>
              <a:t>пораду</a:t>
            </a:r>
            <a:r>
              <a:rPr lang="ru-RU" sz="2000" dirty="0"/>
              <a:t> </a:t>
            </a:r>
            <a:r>
              <a:rPr lang="ru-RU" sz="2000" dirty="0" err="1"/>
              <a:t>йому</a:t>
            </a:r>
            <a:r>
              <a:rPr lang="ru-RU" sz="2000" dirty="0"/>
              <a:t> </a:t>
            </a:r>
            <a:r>
              <a:rPr lang="ru-RU" sz="2000" dirty="0" err="1"/>
              <a:t>хотіли</a:t>
            </a:r>
            <a:r>
              <a:rPr lang="ru-RU" sz="2000" dirty="0"/>
              <a:t> б </a:t>
            </a:r>
            <a:r>
              <a:rPr lang="ru-RU" sz="2000" dirty="0" err="1" smtClean="0"/>
              <a:t>дати</a:t>
            </a:r>
            <a:r>
              <a:rPr lang="ru-RU" sz="2000" dirty="0" smtClean="0"/>
              <a:t>?</a:t>
            </a:r>
          </a:p>
          <a:p>
            <a:pPr marL="354013" indent="-354013">
              <a:buAutoNum type="arabicPeriod"/>
            </a:pPr>
            <a:r>
              <a:rPr lang="ru-RU" sz="2000" dirty="0" err="1" smtClean="0"/>
              <a:t>Чи</a:t>
            </a:r>
            <a:r>
              <a:rPr lang="ru-RU" sz="2000" dirty="0" smtClean="0"/>
              <a:t> </a:t>
            </a:r>
            <a:r>
              <a:rPr lang="ru-RU" sz="2000" dirty="0" err="1"/>
              <a:t>траплялися</a:t>
            </a:r>
            <a:r>
              <a:rPr lang="ru-RU" sz="2000" dirty="0"/>
              <a:t> у </a:t>
            </a:r>
            <a:r>
              <a:rPr lang="ru-RU" sz="2000" dirty="0" err="1" smtClean="0"/>
              <a:t>твоєму</a:t>
            </a:r>
            <a:r>
              <a:rPr lang="ru-RU" sz="2000" dirty="0" smtClean="0"/>
              <a:t> </a:t>
            </a:r>
            <a:r>
              <a:rPr lang="ru-RU" sz="2000" dirty="0" err="1"/>
              <a:t>житті</a:t>
            </a:r>
            <a:r>
              <a:rPr lang="ru-RU" sz="2000" dirty="0"/>
              <a:t> </a:t>
            </a:r>
            <a:r>
              <a:rPr lang="ru-RU" sz="2000" dirty="0" err="1"/>
              <a:t>подібні</a:t>
            </a:r>
            <a:r>
              <a:rPr lang="ru-RU" sz="2000" dirty="0"/>
              <a:t> </a:t>
            </a:r>
            <a:r>
              <a:rPr lang="ru-RU" sz="2000" dirty="0" err="1" smtClean="0"/>
              <a:t>випадки</a:t>
            </a:r>
            <a:r>
              <a:rPr lang="ru-RU" sz="2000" dirty="0" smtClean="0"/>
              <a:t>?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4576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86816" y="491853"/>
            <a:ext cx="8732066" cy="7654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Прочитай </a:t>
            </a:r>
            <a:r>
              <a:rPr lang="ru-RU" sz="4000" b="1" dirty="0" err="1" smtClean="0">
                <a:solidFill>
                  <a:schemeClr val="bg1"/>
                </a:solidFill>
              </a:rPr>
              <a:t>мудрі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вислови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8202" r="8362"/>
          <a:stretch/>
        </p:blipFill>
        <p:spPr>
          <a:xfrm>
            <a:off x="9232495" y="3331029"/>
            <a:ext cx="2855167" cy="34220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7307" t="32521" r="59816" b="43204"/>
          <a:stretch/>
        </p:blipFill>
        <p:spPr>
          <a:xfrm>
            <a:off x="1054100" y="1441969"/>
            <a:ext cx="5643001" cy="23437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40869" t="32634" r="30838" b="43091"/>
          <a:stretch/>
        </p:blipFill>
        <p:spPr>
          <a:xfrm>
            <a:off x="3988370" y="3948930"/>
            <a:ext cx="4856120" cy="2343734"/>
          </a:xfrm>
          <a:prstGeom prst="rect">
            <a:avLst/>
          </a:prstGeom>
        </p:spPr>
      </p:pic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49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7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71" y="660164"/>
            <a:ext cx="2563902" cy="3135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856740" y="434341"/>
            <a:ext cx="9163561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0375" y="4473590"/>
            <a:ext cx="2478146" cy="11566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велику букву </a:t>
            </a:r>
            <a:r>
              <a:rPr lang="uk-UA" sz="2000" b="1" dirty="0" smtClean="0">
                <a:solidFill>
                  <a:schemeClr val="bg1"/>
                </a:solidFill>
              </a:rPr>
              <a:t>«Є» </a:t>
            </a:r>
            <a:r>
              <a:rPr lang="uk-UA" sz="2000" b="1" dirty="0" smtClean="0">
                <a:solidFill>
                  <a:schemeClr val="bg1"/>
                </a:solidFill>
              </a:rPr>
              <a:t>і слово з нею у клітинках.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1. Навчання грамоти\1 УРОКИ 2023\1 Читання\6 Блок я ц ю є ї ф щ дз дж апостроф\080 - Велика буква Є\2024-02-23_1059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86" y="1415472"/>
            <a:ext cx="8041315" cy="421475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97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1 клас\1. Навчання грамоти\1 УРОКИ 2023\Читання\5 Блок г ґ ж ш ь х ч\059 - Велика буква Г. Читання слів, діалогу і тексту з вивченими літерами\2024-01-03_1744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4" b="9500"/>
          <a:stretch/>
        </p:blipFill>
        <p:spPr bwMode="auto">
          <a:xfrm>
            <a:off x="3183850" y="2556000"/>
            <a:ext cx="7456274" cy="828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250450" y="2509933"/>
            <a:ext cx="14244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dirty="0" smtClean="0">
                <a:solidFill>
                  <a:srgbClr val="002060"/>
                </a:solidFill>
              </a:rPr>
              <a:t>синє</a:t>
            </a:r>
            <a:endParaRPr lang="ru-RU" sz="4400" dirty="0">
              <a:solidFill>
                <a:srgbClr val="002060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674870" y="2513879"/>
            <a:ext cx="11049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dirty="0" smtClean="0">
                <a:solidFill>
                  <a:srgbClr val="002060"/>
                </a:solidFill>
              </a:rPr>
              <a:t>Єва</a:t>
            </a:r>
            <a:endParaRPr lang="ru-RU" sz="4400" dirty="0">
              <a:solidFill>
                <a:srgbClr val="002060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783801" y="2555467"/>
            <a:ext cx="10590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моє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837769" y="2567516"/>
            <a:ext cx="10717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чує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693" y="1312430"/>
            <a:ext cx="2943762" cy="3599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5977889" y="1483113"/>
            <a:ext cx="4609039" cy="69425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Надрукуй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продиктовані слова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509260" y="1483113"/>
            <a:ext cx="5130864" cy="8603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Синє, Єва, моє, чує, віє, Європа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962660" y="1483113"/>
            <a:ext cx="6657567" cy="8603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Прочитай речення. Надрукуй імена дітей.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17368" y="1483113"/>
            <a:ext cx="6702859" cy="8402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речення за світлиною і схемами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947164" y="2567515"/>
            <a:ext cx="7924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віє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697660" y="2555467"/>
            <a:ext cx="19860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Європа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D:\1 клас\1. Навчання грамоти\1 УРОКИ 2023\1 Читання\6 Блок я ц ю є ї ф щ дз дж апостроф\080 - Велика буква Є\2024-02-23_1109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661" y="2555467"/>
            <a:ext cx="7513070" cy="295969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D:\1 клас\1. Навчання грамоти\1 УРОКИ 2023\1 Читання\6 Блок я ц ю є ї ф щ дз дж апостроф\080 - Велика буква Є\2024-02-23_1110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068" y="2513879"/>
            <a:ext cx="8275331" cy="300128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11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7" grpId="0"/>
      <p:bldP spid="52" grpId="0"/>
      <p:bldP spid="53" grpId="0"/>
      <p:bldP spid="36" grpId="0" animBg="1"/>
      <p:bldP spid="25" grpId="0" animBg="1"/>
      <p:bldP spid="11" grpId="0" animBg="1"/>
      <p:bldP spid="29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14726" y="583532"/>
            <a:ext cx="8755124" cy="9823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59762" y="1726273"/>
            <a:ext cx="6665052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</a:rPr>
              <a:t>Пригадай, </a:t>
            </a:r>
            <a:r>
              <a:rPr lang="uk-UA" sz="2400" b="1" dirty="0">
                <a:solidFill>
                  <a:srgbClr val="FFFF00"/>
                </a:solidFill>
              </a:rPr>
              <a:t>яку букву вивчали на уроці.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</a:rPr>
              <a:t>Який звук вона </a:t>
            </a:r>
            <a:r>
              <a:rPr lang="uk-UA" sz="2400" b="1" dirty="0" smtClean="0">
                <a:solidFill>
                  <a:srgbClr val="FFFF00"/>
                </a:solidFill>
              </a:rPr>
              <a:t>позначає?</a:t>
            </a:r>
            <a:endParaRPr lang="uk-UA" sz="2400" b="1" dirty="0">
              <a:solidFill>
                <a:srgbClr val="FFFF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</a:rPr>
              <a:t>Коли буква «є» позначає два звуки?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</a:rPr>
              <a:t>Які букви позначають м’якість попереднього приголосного? </a:t>
            </a:r>
            <a:endParaRPr lang="uk-UA" sz="2400" b="1" dirty="0" smtClean="0">
              <a:solidFill>
                <a:srgbClr val="FFFF0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</a:rPr>
              <a:t>Які власні назви на букву Є можеш назвати</a:t>
            </a:r>
            <a:endParaRPr lang="uk-UA" sz="2400" b="1" dirty="0">
              <a:solidFill>
                <a:srgbClr val="FFFF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0" y="2083949"/>
            <a:ext cx="2913250" cy="3514040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107789" y="4890103"/>
            <a:ext cx="909375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2060"/>
                </a:solidFill>
              </a:rPr>
              <a:t>[</a:t>
            </a:r>
            <a:r>
              <a:rPr lang="uk-UA" altLang="ru-RU" sz="4000" b="1" dirty="0" smtClean="0">
                <a:solidFill>
                  <a:srgbClr val="C00000"/>
                </a:solidFill>
              </a:rPr>
              <a:t>е</a:t>
            </a:r>
            <a:r>
              <a:rPr lang="en-US" altLang="ru-RU" sz="4000" b="1" dirty="0" smtClean="0">
                <a:solidFill>
                  <a:srgbClr val="002060"/>
                </a:solidFill>
              </a:rPr>
              <a:t>]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994134" y="4890101"/>
            <a:ext cx="909375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2060"/>
                </a:solidFill>
              </a:rPr>
              <a:t>[</a:t>
            </a:r>
            <a:r>
              <a:rPr lang="uk-UA" altLang="ru-RU" sz="4000" b="1" dirty="0" smtClean="0">
                <a:solidFill>
                  <a:srgbClr val="C00000"/>
                </a:solidFill>
              </a:rPr>
              <a:t>у</a:t>
            </a:r>
            <a:r>
              <a:rPr lang="en-US" altLang="ru-RU" sz="4000" b="1" dirty="0" smtClean="0">
                <a:solidFill>
                  <a:srgbClr val="002060"/>
                </a:solidFill>
              </a:rPr>
              <a:t>]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022417" y="4867956"/>
            <a:ext cx="1256818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2060"/>
                </a:solidFill>
              </a:rPr>
              <a:t>[</a:t>
            </a:r>
            <a:r>
              <a:rPr lang="uk-UA" altLang="ru-RU" sz="4000" b="1" dirty="0" err="1" smtClean="0">
                <a:solidFill>
                  <a:srgbClr val="002060"/>
                </a:solidFill>
              </a:rPr>
              <a:t>й</a:t>
            </a:r>
            <a:r>
              <a:rPr lang="uk-UA" altLang="ru-RU" sz="4000" b="1" dirty="0" err="1" smtClean="0">
                <a:solidFill>
                  <a:srgbClr val="C00000"/>
                </a:solidFill>
              </a:rPr>
              <a:t>у</a:t>
            </a:r>
            <a:r>
              <a:rPr lang="en-US" altLang="ru-RU" sz="4000" b="1" dirty="0" smtClean="0">
                <a:solidFill>
                  <a:srgbClr val="002060"/>
                </a:solidFill>
              </a:rPr>
              <a:t>]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139002" y="4890102"/>
            <a:ext cx="1256818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2060"/>
                </a:solidFill>
              </a:rPr>
              <a:t>[</a:t>
            </a:r>
            <a:r>
              <a:rPr lang="uk-UA" altLang="ru-RU" sz="4000" b="1" dirty="0" err="1" smtClean="0">
                <a:solidFill>
                  <a:srgbClr val="C00000"/>
                </a:solidFill>
              </a:rPr>
              <a:t>йе</a:t>
            </a:r>
            <a:r>
              <a:rPr lang="en-US" altLang="ru-RU" sz="4000" b="1" dirty="0" smtClean="0">
                <a:solidFill>
                  <a:srgbClr val="002060"/>
                </a:solidFill>
              </a:rPr>
              <a:t>]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787148" y="4059106"/>
            <a:ext cx="703707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altLang="ru-RU" sz="4000" b="1" dirty="0" smtClean="0">
                <a:solidFill>
                  <a:srgbClr val="FF0000"/>
                </a:solidFill>
              </a:rPr>
              <a:t>є</a:t>
            </a:r>
            <a:endParaRPr lang="ru-RU" altLang="ru-RU" sz="4000" b="1" dirty="0">
              <a:solidFill>
                <a:srgbClr val="FF0000"/>
              </a:solidFill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670563" y="4059106"/>
            <a:ext cx="703707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altLang="ru-RU" sz="4000" b="1" dirty="0" smtClean="0">
                <a:solidFill>
                  <a:srgbClr val="FF0000"/>
                </a:solidFill>
              </a:rPr>
              <a:t>ю</a:t>
            </a:r>
            <a:endParaRPr lang="ru-RU" altLang="ru-RU" sz="4000" b="1" dirty="0">
              <a:solidFill>
                <a:srgbClr val="FF0000"/>
              </a:solidFill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9730999" y="2800500"/>
            <a:ext cx="1965821" cy="70788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altLang="ru-RU" sz="4000" b="1" dirty="0" smtClean="0">
                <a:solidFill>
                  <a:schemeClr val="bg1"/>
                </a:solidFill>
              </a:rPr>
              <a:t>ь є і ю я</a:t>
            </a:r>
            <a:endParaRPr lang="ru-RU" alt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8818917" y="4849758"/>
            <a:ext cx="909375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2060"/>
                </a:solidFill>
              </a:rPr>
              <a:t>[</a:t>
            </a:r>
            <a:r>
              <a:rPr lang="uk-UA" altLang="ru-RU" sz="4000" b="1" dirty="0" smtClean="0">
                <a:solidFill>
                  <a:srgbClr val="C00000"/>
                </a:solidFill>
              </a:rPr>
              <a:t>а</a:t>
            </a:r>
            <a:r>
              <a:rPr lang="en-US" altLang="ru-RU" sz="4000" b="1" dirty="0" smtClean="0">
                <a:solidFill>
                  <a:srgbClr val="002060"/>
                </a:solidFill>
              </a:rPr>
              <a:t>]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9847200" y="4827613"/>
            <a:ext cx="1256818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ru-RU" sz="4000" b="1" dirty="0" smtClean="0">
                <a:solidFill>
                  <a:srgbClr val="002060"/>
                </a:solidFill>
              </a:rPr>
              <a:t>[</a:t>
            </a:r>
            <a:r>
              <a:rPr lang="uk-UA" altLang="ru-RU" sz="4000" b="1" dirty="0" err="1" smtClean="0">
                <a:solidFill>
                  <a:srgbClr val="002060"/>
                </a:solidFill>
              </a:rPr>
              <a:t>й</a:t>
            </a:r>
            <a:r>
              <a:rPr lang="uk-UA" altLang="ru-RU" sz="4000" b="1" dirty="0" err="1" smtClean="0">
                <a:solidFill>
                  <a:srgbClr val="C00000"/>
                </a:solidFill>
              </a:rPr>
              <a:t>а</a:t>
            </a:r>
            <a:r>
              <a:rPr lang="en-US" altLang="ru-RU" sz="4000" b="1" dirty="0" smtClean="0">
                <a:solidFill>
                  <a:srgbClr val="002060"/>
                </a:solidFill>
              </a:rPr>
              <a:t>]</a:t>
            </a:r>
            <a:endParaRPr lang="ru-RU" altLang="ru-RU" sz="4000" b="1" dirty="0">
              <a:solidFill>
                <a:srgbClr val="002060"/>
              </a:solidFill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9495346" y="4018763"/>
            <a:ext cx="703707" cy="70788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altLang="ru-RU" sz="4000" b="1" dirty="0" smtClean="0">
                <a:solidFill>
                  <a:srgbClr val="FF0000"/>
                </a:solidFill>
              </a:rPr>
              <a:t>я</a:t>
            </a:r>
            <a:endParaRPr lang="ru-RU" alt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18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35406" y="460239"/>
            <a:ext cx="8732066" cy="9113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Послухай вірш і налаштуйся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кутник: округлені кути 5">
            <a:extLst>
              <a:ext uri="{FF2B5EF4-FFF2-40B4-BE49-F238E27FC236}">
                <a16:creationId xmlns="" xmlns:a16="http://schemas.microsoft.com/office/drawing/2014/main" id="{1355F926-84C1-4534-9CB2-319E2B5CC316}"/>
              </a:ext>
            </a:extLst>
          </p:cNvPr>
          <p:cNvSpPr/>
          <p:nvPr/>
        </p:nvSpPr>
        <p:spPr>
          <a:xfrm>
            <a:off x="4274820" y="1728568"/>
            <a:ext cx="6846570" cy="28263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Усім, усім добрий день!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Геть з дороги, наша лінь!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Хай не заважає працювати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Гарним хлопцям і дівчатам.</a:t>
            </a:r>
          </a:p>
        </p:txBody>
      </p:sp>
      <p:pic>
        <p:nvPicPr>
          <p:cNvPr id="15" name="Picture 2" descr="Vektor Kreslené děti čtení knihy #63519665 | fotobanka Fotky&amp;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16" y="1728568"/>
            <a:ext cx="3220563" cy="3552092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72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471826" y="407564"/>
            <a:ext cx="8811364" cy="78115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85871" y="1727201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s://learningapps.org/qrcode.php?id=pu1urrjf5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922" y="2202683"/>
            <a:ext cx="1212322" cy="121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61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41146" y="494527"/>
            <a:ext cx="8732066" cy="7670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 </a:t>
            </a:r>
            <a:r>
              <a:rPr lang="uk-UA" sz="4000" b="1" smtClean="0">
                <a:solidFill>
                  <a:schemeClr val="bg1"/>
                </a:solidFill>
              </a:rPr>
              <a:t>«Я зараз</a:t>
            </a:r>
            <a:r>
              <a:rPr lang="uk-UA" sz="4000" b="1" dirty="0" smtClean="0">
                <a:solidFill>
                  <a:schemeClr val="bg1"/>
                </a:solidFill>
              </a:rPr>
              <a:t>?»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3077" name="Picture 5" descr="D:\Картинки до тестів\Емоції Смайли\2024-02-18_1208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862" y="1428749"/>
            <a:ext cx="5206428" cy="519902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85307" y="1571861"/>
            <a:ext cx="4038954" cy="783193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Вибери котика, що відображає твій настрій на кінець уроку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17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41146" y="494527"/>
            <a:ext cx="8732066" cy="7670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«Я сьогодні …»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3077" name="Picture 5" descr="D:\Картинки до тестів\Емоції Смайли\2024-02-18_1208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862" y="1428749"/>
            <a:ext cx="5206428" cy="519902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85307" y="1571861"/>
            <a:ext cx="4038954" cy="783193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Вибери котика, що відображає твій настрій на початку уроку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2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7219" y="4034790"/>
            <a:ext cx="10665275" cy="260603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63690" y="471669"/>
            <a:ext cx="8732066" cy="8084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86401" y="1406931"/>
            <a:ext cx="232885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голосні звуки.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73933" y="4255379"/>
            <a:ext cx="761747" cy="707886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[</a:t>
            </a:r>
            <a:r>
              <a:rPr lang="uk-UA" sz="4000" b="1" dirty="0">
                <a:solidFill>
                  <a:srgbClr val="FF0000"/>
                </a:solidFill>
              </a:rPr>
              <a:t>у]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998213" y="4963265"/>
            <a:ext cx="1110279" cy="707886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–</a:t>
            </a:r>
            <a:r>
              <a:rPr lang="uk-UA" sz="4000" b="1" dirty="0" smtClean="0">
                <a:solidFill>
                  <a:srgbClr val="FF0000"/>
                </a:solidFill>
              </a:rPr>
              <a:t> у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938238" y="5018198"/>
            <a:ext cx="1131965" cy="707886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=</a:t>
            </a:r>
            <a:r>
              <a:rPr lang="uk-UA" sz="4000" b="1" dirty="0" smtClean="0">
                <a:solidFill>
                  <a:srgbClr val="FF0000"/>
                </a:solidFill>
              </a:rPr>
              <a:t> ю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884002" y="4255379"/>
            <a:ext cx="771365" cy="707886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[а]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960352" y="4960773"/>
            <a:ext cx="923651" cy="707886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–</a:t>
            </a:r>
            <a:r>
              <a:rPr lang="uk-UA" sz="4000" b="1" dirty="0" smtClean="0">
                <a:solidFill>
                  <a:srgbClr val="FF0000"/>
                </a:solidFill>
              </a:rPr>
              <a:t> 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682347" y="4960773"/>
            <a:ext cx="925253" cy="707886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=</a:t>
            </a:r>
            <a:r>
              <a:rPr lang="uk-UA" sz="4000" b="1" dirty="0" smtClean="0">
                <a:solidFill>
                  <a:srgbClr val="FF0000"/>
                </a:solidFill>
              </a:rPr>
              <a:t> я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705043" y="1406931"/>
            <a:ext cx="3541577" cy="6463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 </a:t>
            </a:r>
            <a:r>
              <a:rPr lang="uk-UA" sz="3600" b="1" dirty="0">
                <a:solidFill>
                  <a:srgbClr val="FF0000"/>
                </a:solidFill>
              </a:rPr>
              <a:t>[ а </a:t>
            </a:r>
            <a:r>
              <a:rPr lang="uk-UA" sz="3600" b="1" dirty="0" smtClean="0">
                <a:solidFill>
                  <a:srgbClr val="FF0000"/>
                </a:solidFill>
              </a:rPr>
              <a:t> </a:t>
            </a:r>
            <a:r>
              <a:rPr lang="uk-UA" sz="3600" b="1" dirty="0" smtClean="0">
                <a:solidFill>
                  <a:srgbClr val="FF0000"/>
                </a:solidFill>
              </a:rPr>
              <a:t>о  у      е  и </a:t>
            </a:r>
            <a:r>
              <a:rPr lang="uk-UA" sz="3600" b="1" dirty="0">
                <a:solidFill>
                  <a:srgbClr val="FF0000"/>
                </a:solidFill>
              </a:rPr>
              <a:t>і ]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705043" y="2091105"/>
            <a:ext cx="3518717" cy="6463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 а </a:t>
            </a:r>
            <a:r>
              <a:rPr lang="uk-UA" sz="3600" b="1" dirty="0" smtClean="0">
                <a:solidFill>
                  <a:srgbClr val="FF0000"/>
                </a:solidFill>
              </a:rPr>
              <a:t>я о </a:t>
            </a:r>
            <a:r>
              <a:rPr lang="uk-UA" sz="3600" b="1" dirty="0" smtClean="0">
                <a:solidFill>
                  <a:srgbClr val="FF0000"/>
                </a:solidFill>
              </a:rPr>
              <a:t>у </a:t>
            </a:r>
            <a:r>
              <a:rPr lang="uk-UA" sz="3600" b="1" dirty="0" smtClean="0">
                <a:solidFill>
                  <a:srgbClr val="FF0000"/>
                </a:solidFill>
              </a:rPr>
              <a:t>ю е є и і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7667402" y="1425210"/>
            <a:ext cx="332825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букви для позначення  голосних 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918199" y="2869055"/>
            <a:ext cx="8669144" cy="461665"/>
          </a:xfrm>
          <a:prstGeom prst="rect">
            <a:avLst/>
          </a:prstGeom>
          <a:solidFill>
            <a:srgbClr val="E838BA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букви, що позначають м’якість попередніх приголосних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9744472" y="2684389"/>
            <a:ext cx="1819744" cy="6463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 ь </a:t>
            </a:r>
            <a:r>
              <a:rPr lang="uk-UA" sz="3600" b="1" dirty="0" smtClean="0">
                <a:solidFill>
                  <a:srgbClr val="FF0000"/>
                </a:solidFill>
              </a:rPr>
              <a:t>є і </a:t>
            </a:r>
            <a:r>
              <a:rPr lang="uk-UA" sz="3600" b="1" dirty="0" smtClean="0">
                <a:solidFill>
                  <a:srgbClr val="FF0000"/>
                </a:solidFill>
              </a:rPr>
              <a:t>ю я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894402" y="3481991"/>
            <a:ext cx="9504011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Якими буквами і коли на письмі можна </a:t>
            </a:r>
            <a:r>
              <a:rPr lang="uk-UA" sz="2400" b="1" dirty="0">
                <a:solidFill>
                  <a:schemeClr val="bg1"/>
                </a:solidFill>
              </a:rPr>
              <a:t>позначати </a:t>
            </a:r>
            <a:r>
              <a:rPr lang="uk-UA" sz="2400" b="1" dirty="0" smtClean="0">
                <a:solidFill>
                  <a:schemeClr val="bg1"/>
                </a:solidFill>
              </a:rPr>
              <a:t>звук [а</a:t>
            </a:r>
            <a:r>
              <a:rPr lang="uk-UA" sz="2400" b="1" dirty="0">
                <a:solidFill>
                  <a:schemeClr val="bg1"/>
                </a:solidFill>
              </a:rPr>
              <a:t>], [у</a:t>
            </a:r>
            <a:r>
              <a:rPr lang="uk-UA" sz="2400" b="1" dirty="0" smtClean="0">
                <a:solidFill>
                  <a:schemeClr val="bg1"/>
                </a:solidFill>
              </a:rPr>
              <a:t>], [е]?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3998213" y="5726084"/>
            <a:ext cx="1110279" cy="707886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err="1" smtClean="0">
                <a:solidFill>
                  <a:srgbClr val="0070C0"/>
                </a:solidFill>
              </a:rPr>
              <a:t>л</a:t>
            </a:r>
            <a:r>
              <a:rPr lang="uk-UA" sz="4000" b="1" dirty="0" err="1" smtClean="0">
                <a:solidFill>
                  <a:srgbClr val="FF0000"/>
                </a:solidFill>
              </a:rPr>
              <a:t>у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5966460" y="5726084"/>
            <a:ext cx="1103743" cy="707886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err="1" smtClean="0">
                <a:solidFill>
                  <a:srgbClr val="0070C0"/>
                </a:solidFill>
              </a:rPr>
              <a:t>л</a:t>
            </a:r>
            <a:r>
              <a:rPr lang="uk-UA" sz="4000" b="1" dirty="0" err="1" smtClean="0">
                <a:solidFill>
                  <a:srgbClr val="FF0000"/>
                </a:solidFill>
              </a:rPr>
              <a:t>ю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960352" y="5671151"/>
            <a:ext cx="923651" cy="707886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л</a:t>
            </a:r>
            <a:r>
              <a:rPr lang="uk-UA" sz="4000" b="1" dirty="0" smtClean="0">
                <a:solidFill>
                  <a:srgbClr val="FF0000"/>
                </a:solidFill>
              </a:rPr>
              <a:t>а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2732840" y="5668659"/>
            <a:ext cx="824265" cy="707886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л</a:t>
            </a:r>
            <a:r>
              <a:rPr lang="uk-UA" sz="4000" b="1" dirty="0" smtClean="0">
                <a:solidFill>
                  <a:srgbClr val="FF0000"/>
                </a:solidFill>
              </a:rPr>
              <a:t>я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811168" y="4255379"/>
            <a:ext cx="776175" cy="707886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[е]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667402" y="4963265"/>
            <a:ext cx="1110279" cy="707886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–</a:t>
            </a:r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FF0000"/>
                </a:solidFill>
              </a:rPr>
              <a:t>е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607427" y="5018198"/>
            <a:ext cx="1131965" cy="707886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0070C0"/>
                </a:solidFill>
              </a:rPr>
              <a:t>=</a:t>
            </a:r>
            <a:r>
              <a:rPr lang="uk-UA" sz="4000" b="1" dirty="0" smtClean="0">
                <a:solidFill>
                  <a:srgbClr val="FF0000"/>
                </a:solidFill>
              </a:rPr>
              <a:t> </a:t>
            </a:r>
            <a:r>
              <a:rPr lang="uk-UA" sz="4000" b="1" dirty="0" smtClean="0">
                <a:solidFill>
                  <a:srgbClr val="FF0000"/>
                </a:solidFill>
              </a:rPr>
              <a:t>є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667402" y="5726084"/>
            <a:ext cx="1145390" cy="707886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err="1" smtClean="0">
                <a:solidFill>
                  <a:srgbClr val="0070C0"/>
                </a:solidFill>
              </a:rPr>
              <a:t>л</a:t>
            </a:r>
            <a:r>
              <a:rPr lang="uk-UA" sz="4000" b="1" dirty="0" err="1" smtClean="0">
                <a:solidFill>
                  <a:srgbClr val="FF0000"/>
                </a:solidFill>
              </a:rPr>
              <a:t>е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607427" y="5726084"/>
            <a:ext cx="1131965" cy="707886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4000" b="1" dirty="0" err="1" smtClean="0">
                <a:solidFill>
                  <a:srgbClr val="0070C0"/>
                </a:solidFill>
              </a:rPr>
              <a:t>л</a:t>
            </a:r>
            <a:r>
              <a:rPr lang="uk-UA" sz="4000" b="1" dirty="0" err="1" smtClean="0">
                <a:solidFill>
                  <a:srgbClr val="FF0000"/>
                </a:solidFill>
              </a:rPr>
              <a:t>є</a:t>
            </a:r>
            <a:endParaRPr lang="ru-RU" sz="4000" dirty="0">
              <a:solidFill>
                <a:srgbClr val="0070C0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H="1">
            <a:off x="3998213" y="2007095"/>
            <a:ext cx="219458" cy="24347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>
            <a:off x="4897416" y="2002324"/>
            <a:ext cx="219458" cy="24347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5747002" y="1969369"/>
            <a:ext cx="219458" cy="24347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4217671" y="2053262"/>
            <a:ext cx="89506" cy="19730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5122766" y="2008359"/>
            <a:ext cx="130005" cy="229569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5966460" y="1963456"/>
            <a:ext cx="150907" cy="19730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78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33" grpId="0" animBg="1"/>
      <p:bldP spid="38" grpId="0" animBg="1"/>
      <p:bldP spid="39" grpId="0" animBg="1"/>
      <p:bldP spid="42" grpId="0" animBg="1"/>
      <p:bldP spid="44" grpId="0" animBg="1"/>
      <p:bldP spid="45" grpId="0" animBg="1"/>
      <p:bldP spid="46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972565" y="297156"/>
            <a:ext cx="8756193" cy="8137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 smtClean="0">
                <a:solidFill>
                  <a:schemeClr val="bg1"/>
                </a:solidFill>
              </a:rPr>
              <a:t>Домашнє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 smtClean="0">
                <a:solidFill>
                  <a:schemeClr val="bg1"/>
                </a:solidFill>
              </a:rPr>
              <a:t>читання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8649" y="1294593"/>
            <a:ext cx="10927081" cy="45243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 algn="just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Лісники і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єгері 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пильнують ліс.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Лісники охороняють 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рослини. А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єгері піклуються про тварин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indent="361950" algn="just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Єгор Петрович працює </a:t>
            </a:r>
            <a:r>
              <a:rPr lang="uk-UA" sz="3600" b="1" dirty="0" err="1">
                <a:solidFill>
                  <a:schemeClr val="accent2">
                    <a:lumMod val="75000"/>
                  </a:schemeClr>
                </a:solidFill>
              </a:rPr>
              <a:t>єгерем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Одного разу 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він знайшов біля озера хворого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єнота. Приніс 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додому і помістив його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у вольєр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indent="361950" algn="just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У Єгора Петровича є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донька Єва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. Вона доглядає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єнота. Подає 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йому яєчко, </a:t>
            </a:r>
            <a:r>
              <a:rPr lang="uk-UA" sz="3600" b="1" dirty="0" err="1">
                <a:solidFill>
                  <a:schemeClr val="accent2">
                    <a:lumMod val="75000"/>
                  </a:schemeClr>
                </a:solidFill>
              </a:rPr>
              <a:t>окр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à</a:t>
            </a:r>
            <a:r>
              <a:rPr lang="uk-UA" sz="3600" b="1" dirty="0" err="1" smtClean="0">
                <a:solidFill>
                  <a:schemeClr val="accent2">
                    <a:lumMod val="75000"/>
                  </a:schemeClr>
                </a:solidFill>
              </a:rPr>
              <a:t>єць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 хліба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, ллє водичку.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</a:p>
          <a:p>
            <a:pPr indent="361950" algn="just"/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   Єнот ласує, але мріє </a:t>
            </a:r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повернутись у </a:t>
            </a:r>
            <a:r>
              <a:rPr lang="uk-UA" sz="3600" b="1" dirty="0" smtClean="0">
                <a:solidFill>
                  <a:schemeClr val="accent2">
                    <a:lumMod val="75000"/>
                  </a:schemeClr>
                </a:solidFill>
              </a:rPr>
              <a:t>ліс.</a:t>
            </a:r>
            <a:endParaRPr lang="uk-UA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737860"/>
            <a:ext cx="1177290" cy="11201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47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3051810" y="2377440"/>
            <a:ext cx="5600700" cy="1143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63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9970" y="1784821"/>
            <a:ext cx="2781434" cy="29023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73424" y="429113"/>
            <a:ext cx="8732066" cy="8967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«Буква загубилася»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88398" y="5494522"/>
            <a:ext cx="23074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b="1" dirty="0">
                <a:solidFill>
                  <a:srgbClr val="0070C0"/>
                </a:solidFill>
              </a:rPr>
              <a:t>_</a:t>
            </a:r>
            <a:r>
              <a:rPr lang="uk-UA" sz="4500" b="1" dirty="0" err="1">
                <a:solidFill>
                  <a:srgbClr val="0070C0"/>
                </a:solidFill>
              </a:rPr>
              <a:t>хидна</a:t>
            </a:r>
            <a:endParaRPr lang="ru-RU" sz="45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74280" y="4676794"/>
            <a:ext cx="28273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b="1" dirty="0">
                <a:solidFill>
                  <a:srgbClr val="0070C0"/>
                </a:solidFill>
              </a:rPr>
              <a:t>_</a:t>
            </a:r>
            <a:r>
              <a:rPr lang="uk-UA" sz="4500" b="1" dirty="0" err="1">
                <a:solidFill>
                  <a:srgbClr val="0070C0"/>
                </a:solidFill>
              </a:rPr>
              <a:t>диноріг</a:t>
            </a:r>
            <a:endParaRPr lang="ru-RU" sz="45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36337" y="4929343"/>
            <a:ext cx="146804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b="1" dirty="0">
                <a:solidFill>
                  <a:srgbClr val="0070C0"/>
                </a:solidFill>
              </a:rPr>
              <a:t>_нот</a:t>
            </a:r>
            <a:endParaRPr lang="ru-RU" sz="45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03047" y="4942959"/>
            <a:ext cx="4849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b="1" dirty="0">
                <a:solidFill>
                  <a:srgbClr val="FF0000"/>
                </a:solidFill>
              </a:rPr>
              <a:t>є</a:t>
            </a:r>
            <a:endParaRPr lang="ru-RU" sz="45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88398" y="5474143"/>
            <a:ext cx="4849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b="1" dirty="0">
                <a:solidFill>
                  <a:srgbClr val="FF0000"/>
                </a:solidFill>
              </a:rPr>
              <a:t>є</a:t>
            </a:r>
            <a:endParaRPr lang="ru-RU" sz="45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574280" y="4689313"/>
            <a:ext cx="4849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500" b="1" dirty="0">
                <a:solidFill>
                  <a:srgbClr val="FF0000"/>
                </a:solidFill>
              </a:rPr>
              <a:t>є</a:t>
            </a:r>
            <a:endParaRPr lang="ru-RU" sz="4500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Австралийская ехидна клипарт-картинка. Бесплатная загрузка. | Creazil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841" y="3392145"/>
            <a:ext cx="3212602" cy="2397405"/>
          </a:xfrm>
          <a:prstGeom prst="rect">
            <a:avLst/>
          </a:prstGeom>
          <a:noFill/>
          <a:extLst/>
        </p:spPr>
      </p:pic>
      <p:pic>
        <p:nvPicPr>
          <p:cNvPr id="6152" name="Picture 8" descr="Рисунок енота - картинка №13915 | Printonic.r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16" y="1784821"/>
            <a:ext cx="2343682" cy="280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3840480" y="1784821"/>
            <a:ext cx="4229100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400" b="1" dirty="0" err="1"/>
              <a:t>Єдинорог</a:t>
            </a:r>
            <a:r>
              <a:rPr lang="ru-RU" sz="2400" b="1" dirty="0"/>
              <a:t> </a:t>
            </a:r>
            <a:r>
              <a:rPr lang="ru-RU" sz="2400" b="1" dirty="0" err="1"/>
              <a:t>зайшов</a:t>
            </a:r>
            <a:r>
              <a:rPr lang="ru-RU" sz="2400" b="1" dirty="0"/>
              <a:t> у </a:t>
            </a:r>
            <a:r>
              <a:rPr lang="ru-RU" sz="2400" b="1" dirty="0" err="1"/>
              <a:t>клас</a:t>
            </a:r>
            <a:r>
              <a:rPr lang="ru-RU" sz="2400" b="1" dirty="0"/>
              <a:t>, –</a:t>
            </a:r>
          </a:p>
          <a:p>
            <a:r>
              <a:rPr lang="ru-RU" sz="2400" b="1" dirty="0" err="1"/>
              <a:t>Вивчали</a:t>
            </a:r>
            <a:r>
              <a:rPr lang="ru-RU" sz="2400" b="1" dirty="0"/>
              <a:t> </a:t>
            </a:r>
            <a:r>
              <a:rPr lang="ru-RU" sz="2400" b="1" dirty="0" err="1"/>
              <a:t>букви</a:t>
            </a:r>
            <a:r>
              <a:rPr lang="ru-RU" sz="2400" b="1" dirty="0"/>
              <a:t> ми </a:t>
            </a:r>
            <a:r>
              <a:rPr lang="ru-RU" sz="2400" b="1" dirty="0" err="1"/>
              <a:t>якраз</a:t>
            </a:r>
            <a:r>
              <a:rPr lang="ru-RU" sz="2400" b="1" dirty="0"/>
              <a:t>, –</a:t>
            </a:r>
          </a:p>
          <a:p>
            <a:r>
              <a:rPr lang="ru-RU" sz="2400" b="1" dirty="0" err="1"/>
              <a:t>Вiн</a:t>
            </a:r>
            <a:r>
              <a:rPr lang="ru-RU" sz="2400" b="1" dirty="0"/>
              <a:t> </a:t>
            </a:r>
            <a:r>
              <a:rPr lang="ru-RU" sz="2400" b="1" dirty="0" err="1"/>
              <a:t>похвалився</a:t>
            </a:r>
            <a:r>
              <a:rPr lang="ru-RU" sz="2400" b="1" dirty="0"/>
              <a:t>: "В мене є</a:t>
            </a:r>
          </a:p>
          <a:p>
            <a:r>
              <a:rPr lang="ru-RU" sz="2400" b="1" dirty="0" err="1"/>
              <a:t>Багато</a:t>
            </a:r>
            <a:r>
              <a:rPr lang="ru-RU" sz="2400" b="1" dirty="0"/>
              <a:t> </a:t>
            </a:r>
            <a:r>
              <a:rPr lang="ru-RU" sz="2400" b="1" dirty="0" err="1"/>
              <a:t>слiв</a:t>
            </a:r>
            <a:r>
              <a:rPr lang="ru-RU" sz="2400" b="1" dirty="0"/>
              <a:t> на букву "Є".</a:t>
            </a:r>
          </a:p>
        </p:txBody>
      </p:sp>
    </p:spTree>
    <p:extLst>
      <p:ext uri="{BB962C8B-B14F-4D97-AF65-F5344CB8AC3E}">
        <p14:creationId xmlns:p14="http://schemas.microsoft.com/office/powerpoint/2010/main" val="126301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" y="1750754"/>
            <a:ext cx="3424699" cy="342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655768" y="3340016"/>
            <a:ext cx="4080647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800" b="1" dirty="0" err="1"/>
              <a:t>Єва</a:t>
            </a:r>
            <a:r>
              <a:rPr lang="ru-RU" sz="2800" b="1" dirty="0"/>
              <a:t> </a:t>
            </a:r>
            <a:r>
              <a:rPr lang="ru-RU" sz="2800" b="1" dirty="0" err="1"/>
              <a:t>ліпить</a:t>
            </a:r>
            <a:r>
              <a:rPr lang="ru-RU" sz="2800" b="1" dirty="0"/>
              <a:t> </a:t>
            </a:r>
            <a:r>
              <a:rPr lang="ru-RU" sz="2800" b="1" dirty="0" err="1"/>
              <a:t>єнота</a:t>
            </a:r>
            <a:r>
              <a:rPr lang="ru-RU" sz="2800" b="1" dirty="0"/>
              <a:t>.</a:t>
            </a:r>
          </a:p>
          <a:p>
            <a:r>
              <a:rPr lang="ru-RU" sz="2800" b="1" dirty="0"/>
              <a:t>А </a:t>
            </a:r>
            <a:r>
              <a:rPr lang="ru-RU" sz="2800" b="1" dirty="0" err="1"/>
              <a:t>Євген</a:t>
            </a:r>
            <a:r>
              <a:rPr lang="ru-RU" sz="2800" b="1" dirty="0"/>
              <a:t> – бегемота.</a:t>
            </a:r>
          </a:p>
          <a:p>
            <a:r>
              <a:rPr lang="ru-RU" sz="2800" b="1" dirty="0" err="1"/>
              <a:t>Радіє</a:t>
            </a:r>
            <a:r>
              <a:rPr lang="ru-RU" sz="2800" b="1" dirty="0"/>
              <a:t> </a:t>
            </a:r>
            <a:r>
              <a:rPr lang="ru-RU" sz="2800" b="1" dirty="0" err="1"/>
              <a:t>єнот</a:t>
            </a:r>
            <a:r>
              <a:rPr lang="ru-RU" sz="2800" b="1" dirty="0"/>
              <a:t>:</a:t>
            </a:r>
          </a:p>
          <a:p>
            <a:r>
              <a:rPr lang="ru-RU" sz="2800" b="1" dirty="0" err="1"/>
              <a:t>його</a:t>
            </a:r>
            <a:r>
              <a:rPr lang="ru-RU" sz="2800" b="1" dirty="0"/>
              <a:t> </a:t>
            </a:r>
            <a:r>
              <a:rPr lang="ru-RU" sz="2800" b="1" dirty="0" err="1"/>
              <a:t>зустріне</a:t>
            </a:r>
            <a:r>
              <a:rPr lang="ru-RU" sz="2800" b="1" dirty="0"/>
              <a:t> бегемот!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5630" y="1753313"/>
            <a:ext cx="3920785" cy="146423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93663" indent="-93663">
              <a:buFontTx/>
              <a:buChar char="-"/>
            </a:pP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Прочитай скоромовку?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Про кого в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ній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йдеться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? З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якої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букви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напишеш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</a:rPr>
              <a:t>імена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? 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Який останній склад в словах </a:t>
            </a:r>
            <a:r>
              <a:rPr lang="uk-UA" sz="2000" b="1" i="1" dirty="0" smtClean="0">
                <a:solidFill>
                  <a:schemeClr val="accent2">
                    <a:lumMod val="75000"/>
                  </a:schemeClr>
                </a:solidFill>
              </a:rPr>
              <a:t>радіє</a:t>
            </a:r>
            <a:r>
              <a:rPr lang="uk-UA" sz="2000" b="1" dirty="0" smtClean="0">
                <a:solidFill>
                  <a:schemeClr val="accent2">
                    <a:lumMod val="75000"/>
                  </a:schemeClr>
                </a:solidFill>
              </a:rPr>
              <a:t>? 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183714" y="1859862"/>
            <a:ext cx="2044219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ра - ді - є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183713" y="2415518"/>
            <a:ext cx="2044219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– о  = о  = о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8890220" y="2415518"/>
            <a:ext cx="0" cy="52322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489400" y="2415518"/>
            <a:ext cx="0" cy="52322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596344" y="1730350"/>
            <a:ext cx="4359355" cy="377975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читання ми познайомимось з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великою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друкованою буквою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«Є»</a:t>
            </a:r>
            <a:r>
              <a:rPr lang="uk-UA" sz="2400" dirty="0" smtClean="0"/>
              <a:t>.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удосконалювати вміння читати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та речення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працювати з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прочитаним твором. Напишемо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диктант слів </a:t>
            </a:r>
            <a:endParaRPr lang="uk-UA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2" descr="Бегемот рисунок (29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9"/>
          <a:stretch/>
        </p:blipFill>
        <p:spPr bwMode="auto">
          <a:xfrm flipH="1">
            <a:off x="7440298" y="4344546"/>
            <a:ext cx="2519177" cy="213430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9475" y="2485428"/>
            <a:ext cx="2056586" cy="212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0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77291" y="445745"/>
            <a:ext cx="9841229" cy="16345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Хто </a:t>
            </a:r>
            <a:r>
              <a:rPr lang="uk-UA" sz="3200" b="1" dirty="0" smtClean="0">
                <a:solidFill>
                  <a:schemeClr val="bg1"/>
                </a:solidFill>
              </a:rPr>
              <a:t>зображений на малюнку? Що побачили діти? Чи </a:t>
            </a:r>
            <a:r>
              <a:rPr lang="uk-UA" sz="3200" b="1" dirty="0">
                <a:solidFill>
                  <a:schemeClr val="bg1"/>
                </a:solidFill>
              </a:rPr>
              <a:t>добре вони зробили, що підійшли до </a:t>
            </a:r>
            <a:r>
              <a:rPr lang="uk-UA" sz="3200" b="1" dirty="0" smtClean="0">
                <a:solidFill>
                  <a:schemeClr val="bg1"/>
                </a:solidFill>
              </a:rPr>
              <a:t>гнізда? Чи </a:t>
            </a:r>
            <a:r>
              <a:rPr lang="uk-UA" sz="3200" b="1" dirty="0">
                <a:solidFill>
                  <a:schemeClr val="bg1"/>
                </a:solidFill>
              </a:rPr>
              <a:t>можна чіпати яєчка в гнізді </a:t>
            </a:r>
            <a:r>
              <a:rPr lang="uk-UA" sz="3200" b="1" dirty="0" smtClean="0">
                <a:solidFill>
                  <a:schemeClr val="bg1"/>
                </a:solidFill>
              </a:rPr>
              <a:t>пташок?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588" t="28423" r="36796" b="24744"/>
          <a:stretch/>
        </p:blipFill>
        <p:spPr>
          <a:xfrm>
            <a:off x="4526910" y="2199960"/>
            <a:ext cx="6912000" cy="352800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460375" y="2199960"/>
            <a:ext cx="3890644" cy="28406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Придумай </a:t>
            </a:r>
            <a:r>
              <a:rPr lang="uk-UA" sz="2000" b="1" dirty="0">
                <a:solidFill>
                  <a:schemeClr val="bg1"/>
                </a:solidFill>
              </a:rPr>
              <a:t>на букву «є» імена </a:t>
            </a:r>
            <a:r>
              <a:rPr lang="uk-UA" sz="2000" b="1" dirty="0" smtClean="0">
                <a:solidFill>
                  <a:schemeClr val="bg1"/>
                </a:solidFill>
              </a:rPr>
              <a:t>дітям на </a:t>
            </a:r>
            <a:r>
              <a:rPr lang="uk-UA" sz="2000" b="1" dirty="0">
                <a:solidFill>
                  <a:schemeClr val="bg1"/>
                </a:solidFill>
              </a:rPr>
              <a:t>малюнку. </a:t>
            </a:r>
            <a:r>
              <a:rPr lang="uk-UA" sz="2000" b="1" dirty="0" smtClean="0">
                <a:solidFill>
                  <a:schemeClr val="bg1"/>
                </a:solidFill>
              </a:rPr>
              <a:t>Пригадай, </a:t>
            </a:r>
            <a:r>
              <a:rPr lang="uk-UA" sz="2000" b="1" dirty="0">
                <a:solidFill>
                  <a:schemeClr val="bg1"/>
                </a:solidFill>
              </a:rPr>
              <a:t>з якої букви пишуться </a:t>
            </a:r>
            <a:r>
              <a:rPr lang="uk-UA" sz="2000" b="1" dirty="0" smtClean="0">
                <a:solidFill>
                  <a:schemeClr val="bg1"/>
                </a:solidFill>
              </a:rPr>
              <a:t>імена.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У </a:t>
            </a:r>
            <a:r>
              <a:rPr lang="uk-UA" sz="2000" b="1" dirty="0">
                <a:solidFill>
                  <a:schemeClr val="bg1"/>
                </a:solidFill>
              </a:rPr>
              <a:t>яких ще випадках використовується велика </a:t>
            </a:r>
            <a:r>
              <a:rPr lang="uk-UA" sz="2000" b="1" dirty="0" smtClean="0">
                <a:solidFill>
                  <a:schemeClr val="bg1"/>
                </a:solidFill>
              </a:rPr>
              <a:t>буква? Чи </a:t>
            </a:r>
            <a:r>
              <a:rPr lang="uk-UA" sz="2000" b="1" dirty="0">
                <a:solidFill>
                  <a:schemeClr val="bg1"/>
                </a:solidFill>
              </a:rPr>
              <a:t>є в класі учні, чиї імена або прізвища починаються на букву «є</a:t>
            </a:r>
            <a:r>
              <a:rPr lang="uk-UA" sz="2000" b="1" dirty="0" smtClean="0">
                <a:solidFill>
                  <a:schemeClr val="bg1"/>
                </a:solidFill>
              </a:rPr>
              <a:t>»?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48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89685" y="445745"/>
            <a:ext cx="8756193" cy="8862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Прочитайте завдання </a:t>
            </a:r>
            <a:r>
              <a:rPr lang="uk-UA" sz="4000" b="1" dirty="0" err="1" smtClean="0">
                <a:solidFill>
                  <a:schemeClr val="bg1"/>
                </a:solidFill>
              </a:rPr>
              <a:t>Читалочки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22" y="1332021"/>
            <a:ext cx="2017184" cy="212594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414545" y="1792456"/>
            <a:ext cx="9649695" cy="14465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4400" b="1" dirty="0" err="1">
                <a:solidFill>
                  <a:srgbClr val="00B0F0"/>
                </a:solidFill>
              </a:rPr>
              <a:t>Є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ва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      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   </a:t>
            </a:r>
            <a:r>
              <a:rPr lang="ru-RU" sz="4400" b="1" dirty="0" err="1" smtClean="0">
                <a:solidFill>
                  <a:srgbClr val="00B0F0"/>
                </a:solidFill>
              </a:rPr>
              <a:t>Є</a:t>
            </a:r>
            <a:r>
              <a:rPr lang="ru-RU" sz="4400" b="1" dirty="0" err="1" smtClean="0">
                <a:solidFill>
                  <a:schemeClr val="accent2">
                    <a:lumMod val="75000"/>
                  </a:schemeClr>
                </a:solidFill>
              </a:rPr>
              <a:t>вген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ru-RU" sz="4400" b="1" dirty="0" err="1" smtClean="0">
                <a:solidFill>
                  <a:srgbClr val="00B0F0"/>
                </a:solidFill>
              </a:rPr>
              <a:t>Є</a:t>
            </a:r>
            <a:r>
              <a:rPr lang="ru-RU" sz="4400" b="1" dirty="0" err="1" smtClean="0">
                <a:solidFill>
                  <a:schemeClr val="accent2">
                    <a:lumMod val="75000"/>
                  </a:schemeClr>
                </a:solidFill>
              </a:rPr>
              <a:t>вропа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          </a:t>
            </a:r>
            <a:r>
              <a:rPr lang="ru-RU" sz="4400" b="1" dirty="0" err="1" smtClean="0">
                <a:solidFill>
                  <a:srgbClr val="00B0F0"/>
                </a:solidFill>
              </a:rPr>
              <a:t>Є</a:t>
            </a:r>
            <a:r>
              <a:rPr lang="ru-RU" sz="4400" b="1" dirty="0" err="1" smtClean="0">
                <a:solidFill>
                  <a:schemeClr val="accent2">
                    <a:lumMod val="75000"/>
                  </a:schemeClr>
                </a:solidFill>
              </a:rPr>
              <a:t>нісей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4400" b="1" dirty="0" err="1">
                <a:solidFill>
                  <a:srgbClr val="00B0F0"/>
                </a:solidFill>
              </a:rPr>
              <a:t>Є</a:t>
            </a:r>
            <a:r>
              <a:rPr lang="ru-RU" sz="4400" b="1" dirty="0" err="1">
                <a:solidFill>
                  <a:schemeClr val="accent2">
                    <a:lumMod val="75000"/>
                  </a:schemeClr>
                </a:solidFill>
              </a:rPr>
              <a:t>вгенія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400" b="1" dirty="0" err="1" smtClean="0">
                <a:solidFill>
                  <a:srgbClr val="00B0F0"/>
                </a:solidFill>
              </a:rPr>
              <a:t>Є</a:t>
            </a:r>
            <a:r>
              <a:rPr lang="ru-RU" sz="4400" b="1" dirty="0" err="1" smtClean="0">
                <a:solidFill>
                  <a:schemeClr val="accent2">
                    <a:lumMod val="75000"/>
                  </a:schemeClr>
                </a:solidFill>
              </a:rPr>
              <a:t>гор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400" b="1" dirty="0" err="1" smtClean="0">
                <a:solidFill>
                  <a:srgbClr val="00B0F0"/>
                </a:solidFill>
              </a:rPr>
              <a:t>Є</a:t>
            </a:r>
            <a:r>
              <a:rPr lang="ru-RU" sz="4400" b="1" dirty="0" err="1" smtClean="0">
                <a:solidFill>
                  <a:schemeClr val="accent2">
                    <a:lumMod val="75000"/>
                  </a:schemeClr>
                </a:solidFill>
              </a:rPr>
              <a:t>впат</a:t>
            </a:r>
            <a:r>
              <a:rPr lang="uk-UA" sz="4400" b="1" dirty="0" smtClean="0">
                <a:solidFill>
                  <a:schemeClr val="accent2">
                    <a:lumMod val="75000"/>
                  </a:schemeClr>
                </a:solidFill>
              </a:rPr>
              <a:t>о</a:t>
            </a:r>
            <a:r>
              <a:rPr lang="ru-RU" sz="4400" b="1" dirty="0" err="1" smtClean="0">
                <a:solidFill>
                  <a:schemeClr val="accent2">
                    <a:lumMod val="75000"/>
                  </a:schemeClr>
                </a:solidFill>
              </a:rPr>
              <a:t>рія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ru-RU" sz="4400" b="1" dirty="0" err="1" smtClean="0">
                <a:solidFill>
                  <a:srgbClr val="00B0F0"/>
                </a:solidFill>
              </a:rPr>
              <a:t>Є</a:t>
            </a:r>
            <a:r>
              <a:rPr lang="ru-RU" sz="4400" b="1" dirty="0" err="1" smtClean="0">
                <a:solidFill>
                  <a:schemeClr val="accent2">
                    <a:lumMod val="75000"/>
                  </a:schemeClr>
                </a:solidFill>
              </a:rPr>
              <a:t>гипет</a:t>
            </a:r>
            <a:endParaRPr lang="ru-RU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Фотообої Карта Європи купити на стіну • Еко Шпалер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299" y="3457969"/>
            <a:ext cx="2327093" cy="2626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58535">
            <a:off x="5891379" y="4269829"/>
            <a:ext cx="3150980" cy="1964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36146">
            <a:off x="784773" y="3383873"/>
            <a:ext cx="2939894" cy="2063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83657" y="3457969"/>
            <a:ext cx="2912237" cy="1932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52362</TotalTime>
  <Words>893</Words>
  <Application>Microsoft Office PowerPoint</Application>
  <PresentationFormat>Произвольный</PresentationFormat>
  <Paragraphs>175</Paragraphs>
  <Slides>21</Slides>
  <Notes>5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3331</cp:revision>
  <dcterms:created xsi:type="dcterms:W3CDTF">2018-01-05T16:38:53Z</dcterms:created>
  <dcterms:modified xsi:type="dcterms:W3CDTF">2024-02-23T09:42:05Z</dcterms:modified>
</cp:coreProperties>
</file>