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39" r:id="rId3"/>
    <p:sldId id="1788" r:id="rId4"/>
    <p:sldId id="1741" r:id="rId5"/>
    <p:sldId id="1644" r:id="rId6"/>
    <p:sldId id="1634" r:id="rId7"/>
    <p:sldId id="1749" r:id="rId8"/>
    <p:sldId id="1779" r:id="rId9"/>
    <p:sldId id="1688" r:id="rId10"/>
    <p:sldId id="1771" r:id="rId11"/>
    <p:sldId id="1772" r:id="rId12"/>
    <p:sldId id="1782" r:id="rId13"/>
    <p:sldId id="1789" r:id="rId14"/>
    <p:sldId id="1753" r:id="rId15"/>
    <p:sldId id="1711" r:id="rId16"/>
    <p:sldId id="1783" r:id="rId17"/>
    <p:sldId id="1787" r:id="rId18"/>
    <p:sldId id="1440" r:id="rId19"/>
    <p:sldId id="1786" r:id="rId20"/>
    <p:sldId id="15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788"/>
            <p14:sldId id="1741"/>
            <p14:sldId id="1644"/>
            <p14:sldId id="1634"/>
            <p14:sldId id="1749"/>
            <p14:sldId id="1779"/>
            <p14:sldId id="1688"/>
            <p14:sldId id="1771"/>
            <p14:sldId id="1772"/>
            <p14:sldId id="1782"/>
            <p14:sldId id="1789"/>
            <p14:sldId id="1753"/>
            <p14:sldId id="1711"/>
            <p14:sldId id="1783"/>
            <p14:sldId id="1787"/>
            <p14:sldId id="1440"/>
            <p14:sldId id="1786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D5FF"/>
    <a:srgbClr val="FFB7FF"/>
    <a:srgbClr val="354B8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50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1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8.wdp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microsoft.com/office/2007/relationships/hdphoto" Target="../media/hdphoto10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s://learningapps.org/watch?v=p2n0qrbbt22" TargetMode="Externa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microsoft.com/office/2007/relationships/hdphoto" Target="../media/hdphoto10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hyperlink" Target="https://learningapps.org/watch?v=pqe74k1t523" TargetMode="Externa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microsoft.com/office/2007/relationships/hdphoto" Target="../media/hdphoto6.wdp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80457" y="4771288"/>
            <a:ext cx="9319492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Десяток. Лічба десятками</a:t>
            </a: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xmlns="" id="{CC34294B-783E-F065-A1D7-86374158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1488932"/>
            <a:ext cx="3166617" cy="282630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9886" y="1401846"/>
            <a:ext cx="3354122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11-20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81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74312" y="657813"/>
            <a:ext cx="8945827" cy="6702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Тренуюся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8257" y="27020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765703" y="1571395"/>
            <a:ext cx="2349147" cy="11306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десятків ґудзиків?</a:t>
            </a:r>
          </a:p>
        </p:txBody>
      </p:sp>
      <p:sp>
        <p:nvSpPr>
          <p:cNvPr id="19" name="Прямокутник: округлені кути 22">
            <a:extLst>
              <a:ext uri="{FF2B5EF4-FFF2-40B4-BE49-F238E27FC236}">
                <a16:creationId xmlns:a16="http://schemas.microsoft.com/office/drawing/2014/main" xmlns="" id="{801A70B7-0D28-0A33-48F4-C91ADCD2EE2E}"/>
              </a:ext>
            </a:extLst>
          </p:cNvPr>
          <p:cNvSpPr/>
          <p:nvPr/>
        </p:nvSpPr>
        <p:spPr>
          <a:xfrm>
            <a:off x="3254484" y="1468582"/>
            <a:ext cx="4090189" cy="177574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" name="Picture 4" descr="Пуговица PNG">
            <a:extLst>
              <a:ext uri="{FF2B5EF4-FFF2-40B4-BE49-F238E27FC236}">
                <a16:creationId xmlns:a16="http://schemas.microsoft.com/office/drawing/2014/main" xmlns="" id="{76608EBD-CFBC-17CE-C70E-D50BF056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75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46">
            <a:extLst>
              <a:ext uri="{FF2B5EF4-FFF2-40B4-BE49-F238E27FC236}">
                <a16:creationId xmlns:a16="http://schemas.microsoft.com/office/drawing/2014/main" xmlns="" id="{90559B7E-B936-B3CF-8AE0-213928FA05FB}"/>
              </a:ext>
            </a:extLst>
          </p:cNvPr>
          <p:cNvSpPr/>
          <p:nvPr/>
        </p:nvSpPr>
        <p:spPr>
          <a:xfrm>
            <a:off x="3267430" y="3517652"/>
            <a:ext cx="4090189" cy="17736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7662181" y="1468581"/>
            <a:ext cx="4090189" cy="17757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рямокутник: округлені кути 48">
            <a:extLst>
              <a:ext uri="{FF2B5EF4-FFF2-40B4-BE49-F238E27FC236}">
                <a16:creationId xmlns:a16="http://schemas.microsoft.com/office/drawing/2014/main" xmlns="" id="{46BBFB2B-5837-0FDB-3248-281EFD593428}"/>
              </a:ext>
            </a:extLst>
          </p:cNvPr>
          <p:cNvSpPr/>
          <p:nvPr/>
        </p:nvSpPr>
        <p:spPr>
          <a:xfrm>
            <a:off x="7675127" y="3517652"/>
            <a:ext cx="4090189" cy="17736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1" name="Picture 4" descr="Пуговица PNG">
            <a:extLst>
              <a:ext uri="{FF2B5EF4-FFF2-40B4-BE49-F238E27FC236}">
                <a16:creationId xmlns:a16="http://schemas.microsoft.com/office/drawing/2014/main" xmlns="" id="{D920BE4E-1500-5088-279C-61845CE3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96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Пуговица PNG">
            <a:extLst>
              <a:ext uri="{FF2B5EF4-FFF2-40B4-BE49-F238E27FC236}">
                <a16:creationId xmlns:a16="http://schemas.microsoft.com/office/drawing/2014/main" xmlns="" id="{2E77EFD6-BDD3-2BDD-2338-BFC521DB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17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Пуговица PNG">
            <a:extLst>
              <a:ext uri="{FF2B5EF4-FFF2-40B4-BE49-F238E27FC236}">
                <a16:creationId xmlns:a16="http://schemas.microsoft.com/office/drawing/2014/main" xmlns="" id="{71E2F4BA-6BF5-7FA0-291F-99385B24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43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Пуговица PNG">
            <a:extLst>
              <a:ext uri="{FF2B5EF4-FFF2-40B4-BE49-F238E27FC236}">
                <a16:creationId xmlns:a16="http://schemas.microsoft.com/office/drawing/2014/main" xmlns="" id="{743F152F-6388-FDD5-3C65-17FD0A51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64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Пуговица PNG">
            <a:extLst>
              <a:ext uri="{FF2B5EF4-FFF2-40B4-BE49-F238E27FC236}">
                <a16:creationId xmlns:a16="http://schemas.microsoft.com/office/drawing/2014/main" xmlns="" id="{71D71D26-4A11-AE2A-965D-815F2A97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75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Пуговица PNG">
            <a:extLst>
              <a:ext uri="{FF2B5EF4-FFF2-40B4-BE49-F238E27FC236}">
                <a16:creationId xmlns:a16="http://schemas.microsoft.com/office/drawing/2014/main" xmlns="" id="{28585A11-EB63-1C52-6BA3-F82E6130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96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Пуговица PNG">
            <a:extLst>
              <a:ext uri="{FF2B5EF4-FFF2-40B4-BE49-F238E27FC236}">
                <a16:creationId xmlns:a16="http://schemas.microsoft.com/office/drawing/2014/main" xmlns="" id="{2E70772D-E373-87A8-4E58-F45111E3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17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Пуговица PNG">
            <a:extLst>
              <a:ext uri="{FF2B5EF4-FFF2-40B4-BE49-F238E27FC236}">
                <a16:creationId xmlns:a16="http://schemas.microsoft.com/office/drawing/2014/main" xmlns="" id="{71B94FCE-7C4C-8F41-59EB-C8EA223F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43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Пуговица PNG">
            <a:extLst>
              <a:ext uri="{FF2B5EF4-FFF2-40B4-BE49-F238E27FC236}">
                <a16:creationId xmlns:a16="http://schemas.microsoft.com/office/drawing/2014/main" xmlns="" id="{C6AD0DB3-9F8E-7040-A394-46076D88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64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Пуговица PNG">
            <a:extLst>
              <a:ext uri="{FF2B5EF4-FFF2-40B4-BE49-F238E27FC236}">
                <a16:creationId xmlns:a16="http://schemas.microsoft.com/office/drawing/2014/main" xmlns="" id="{FA42329E-F8A3-326E-F2A1-0ACC7F35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32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Пуговица PNG">
            <a:extLst>
              <a:ext uri="{FF2B5EF4-FFF2-40B4-BE49-F238E27FC236}">
                <a16:creationId xmlns:a16="http://schemas.microsoft.com/office/drawing/2014/main" xmlns="" id="{35367210-41DE-5ABD-AD49-BC6CA6BE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53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Пуговица PNG">
            <a:extLst>
              <a:ext uri="{FF2B5EF4-FFF2-40B4-BE49-F238E27FC236}">
                <a16:creationId xmlns:a16="http://schemas.microsoft.com/office/drawing/2014/main" xmlns="" id="{7A17F205-AA97-D090-EE71-C5AAE180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74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Пуговица PNG">
            <a:extLst>
              <a:ext uri="{FF2B5EF4-FFF2-40B4-BE49-F238E27FC236}">
                <a16:creationId xmlns:a16="http://schemas.microsoft.com/office/drawing/2014/main" xmlns="" id="{8B2E737D-B883-55EE-07A9-6ADE638E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00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Пуговица PNG">
            <a:extLst>
              <a:ext uri="{FF2B5EF4-FFF2-40B4-BE49-F238E27FC236}">
                <a16:creationId xmlns:a16="http://schemas.microsoft.com/office/drawing/2014/main" xmlns="" id="{48169F8D-EABB-3F98-CC33-75734C17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21" y="1610841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Пуговица PNG">
            <a:extLst>
              <a:ext uri="{FF2B5EF4-FFF2-40B4-BE49-F238E27FC236}">
                <a16:creationId xmlns:a16="http://schemas.microsoft.com/office/drawing/2014/main" xmlns="" id="{07F377E3-098C-59AC-ED52-9E7904B6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32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Пуговица PNG">
            <a:extLst>
              <a:ext uri="{FF2B5EF4-FFF2-40B4-BE49-F238E27FC236}">
                <a16:creationId xmlns:a16="http://schemas.microsoft.com/office/drawing/2014/main" xmlns="" id="{9BC9EC28-DFBC-A5EC-31F8-F6B4B95A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53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Пуговица PNG">
            <a:extLst>
              <a:ext uri="{FF2B5EF4-FFF2-40B4-BE49-F238E27FC236}">
                <a16:creationId xmlns:a16="http://schemas.microsoft.com/office/drawing/2014/main" xmlns="" id="{E4331978-7AF2-1E18-87EF-9F50E195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74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Пуговица PNG">
            <a:extLst>
              <a:ext uri="{FF2B5EF4-FFF2-40B4-BE49-F238E27FC236}">
                <a16:creationId xmlns:a16="http://schemas.microsoft.com/office/drawing/2014/main" xmlns="" id="{EC7D57FC-6D1A-4881-5243-B094E4CC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00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уговица PNG">
            <a:extLst>
              <a:ext uri="{FF2B5EF4-FFF2-40B4-BE49-F238E27FC236}">
                <a16:creationId xmlns:a16="http://schemas.microsoft.com/office/drawing/2014/main" xmlns="" id="{D9D66C15-D8FB-7ED9-54F6-5D14AC9E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21" y="245422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Пуговица PNG">
            <a:extLst>
              <a:ext uri="{FF2B5EF4-FFF2-40B4-BE49-F238E27FC236}">
                <a16:creationId xmlns:a16="http://schemas.microsoft.com/office/drawing/2014/main" xmlns="" id="{021F2F64-BD7E-9D9B-287D-097D13FB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278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Пуговица PNG">
            <a:extLst>
              <a:ext uri="{FF2B5EF4-FFF2-40B4-BE49-F238E27FC236}">
                <a16:creationId xmlns:a16="http://schemas.microsoft.com/office/drawing/2014/main" xmlns="" id="{CFCCAAAE-E3CB-7F9E-B337-F70A47D9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99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Пуговица PNG">
            <a:extLst>
              <a:ext uri="{FF2B5EF4-FFF2-40B4-BE49-F238E27FC236}">
                <a16:creationId xmlns:a16="http://schemas.microsoft.com/office/drawing/2014/main" xmlns="" id="{75A9E847-13F4-CC1C-F528-BABC6C13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20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Пуговица PNG">
            <a:extLst>
              <a:ext uri="{FF2B5EF4-FFF2-40B4-BE49-F238E27FC236}">
                <a16:creationId xmlns:a16="http://schemas.microsoft.com/office/drawing/2014/main" xmlns="" id="{C8FAB326-2F7A-267F-EDD5-97ACC068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46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Пуговица PNG">
            <a:extLst>
              <a:ext uri="{FF2B5EF4-FFF2-40B4-BE49-F238E27FC236}">
                <a16:creationId xmlns:a16="http://schemas.microsoft.com/office/drawing/2014/main" xmlns="" id="{76C12865-C841-0F40-F2B1-C123D68F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067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уговица PNG">
            <a:extLst>
              <a:ext uri="{FF2B5EF4-FFF2-40B4-BE49-F238E27FC236}">
                <a16:creationId xmlns:a16="http://schemas.microsoft.com/office/drawing/2014/main" xmlns="" id="{853AE4BA-450C-CFD6-F37A-88247834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278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уговица PNG">
            <a:extLst>
              <a:ext uri="{FF2B5EF4-FFF2-40B4-BE49-F238E27FC236}">
                <a16:creationId xmlns:a16="http://schemas.microsoft.com/office/drawing/2014/main" xmlns="" id="{8642FF7E-E71D-2D10-C344-514A3BDF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99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уговица PNG">
            <a:extLst>
              <a:ext uri="{FF2B5EF4-FFF2-40B4-BE49-F238E27FC236}">
                <a16:creationId xmlns:a16="http://schemas.microsoft.com/office/drawing/2014/main" xmlns="" id="{F65A3431-7818-2F21-1B7F-485672FE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20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уговица PNG">
            <a:extLst>
              <a:ext uri="{FF2B5EF4-FFF2-40B4-BE49-F238E27FC236}">
                <a16:creationId xmlns:a16="http://schemas.microsoft.com/office/drawing/2014/main" xmlns="" id="{7343FAB2-6146-E1ED-51CC-454EEB7D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46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уговица PNG">
            <a:extLst>
              <a:ext uri="{FF2B5EF4-FFF2-40B4-BE49-F238E27FC236}">
                <a16:creationId xmlns:a16="http://schemas.microsoft.com/office/drawing/2014/main" xmlns="" id="{2FA4ECD3-548C-4B81-C65A-E0C8AD28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067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Пуговица PNG">
            <a:extLst>
              <a:ext uri="{FF2B5EF4-FFF2-40B4-BE49-F238E27FC236}">
                <a16:creationId xmlns:a16="http://schemas.microsoft.com/office/drawing/2014/main" xmlns="" id="{6A489D84-81CF-2387-3006-15896AAD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4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Пуговица PNG">
            <a:extLst>
              <a:ext uri="{FF2B5EF4-FFF2-40B4-BE49-F238E27FC236}">
                <a16:creationId xmlns:a16="http://schemas.microsoft.com/office/drawing/2014/main" xmlns="" id="{615DA8B9-BD92-2337-61C1-CADF84A34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45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Пуговица PNG">
            <a:extLst>
              <a:ext uri="{FF2B5EF4-FFF2-40B4-BE49-F238E27FC236}">
                <a16:creationId xmlns:a16="http://schemas.microsoft.com/office/drawing/2014/main" xmlns="" id="{1395BA6C-04DE-BE23-F8CB-F31557E7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66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Пуговица PNG">
            <a:extLst>
              <a:ext uri="{FF2B5EF4-FFF2-40B4-BE49-F238E27FC236}">
                <a16:creationId xmlns:a16="http://schemas.microsoft.com/office/drawing/2014/main" xmlns="" id="{04C7A715-3C5D-B914-F1A6-97CE8661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92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Пуговица PNG">
            <a:extLst>
              <a:ext uri="{FF2B5EF4-FFF2-40B4-BE49-F238E27FC236}">
                <a16:creationId xmlns:a16="http://schemas.microsoft.com/office/drawing/2014/main" xmlns="" id="{B2F20503-7E7D-0EF9-2407-D1B6B47E2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13" y="3666350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Пуговица PNG">
            <a:extLst>
              <a:ext uri="{FF2B5EF4-FFF2-40B4-BE49-F238E27FC236}">
                <a16:creationId xmlns:a16="http://schemas.microsoft.com/office/drawing/2014/main" xmlns="" id="{0133CFFF-7789-0B81-87EA-91E13C48D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4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Пуговица PNG">
            <a:extLst>
              <a:ext uri="{FF2B5EF4-FFF2-40B4-BE49-F238E27FC236}">
                <a16:creationId xmlns:a16="http://schemas.microsoft.com/office/drawing/2014/main" xmlns="" id="{6DA50231-50FD-A97E-F7B4-120C0B863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45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Пуговица PNG">
            <a:extLst>
              <a:ext uri="{FF2B5EF4-FFF2-40B4-BE49-F238E27FC236}">
                <a16:creationId xmlns:a16="http://schemas.microsoft.com/office/drawing/2014/main" xmlns="" id="{4AAD99C4-4AC0-C1B5-D8F3-A1300A05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66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Пуговица PNG">
            <a:extLst>
              <a:ext uri="{FF2B5EF4-FFF2-40B4-BE49-F238E27FC236}">
                <a16:creationId xmlns:a16="http://schemas.microsoft.com/office/drawing/2014/main" xmlns="" id="{6D474407-F057-170E-A44F-22B0745B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92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Пуговица PNG">
            <a:extLst>
              <a:ext uri="{FF2B5EF4-FFF2-40B4-BE49-F238E27FC236}">
                <a16:creationId xmlns:a16="http://schemas.microsoft.com/office/drawing/2014/main" xmlns="" id="{8021B4DD-FB67-2D4E-DC6E-FCAB8740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13" y="4509729"/>
            <a:ext cx="634789" cy="6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5504" y="5429875"/>
            <a:ext cx="1256145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4 д.</a:t>
            </a:r>
          </a:p>
        </p:txBody>
      </p:sp>
      <p:sp>
        <p:nvSpPr>
          <p:cNvPr id="7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1574312" y="5447403"/>
            <a:ext cx="4502925" cy="9642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Десятками рахують так само, як і одиницями.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70889" y="559843"/>
            <a:ext cx="8732066" cy="8226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Тренуюся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Carton 12 Brown Eggs Stock Vector (Royalty Free) 201249878 | Shutterstock">
            <a:extLst>
              <a:ext uri="{FF2B5EF4-FFF2-40B4-BE49-F238E27FC236}">
                <a16:creationId xmlns:a16="http://schemas.microsoft.com/office/drawing/2014/main" xmlns="" id="{17AE97C9-2C71-9A53-7C59-F00C75463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2039865" y="1812310"/>
            <a:ext cx="3168946" cy="24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8257" y="27020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2945350" y="5420969"/>
            <a:ext cx="7508770" cy="661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десятків яєць? Що ще лічать десятками?</a:t>
            </a:r>
          </a:p>
        </p:txBody>
      </p:sp>
      <p:pic>
        <p:nvPicPr>
          <p:cNvPr id="20" name="Picture 4" descr="Carton 12 Brown Eggs Stock Vector (Royalty Free) 201249878 | Shutterstock">
            <a:extLst>
              <a:ext uri="{FF2B5EF4-FFF2-40B4-BE49-F238E27FC236}">
                <a16:creationId xmlns:a16="http://schemas.microsoft.com/office/drawing/2014/main" xmlns="" id="{8BDE688A-A830-DF65-28BF-2BF1333CC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5246117" y="1812310"/>
            <a:ext cx="3168946" cy="24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arton 12 Brown Eggs Stock Vector (Royalty Free) 201249878 | Shutterstock">
            <a:extLst>
              <a:ext uri="{FF2B5EF4-FFF2-40B4-BE49-F238E27FC236}">
                <a16:creationId xmlns:a16="http://schemas.microsoft.com/office/drawing/2014/main" xmlns="" id="{3962C33B-088B-022E-9149-CD021A7E5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8452369" y="1812310"/>
            <a:ext cx="3168946" cy="24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62498" y="4467935"/>
            <a:ext cx="1256145" cy="830997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3 д.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47645" y="30842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401010" y="1670977"/>
            <a:ext cx="2939758" cy="16010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яєць треба покласти в кожний лоток, щоб їх там стало по десять?</a:t>
            </a:r>
          </a:p>
        </p:txBody>
      </p:sp>
      <p:pic>
        <p:nvPicPr>
          <p:cNvPr id="17" name="Picture 2" descr="Set of egg in carton 444995 Vector Art at Vecteezy">
            <a:extLst>
              <a:ext uri="{FF2B5EF4-FFF2-40B4-BE49-F238E27FC236}">
                <a16:creationId xmlns:a16="http://schemas.microsoft.com/office/drawing/2014/main" xmlns="" id="{4724A7EA-9C90-24C8-37EE-8802BB533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2" b="50935"/>
          <a:stretch/>
        </p:blipFill>
        <p:spPr bwMode="auto">
          <a:xfrm>
            <a:off x="3510418" y="1607312"/>
            <a:ext cx="3950958" cy="13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71E2B9F9-EC68-FEE3-C483-8F6047624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3603437" y="1481838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00FB9193-DDFF-60B3-542A-0C051B539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4322808" y="1481838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4BA2FE27-568F-6FD1-1C06-7E0768F33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4980333" y="1493563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77148744-651A-C874-6CA6-DE05F95A9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3603437" y="1980338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CBC25DBC-432E-7183-E376-F4BB4AB97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4308315" y="2016227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et of egg in carton 444995 Vector Art at Vecteezy">
            <a:extLst>
              <a:ext uri="{FF2B5EF4-FFF2-40B4-BE49-F238E27FC236}">
                <a16:creationId xmlns:a16="http://schemas.microsoft.com/office/drawing/2014/main" xmlns="" id="{852B3607-224F-A6FF-D990-77ABE6FF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2" b="50935"/>
          <a:stretch/>
        </p:blipFill>
        <p:spPr bwMode="auto">
          <a:xfrm>
            <a:off x="7768397" y="1408262"/>
            <a:ext cx="3950958" cy="13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1AD458E3-AD78-F6FC-A442-BCE7D005C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7871200" y="1262326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6A3D1851-5800-A584-6117-3934A0E2C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8590571" y="1262326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8430D0CD-76A0-EC32-282E-85CEB0A13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9309942" y="1262326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1AB76D3B-CBE4-AA05-234E-DA423127D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7871200" y="1760826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99A2B5A0-E1A9-5F31-A896-FDCD05067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8576078" y="1760826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5812E7E0-4494-03E0-06E8-DDD520676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10029313" y="1262326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940F52EE-5F69-DF0C-45A2-B030FDB06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9295449" y="1760826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et of egg in carton 444995 Vector Art at Vecteezy">
            <a:extLst>
              <a:ext uri="{FF2B5EF4-FFF2-40B4-BE49-F238E27FC236}">
                <a16:creationId xmlns:a16="http://schemas.microsoft.com/office/drawing/2014/main" xmlns="" id="{9CC63B4A-FE4D-9F9C-CCA3-F302020B6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2" b="50935"/>
          <a:stretch/>
        </p:blipFill>
        <p:spPr bwMode="auto">
          <a:xfrm>
            <a:off x="3379335" y="3636896"/>
            <a:ext cx="3950958" cy="13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36591AF0-BFB0-056D-BA2C-D3F27B27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3482138" y="34909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795059BE-F1E9-8C9D-3ABD-5E2175EED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4201509" y="34909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507BCF33-6292-E306-A4E2-48384FEDF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4920880" y="34909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23B1290B-67DA-2B14-BFC8-90DFDEE55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3482138" y="39894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54F98BF2-7E0D-B45B-A6C8-212EFABC9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4187016" y="39894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38AD3D7A-0C87-123B-3F55-9B56CD9C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5640251" y="34909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AFFA197E-F344-9066-A8CF-FF479A114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4906387" y="39894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8DAE89AD-4C2E-ADA5-B3D1-5C24D5617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6342158" y="34909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63F0D9A9-15DD-A9EA-0212-DDC0EDA76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5644286" y="39894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et of egg in carton 444995 Vector Art at Vecteezy">
            <a:extLst>
              <a:ext uri="{FF2B5EF4-FFF2-40B4-BE49-F238E27FC236}">
                <a16:creationId xmlns:a16="http://schemas.microsoft.com/office/drawing/2014/main" xmlns="" id="{02909808-6F18-0E36-081B-D7959817A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2" b="50935"/>
          <a:stretch/>
        </p:blipFill>
        <p:spPr bwMode="auto">
          <a:xfrm>
            <a:off x="7816189" y="3636896"/>
            <a:ext cx="3950958" cy="13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928463AE-7243-05C6-E7A6-ED1B3774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7918992" y="34909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85D9674A-8017-7FB2-15C3-C48CB4A16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8638363" y="34909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D77E051F-BF3B-CDF3-7085-14CC59DD2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7918992" y="39894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DFC95435-F394-E038-B0EC-2F5DD8057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" r="8899" b="21695"/>
          <a:stretch/>
        </p:blipFill>
        <p:spPr bwMode="auto">
          <a:xfrm>
            <a:off x="8623870" y="3989460"/>
            <a:ext cx="674655" cy="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908CF91-558E-BF04-162D-E24B3A0CAB24}"/>
              </a:ext>
            </a:extLst>
          </p:cNvPr>
          <p:cNvSpPr txBox="1"/>
          <p:nvPr/>
        </p:nvSpPr>
        <p:spPr>
          <a:xfrm>
            <a:off x="4832313" y="2887288"/>
            <a:ext cx="1219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673853C-A102-3A26-8EEE-CA7C415ED0A3}"/>
              </a:ext>
            </a:extLst>
          </p:cNvPr>
          <p:cNvSpPr txBox="1"/>
          <p:nvPr/>
        </p:nvSpPr>
        <p:spPr>
          <a:xfrm>
            <a:off x="8817130" y="2647575"/>
            <a:ext cx="1899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D7AAD68-CBA7-E9B1-780D-763CC5610E85}"/>
              </a:ext>
            </a:extLst>
          </p:cNvPr>
          <p:cNvSpPr txBox="1"/>
          <p:nvPr/>
        </p:nvSpPr>
        <p:spPr>
          <a:xfrm>
            <a:off x="4293803" y="4958783"/>
            <a:ext cx="1899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DE8B6DE-6696-9AA9-C549-4E0CE60874BC}"/>
              </a:ext>
            </a:extLst>
          </p:cNvPr>
          <p:cNvSpPr txBox="1"/>
          <p:nvPr/>
        </p:nvSpPr>
        <p:spPr>
          <a:xfrm>
            <a:off x="8969489" y="4958783"/>
            <a:ext cx="1899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55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70889" y="559843"/>
            <a:ext cx="8732066" cy="8226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Тренуюся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64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85267" b="90901"/>
          <a:stretch/>
        </p:blipFill>
        <p:spPr>
          <a:xfrm>
            <a:off x="8381913" y="2561366"/>
            <a:ext cx="3528000" cy="1226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2246311" y="1419286"/>
            <a:ext cx="8025462" cy="8377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Прочитай десятки. Знайди закономірність. Назви </a:t>
            </a:r>
            <a:r>
              <a:rPr lang="uk-UA" dirty="0">
                <a:solidFill>
                  <a:srgbClr val="7030A0"/>
                </a:solidFill>
              </a:rPr>
              <a:t>пропущені </a:t>
            </a:r>
            <a:r>
              <a:rPr lang="uk-UA" dirty="0" smtClean="0">
                <a:solidFill>
                  <a:srgbClr val="7030A0"/>
                </a:solidFill>
              </a:rPr>
              <a:t>числа. </a:t>
            </a:r>
            <a:r>
              <a:rPr lang="uk-UA" dirty="0" err="1" smtClean="0">
                <a:solidFill>
                  <a:srgbClr val="7030A0"/>
                </a:solidFill>
              </a:rPr>
              <a:t>Запиши</a:t>
            </a:r>
            <a:r>
              <a:rPr lang="uk-UA" dirty="0" smtClean="0">
                <a:solidFill>
                  <a:srgbClr val="7030A0"/>
                </a:solidFill>
              </a:rPr>
              <a:t> числа, вставляючи пропущені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12" y="318423"/>
            <a:ext cx="995962" cy="22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64969" b="85578"/>
          <a:stretch/>
        </p:blipFill>
        <p:spPr>
          <a:xfrm>
            <a:off x="135623" y="2565621"/>
            <a:ext cx="8388814" cy="1944000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9" name="Скругленный прямоугольник 18"/>
          <p:cNvSpPr/>
          <p:nvPr/>
        </p:nvSpPr>
        <p:spPr>
          <a:xfrm>
            <a:off x="232398" y="2572297"/>
            <a:ext cx="11677515" cy="1944000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D94E5E5-6E9F-3A87-72BD-7F899E90B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0751" y="2943095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131E0E5-D305-1FB9-8888-F77086717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4207" y="2923541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CC8D746-0EE3-4CD6-CAE3-8CCA849509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69017" y="2905203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BD14D41-AA4F-E841-D415-B788604D6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95635" y="2923541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882A0EA-2817-0B03-D806-75E126609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33608" y="2911320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A8E881D-8F2A-E945-37CB-2B9423BB8C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645438" y="291131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EF8EDD9-FAEE-0FE6-243E-25F66D45C3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726110" y="2931393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937054" y="2872743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E2BA6400-7533-182A-376D-819AC3E3F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01223" y="2882166"/>
            <a:ext cx="455016" cy="567661"/>
          </a:xfrm>
          <a:prstGeom prst="rect">
            <a:avLst/>
          </a:prstGeom>
        </p:spPr>
      </p:pic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69837" y="574598"/>
            <a:ext cx="8732066" cy="6337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61794" y="2886867"/>
            <a:ext cx="381740" cy="6043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688601" y="2896759"/>
            <a:ext cx="465359" cy="680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874997" y="2903556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916386" y="2903555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147773" y="2792090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284525" y="2860820"/>
            <a:ext cx="38174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409696" y="2969960"/>
            <a:ext cx="436157" cy="55408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524437" y="2915530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683457" y="2854209"/>
            <a:ext cx="387602" cy="686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85417" b="94125"/>
          <a:stretch/>
        </p:blipFill>
        <p:spPr>
          <a:xfrm>
            <a:off x="8381913" y="3680753"/>
            <a:ext cx="3492000" cy="79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43534" y="3633991"/>
            <a:ext cx="381740" cy="60433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153960" y="3633990"/>
            <a:ext cx="465359" cy="68000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299327" y="3632657"/>
            <a:ext cx="424330" cy="68689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371461" y="3644673"/>
            <a:ext cx="424330" cy="6868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512338" y="3569310"/>
            <a:ext cx="424330" cy="6868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627795" y="3621768"/>
            <a:ext cx="381740" cy="68689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80174" y="3711077"/>
            <a:ext cx="436157" cy="55408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93886" y="3697497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0071059" y="3648119"/>
            <a:ext cx="387602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818165" y="2843504"/>
            <a:ext cx="381740" cy="60433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101825" y="2882826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456143" y="2871940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61794" y="3633991"/>
            <a:ext cx="381740" cy="6043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863337" y="3621768"/>
            <a:ext cx="381740" cy="6043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17587" y="3644673"/>
            <a:ext cx="381740" cy="6043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104765" y="3644673"/>
            <a:ext cx="381740" cy="60433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205567" y="3651866"/>
            <a:ext cx="381740" cy="60433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323490" y="3621768"/>
            <a:ext cx="381740" cy="60433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436904" y="3633991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561075" y="3633991"/>
            <a:ext cx="381740" cy="60433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675173" y="3621768"/>
            <a:ext cx="381740" cy="6043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776355" y="3633990"/>
            <a:ext cx="465359" cy="68000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1101825" y="3644673"/>
            <a:ext cx="455016" cy="567661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688601" y="4730679"/>
            <a:ext cx="8647620" cy="12455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Прочитай числа другого десятка. Знайди закономірність. </a:t>
            </a:r>
            <a:r>
              <a:rPr lang="uk-UA" dirty="0" err="1" smtClean="0">
                <a:solidFill>
                  <a:srgbClr val="7030A0"/>
                </a:solidFill>
              </a:rPr>
              <a:t>Запиши</a:t>
            </a:r>
            <a:r>
              <a:rPr lang="uk-UA" dirty="0" smtClean="0">
                <a:solidFill>
                  <a:srgbClr val="7030A0"/>
                </a:solidFill>
              </a:rPr>
              <a:t> ряд чисел. Обведи </a:t>
            </a:r>
            <a:r>
              <a:rPr lang="uk-UA" dirty="0" smtClean="0">
                <a:solidFill>
                  <a:srgbClr val="7030A0"/>
                </a:solidFill>
              </a:rPr>
              <a:t>попередні до чисел 13, 16,20.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Підкресли наступні до чисел 10, 17.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863337" y="3688172"/>
            <a:ext cx="755982" cy="62048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205567" y="3699061"/>
            <a:ext cx="806844" cy="63594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9745352" y="3710485"/>
            <a:ext cx="801121" cy="59817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61794" y="4256201"/>
            <a:ext cx="572610" cy="89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8607581" y="4244529"/>
            <a:ext cx="572610" cy="89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" grpId="0" animBg="1"/>
      <p:bldP spid="83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741246F-FE05-5A39-B521-BF70BFA8F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98" y="4857794"/>
            <a:ext cx="1580857" cy="17541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5B9F3AA-BEBE-7317-FEF8-F51B6816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21" y="4710793"/>
            <a:ext cx="1524217" cy="19611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639570" y="1259669"/>
            <a:ext cx="897160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Майстер-бобер виготовив 3 десятки дерев’яних ложок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10 ложок купила родина зайців.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Скільки </a:t>
            </a:r>
            <a:r>
              <a:rPr lang="uk-UA" sz="2800" b="1" dirty="0">
                <a:solidFill>
                  <a:srgbClr val="7030A0"/>
                </a:solidFill>
              </a:rPr>
              <a:t>десятків ложок залишилось у майстра-бобра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26" name="Picture 2" descr="Задача - 980A - Codefor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875" y="3327934"/>
            <a:ext cx="498779" cy="8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191">
            <a:off x="1385657" y="3974377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5">
            <a:off x="1184935" y="4088074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0205">
            <a:off x="1563585" y="3579760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66" y="3841164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1410">
            <a:off x="958239" y="4100928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306">
            <a:off x="596624" y="4100928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5748">
            <a:off x="327601" y="4001982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7179">
            <a:off x="233090" y="3837393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5134">
            <a:off x="1495585" y="3130870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4929">
            <a:off x="1560153" y="3405568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Задача - 980A - Codefor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8971" y="3327935"/>
            <a:ext cx="498779" cy="8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191">
            <a:off x="3437753" y="3974378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5">
            <a:off x="3237031" y="4088075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0205">
            <a:off x="3615681" y="3579761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62" y="3841165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1410">
            <a:off x="3010335" y="4100929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306">
            <a:off x="2648720" y="4100929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5748">
            <a:off x="2379697" y="4001983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7179">
            <a:off x="2285186" y="3837394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5134">
            <a:off x="3547681" y="3130871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4929">
            <a:off x="3612249" y="3405569"/>
            <a:ext cx="909271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Задача - 980A - Codefor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1698" y="3897324"/>
            <a:ext cx="712524" cy="8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191">
            <a:off x="5990389" y="4435573"/>
            <a:ext cx="909271" cy="7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5">
            <a:off x="5749550" y="4534554"/>
            <a:ext cx="909271" cy="7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0205">
            <a:off x="6239245" y="4028070"/>
            <a:ext cx="909271" cy="7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61" y="4303680"/>
            <a:ext cx="909271" cy="7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1410">
            <a:off x="5510666" y="4569932"/>
            <a:ext cx="909271" cy="7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306">
            <a:off x="5068075" y="4753101"/>
            <a:ext cx="1298923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5748">
            <a:off x="4700099" y="4698605"/>
            <a:ext cx="1298923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7179">
            <a:off x="4561214" y="4467858"/>
            <a:ext cx="1298923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5134">
            <a:off x="5855546" y="3776363"/>
            <a:ext cx="1298923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Деревянные ложки PNG Кл #2741358 - PNG Images - PN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4929">
            <a:off x="6156240" y="3863155"/>
            <a:ext cx="1298923" cy="5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ьная выноска 63"/>
          <p:cNvSpPr/>
          <p:nvPr/>
        </p:nvSpPr>
        <p:spPr>
          <a:xfrm rot="19827009">
            <a:off x="4625366" y="3768787"/>
            <a:ext cx="3085379" cy="1614781"/>
          </a:xfrm>
          <a:prstGeom prst="wedgeEllipseCallout">
            <a:avLst>
              <a:gd name="adj1" fmla="val 91771"/>
              <a:gd name="adj2" fmla="val 353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693880" y="2989985"/>
            <a:ext cx="273471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купила родина зайців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51203" y="5691356"/>
            <a:ext cx="67265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</a:rPr>
              <a:t>Відповідь</a:t>
            </a:r>
            <a:r>
              <a:rPr lang="uk-UA" sz="3200" b="1" dirty="0">
                <a:solidFill>
                  <a:srgbClr val="7030A0"/>
                </a:solidFill>
              </a:rPr>
              <a:t>: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>
                <a:solidFill>
                  <a:srgbClr val="7030A0"/>
                </a:solidFill>
              </a:rPr>
              <a:t>2 </a:t>
            </a:r>
            <a:r>
              <a:rPr lang="uk-UA" sz="3200" b="1" dirty="0" err="1" smtClean="0">
                <a:solidFill>
                  <a:srgbClr val="7030A0"/>
                </a:solidFill>
              </a:rPr>
              <a:t>дес</a:t>
            </a:r>
            <a:r>
              <a:rPr lang="uk-UA" sz="3200" b="1" dirty="0" smtClean="0">
                <a:solidFill>
                  <a:srgbClr val="7030A0"/>
                </a:solidFill>
              </a:rPr>
              <a:t>. </a:t>
            </a:r>
            <a:r>
              <a:rPr lang="uk-UA" sz="3200" b="1" dirty="0">
                <a:solidFill>
                  <a:srgbClr val="7030A0"/>
                </a:solidFill>
              </a:rPr>
              <a:t>ложок залишилося.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29967" y="441248"/>
            <a:ext cx="8732066" cy="7265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</a:t>
            </a:r>
            <a:r>
              <a:rPr lang="en-US" sz="4000" b="1" dirty="0"/>
              <a:t>’</a:t>
            </a:r>
            <a:r>
              <a:rPr lang="ru-RU" sz="4000" b="1" dirty="0"/>
              <a:t>язування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8" name="AutoShape 2" descr="⬇ Скачать картинки Зайчик прячется, стоковые фото Зайчик прячется в хорошем  качестве | Depositphotos">
            <a:extLst>
              <a:ext uri="{FF2B5EF4-FFF2-40B4-BE49-F238E27FC236}">
                <a16:creationId xmlns:a16="http://schemas.microsoft.com/office/drawing/2014/main" xmlns="" id="{9BCFBB4F-A290-F724-1F6B-20B76BE255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E19BA422-39B2-DD4A-F3ED-CD80FE79DC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7460" y="5499352"/>
            <a:ext cx="889283" cy="104271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AB2B91A-C9E6-1469-EE52-08F155C560E0}"/>
              </a:ext>
            </a:extLst>
          </p:cNvPr>
          <p:cNvSpPr txBox="1"/>
          <p:nvPr/>
        </p:nvSpPr>
        <p:spPr>
          <a:xfrm>
            <a:off x="7320293" y="4959496"/>
            <a:ext cx="41574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3 дес. – 1 дес. = 2 дес.</a:t>
            </a:r>
          </a:p>
        </p:txBody>
      </p:sp>
      <p:pic>
        <p:nvPicPr>
          <p:cNvPr id="71" name="Picture 4" descr="Векторная графика Бобр: картинки, рисунки | Скачать векторы Бобр на  Depositphot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5011" y="2596041"/>
            <a:ext cx="1707996" cy="21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0AB9C3A-D29E-21E2-CE16-197CFCB6AD13}"/>
              </a:ext>
            </a:extLst>
          </p:cNvPr>
          <p:cNvSpPr txBox="1"/>
          <p:nvPr/>
        </p:nvSpPr>
        <p:spPr>
          <a:xfrm>
            <a:off x="7723248" y="4214176"/>
            <a:ext cx="233176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1 дес. = 10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12982" y="1707614"/>
            <a:ext cx="3107311" cy="11017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219401" y="2168486"/>
            <a:ext cx="1161729" cy="11017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414602" y="2508173"/>
            <a:ext cx="1905691" cy="11017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70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39479" y="463884"/>
            <a:ext cx="8732066" cy="88929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Розв'язування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5873457" y="1815769"/>
            <a:ext cx="508088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  У </a:t>
            </a:r>
            <a:r>
              <a:rPr lang="uk-UA" sz="2800" b="1" dirty="0">
                <a:solidFill>
                  <a:srgbClr val="7030A0"/>
                </a:solidFill>
              </a:rPr>
              <a:t>банці — 4 кг меду, 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  а </a:t>
            </a:r>
            <a:r>
              <a:rPr lang="uk-UA" sz="2800" b="1" dirty="0">
                <a:solidFill>
                  <a:srgbClr val="7030A0"/>
                </a:solidFill>
              </a:rPr>
              <a:t>в діжечці — на 6 кг більше</a:t>
            </a:r>
            <a:r>
              <a:rPr lang="uk-UA" sz="2800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  Скільки </a:t>
            </a:r>
            <a:r>
              <a:rPr lang="uk-UA" sz="2800" b="1" dirty="0">
                <a:solidFill>
                  <a:srgbClr val="7030A0"/>
                </a:solidFill>
              </a:rPr>
              <a:t>кілограмів меду в 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діжечці?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9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947010" y="1513114"/>
            <a:ext cx="4530512" cy="2625737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B0A2E56-525F-6767-9B19-0337D2A0D73A}"/>
              </a:ext>
            </a:extLst>
          </p:cNvPr>
          <p:cNvSpPr txBox="1"/>
          <p:nvPr/>
        </p:nvSpPr>
        <p:spPr>
          <a:xfrm>
            <a:off x="5477522" y="5444730"/>
            <a:ext cx="60121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10 кг меду в діжечці.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55" name="Прямокутник: округлені кути 65">
            <a:extLst>
              <a:ext uri="{FF2B5EF4-FFF2-40B4-BE49-F238E27FC236}">
                <a16:creationId xmlns:a16="http://schemas.microsoft.com/office/drawing/2014/main" xmlns="" id="{9FE0BA55-A41A-0748-F713-0EA4A031D0D2}"/>
              </a:ext>
            </a:extLst>
          </p:cNvPr>
          <p:cNvSpPr/>
          <p:nvPr/>
        </p:nvSpPr>
        <p:spPr>
          <a:xfrm>
            <a:off x="5859262" y="1774371"/>
            <a:ext cx="5080881" cy="1898678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8235578-634B-EB7B-A73F-75AAAEBAA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171" b="90901"/>
          <a:stretch/>
        </p:blipFill>
        <p:spPr>
          <a:xfrm>
            <a:off x="6159527" y="4109451"/>
            <a:ext cx="4987916" cy="1226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7" name="Прямокутник: округлені кути 35">
            <a:extLst>
              <a:ext uri="{FF2B5EF4-FFF2-40B4-BE49-F238E27FC236}">
                <a16:creationId xmlns:a16="http://schemas.microsoft.com/office/drawing/2014/main" xmlns="" id="{61CA485A-5FAB-AB2B-B081-13D95D99C3F2}"/>
              </a:ext>
            </a:extLst>
          </p:cNvPr>
          <p:cNvSpPr/>
          <p:nvPr/>
        </p:nvSpPr>
        <p:spPr>
          <a:xfrm>
            <a:off x="6201769" y="4138181"/>
            <a:ext cx="4935169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163D8F4F-FBD8-01CA-D227-34F9DD1625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341371" y="4676772"/>
            <a:ext cx="336084" cy="2206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D77451FE-AB3B-B7DD-2FF2-CCBCC443E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51" y="4485944"/>
            <a:ext cx="927474" cy="5847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CAF0B62E-7477-DA27-2F64-1DFC496FBC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627843" y="4396240"/>
            <a:ext cx="424330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CDB1AB2A-ACC6-2E27-044E-EBC530B82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97" y="4514244"/>
            <a:ext cx="927474" cy="58477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D80C220-8BDE-EDB9-5D0E-8608649FC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87" y="4497504"/>
            <a:ext cx="927474" cy="584775"/>
          </a:xfrm>
          <a:prstGeom prst="rect">
            <a:avLst/>
          </a:prstGeom>
        </p:spPr>
      </p:pic>
      <p:pic>
        <p:nvPicPr>
          <p:cNvPr id="71" name="Picture 2" descr="Мед векторный рисунок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CF2581EB-523B-0354-FE2D-EB5DB21D5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1"/>
          <a:stretch/>
        </p:blipFill>
        <p:spPr bwMode="auto">
          <a:xfrm>
            <a:off x="1342442" y="2325386"/>
            <a:ext cx="1109638" cy="11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деревянное иллюстрации меда бочонка предпосылки белое Иллюстрация вектора -  иллюстрации насчитывающей желтый, деревянно: 71015204">
            <a:extLst>
              <a:ext uri="{FF2B5EF4-FFF2-40B4-BE49-F238E27FC236}">
                <a16:creationId xmlns:a16="http://schemas.microsoft.com/office/drawing/2014/main" xmlns="" id="{087922B3-35A9-A56C-F415-3AA08AF03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18334"/>
          <a:stretch/>
        </p:blipFill>
        <p:spPr bwMode="auto">
          <a:xfrm>
            <a:off x="3107324" y="1774371"/>
            <a:ext cx="1332000" cy="17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69F6842-201C-BD6F-6881-377AA6A7B72E}"/>
              </a:ext>
            </a:extLst>
          </p:cNvPr>
          <p:cNvSpPr txBox="1"/>
          <p:nvPr/>
        </p:nvSpPr>
        <p:spPr>
          <a:xfrm>
            <a:off x="1422306" y="3528795"/>
            <a:ext cx="9499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366FF"/>
                </a:solidFill>
              </a:rPr>
              <a:t>4 </a:t>
            </a:r>
            <a:r>
              <a:rPr lang="uk-UA" sz="2800" b="1" i="1" dirty="0">
                <a:solidFill>
                  <a:srgbClr val="3366FF"/>
                </a:solidFill>
              </a:rPr>
              <a:t>кг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A600C4B-A235-82BB-8988-759343EDCC33}"/>
              </a:ext>
            </a:extLst>
          </p:cNvPr>
          <p:cNvSpPr txBox="1"/>
          <p:nvPr/>
        </p:nvSpPr>
        <p:spPr>
          <a:xfrm>
            <a:off x="3421651" y="2384225"/>
            <a:ext cx="51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2D1DBFA-A211-0470-9BE8-14010E3A643E}"/>
              </a:ext>
            </a:extLst>
          </p:cNvPr>
          <p:cNvSpPr txBox="1"/>
          <p:nvPr/>
        </p:nvSpPr>
        <p:spPr>
          <a:xfrm>
            <a:off x="2693793" y="3528795"/>
            <a:ext cx="24106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3366FF"/>
                </a:solidFill>
              </a:rPr>
              <a:t>на 6 </a:t>
            </a:r>
            <a:r>
              <a:rPr lang="uk-UA" sz="2800" b="1" i="1" dirty="0">
                <a:solidFill>
                  <a:srgbClr val="3366FF"/>
                </a:solidFill>
              </a:rPr>
              <a:t>кг більше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FA0DADA-937B-EE89-5DA8-7AA68094F5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165412" y="4434887"/>
            <a:ext cx="381740" cy="68689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03AFA94-1015-A8C4-2B4D-8E595AF813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0064005" y="4443291"/>
            <a:ext cx="317675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E5153F87-BE96-639E-CA39-A3E8A3E7B3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703594" y="4435228"/>
            <a:ext cx="381740" cy="60433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6D5E2710-E2BD-2DE9-2C53-36EE541811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729472" y="4666999"/>
            <a:ext cx="387602" cy="279263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8257" y="27020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2422849" y="3627085"/>
            <a:ext cx="7819411" cy="6387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десятків паличок на кожному малюнку?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639CC5E-CCFB-FC87-B078-4ABA95C08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6"/>
          <a:stretch/>
        </p:blipFill>
        <p:spPr>
          <a:xfrm>
            <a:off x="2519721" y="4353566"/>
            <a:ext cx="921341" cy="140071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F874DEA-FA0B-BD20-9ECD-F2A61F7633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6996"/>
          <a:stretch/>
        </p:blipFill>
        <p:spPr>
          <a:xfrm>
            <a:off x="5776570" y="4333517"/>
            <a:ext cx="921341" cy="140071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C0D9FFF6-02C0-6A90-4A59-6E3A93939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6"/>
          <a:stretch/>
        </p:blipFill>
        <p:spPr>
          <a:xfrm>
            <a:off x="3441062" y="4383599"/>
            <a:ext cx="921341" cy="140071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9BBC344-052B-378C-27A7-040CBE74B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6"/>
          <a:stretch/>
        </p:blipFill>
        <p:spPr>
          <a:xfrm>
            <a:off x="4362403" y="4380649"/>
            <a:ext cx="921341" cy="1400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47D6C287-2707-B640-1894-3DB386CD1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6996"/>
          <a:stretch/>
        </p:blipFill>
        <p:spPr>
          <a:xfrm>
            <a:off x="6676057" y="4333517"/>
            <a:ext cx="921341" cy="1400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2554782D-BB41-4B43-F1D7-B7CA7792E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6996"/>
          <a:stretch/>
        </p:blipFill>
        <p:spPr>
          <a:xfrm>
            <a:off x="7597398" y="4333517"/>
            <a:ext cx="921341" cy="1400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FB9316B-5CAC-BFB0-36B7-C9584C68D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6996"/>
          <a:stretch/>
        </p:blipFill>
        <p:spPr>
          <a:xfrm>
            <a:off x="8494907" y="4368873"/>
            <a:ext cx="921341" cy="1400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0285461-5A92-483E-414A-3557E685E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6996"/>
          <a:stretch/>
        </p:blipFill>
        <p:spPr>
          <a:xfrm>
            <a:off x="9368584" y="4380649"/>
            <a:ext cx="921341" cy="1400710"/>
          </a:xfrm>
          <a:prstGeom prst="rect">
            <a:avLst/>
          </a:prstGeom>
        </p:spPr>
      </p:pic>
      <p:sp>
        <p:nvSpPr>
          <p:cNvPr id="83" name="Прямокутник 28">
            <a:extLst>
              <a:ext uri="{FF2B5EF4-FFF2-40B4-BE49-F238E27FC236}">
                <a16:creationId xmlns:a16="http://schemas.microsoft.com/office/drawing/2014/main" xmlns="" id="{69E93D09-B533-5E13-E2F4-7A9C5116A6ED}"/>
              </a:ext>
            </a:extLst>
          </p:cNvPr>
          <p:cNvSpPr/>
          <p:nvPr/>
        </p:nvSpPr>
        <p:spPr>
          <a:xfrm>
            <a:off x="3354715" y="5870196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4" name="Прямокутник 29">
            <a:extLst>
              <a:ext uri="{FF2B5EF4-FFF2-40B4-BE49-F238E27FC236}">
                <a16:creationId xmlns:a16="http://schemas.microsoft.com/office/drawing/2014/main" xmlns="" id="{BD4E0EDE-A440-8562-0E6B-68E7BD44326A}"/>
              </a:ext>
            </a:extLst>
          </p:cNvPr>
          <p:cNvSpPr/>
          <p:nvPr/>
        </p:nvSpPr>
        <p:spPr>
          <a:xfrm>
            <a:off x="7920498" y="5754276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A22F783-BCF7-72ED-07C5-551F793F4DC6}"/>
              </a:ext>
            </a:extLst>
          </p:cNvPr>
          <p:cNvSpPr txBox="1"/>
          <p:nvPr/>
        </p:nvSpPr>
        <p:spPr>
          <a:xfrm>
            <a:off x="3901732" y="5754276"/>
            <a:ext cx="73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8378757" y="5642044"/>
            <a:ext cx="73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д.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EECFD463-A836-BF52-3B31-BA22228344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962070" y="5621763"/>
            <a:ext cx="424330" cy="68689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A7E57C86-8D55-2B93-78B7-90B7449382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361853" y="5784309"/>
            <a:ext cx="424330" cy="686891"/>
          </a:xfrm>
          <a:prstGeom prst="rect">
            <a:avLst/>
          </a:prstGeom>
        </p:spPr>
      </p:pic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70889" y="559843"/>
            <a:ext cx="8732066" cy="8226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360449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 №1-2</a:t>
            </a:r>
          </a:p>
        </p:txBody>
      </p:sp>
      <p:pic>
        <p:nvPicPr>
          <p:cNvPr id="1026" name="Picture 2" descr="D:\1 клас\2 Матем\1 УРОКИ Листопад\5 Числа 11_20\№081 Десяток\2024-02-11_2250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21" y="1502228"/>
            <a:ext cx="52482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22F783-BCF7-72ED-07C5-551F793F4DC6}"/>
              </a:ext>
            </a:extLst>
          </p:cNvPr>
          <p:cNvSpPr txBox="1"/>
          <p:nvPr/>
        </p:nvSpPr>
        <p:spPr>
          <a:xfrm>
            <a:off x="5293394" y="5688667"/>
            <a:ext cx="73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&lt;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5 Числа 11_20\№081 Десяток\2024-02-11_225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53" y="1496982"/>
            <a:ext cx="6872702" cy="30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8257" y="27020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680224" y="1589321"/>
            <a:ext cx="2939345" cy="5594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Заповни таблицю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70889" y="559843"/>
            <a:ext cx="8732066" cy="8226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360449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 №3-4</a:t>
            </a:r>
          </a:p>
        </p:txBody>
      </p:sp>
      <p:pic>
        <p:nvPicPr>
          <p:cNvPr id="2051" name="Picture 3" descr="D:\1 клас\2 Матем\1 УРОКИ Листопад\5 Числа 11_20\№081 Десяток\2024-02-11_225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80" y="4686568"/>
            <a:ext cx="6869775" cy="14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4775586" y="2148761"/>
            <a:ext cx="6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1360449" y="4643509"/>
            <a:ext cx="2215312" cy="1143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пропущені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4775586" y="2789155"/>
            <a:ext cx="6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4775586" y="3413714"/>
            <a:ext cx="6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4775586" y="4029836"/>
            <a:ext cx="6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9293155" y="2099280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9293155" y="2715364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9293154" y="3361695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9293155" y="3975406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14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5207328" y="4717115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5733220" y="5040280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6175714" y="5471440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14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7449785" y="4891843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16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8272970" y="4961426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17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F9D28C4-113D-3C40-494F-9C5CB260DA0A}"/>
              </a:ext>
            </a:extLst>
          </p:cNvPr>
          <p:cNvSpPr txBox="1"/>
          <p:nvPr/>
        </p:nvSpPr>
        <p:spPr>
          <a:xfrm>
            <a:off x="8799614" y="5371120"/>
            <a:ext cx="75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18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23" grpId="0" animBg="1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87169" y="460878"/>
            <a:ext cx="8811364" cy="7909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9072" y="2201620"/>
            <a:ext cx="1118923" cy="11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28856" y="461665"/>
            <a:ext cx="8811364" cy="7692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s://learningapps.org/qrcode.php?id=pqe74k1t5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48" y="2217206"/>
            <a:ext cx="1156616" cy="11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26029" y="487925"/>
            <a:ext cx="9384431" cy="9381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6" name="Picture 2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11" y="3234014"/>
            <a:ext cx="1433777" cy="22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64" y="3727254"/>
            <a:ext cx="1572024" cy="27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65" y="3234014"/>
            <a:ext cx="1632395" cy="23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1426029" y="1573884"/>
            <a:ext cx="4570606" cy="105560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389913" y="1573884"/>
            <a:ext cx="4420565" cy="105560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21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92" y="4134708"/>
            <a:ext cx="1850868" cy="2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2" y="3210793"/>
            <a:ext cx="1560270" cy="22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2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1766387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7071" y="1090308"/>
            <a:ext cx="2856986" cy="29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67862" y="962215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815277" y="3453894"/>
            <a:ext cx="2813958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939600" y="4615061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На </a:t>
            </a:r>
            <a:r>
              <a:rPr lang="uk-UA" sz="2000" b="1" dirty="0"/>
              <a:t>уроці </a:t>
            </a:r>
          </a:p>
          <a:p>
            <a:pPr algn="ctr"/>
            <a:r>
              <a:rPr lang="uk-UA" sz="2000" b="1" dirty="0"/>
              <a:t>я навчився/</a:t>
            </a:r>
          </a:p>
          <a:p>
            <a:pPr algn="ctr"/>
            <a:r>
              <a:rPr lang="uk-UA" sz="2000" b="1" dirty="0"/>
              <a:t>навчилася…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470578" y="2245435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Найкраще </a:t>
            </a:r>
          </a:p>
          <a:p>
            <a:r>
              <a:rPr lang="uk-UA" sz="2000" dirty="0"/>
              <a:t>мені вдалося…</a:t>
            </a:r>
            <a:endParaRPr lang="ru-RU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467687" y="4484264"/>
            <a:ext cx="150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Урок </a:t>
            </a:r>
          </a:p>
          <a:p>
            <a:r>
              <a:rPr lang="uk-UA" sz="2000" dirty="0"/>
              <a:t>завершую з настроєм…</a:t>
            </a:r>
            <a:endParaRPr lang="ru-RU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15277" y="1930218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Я хотів би дізнатися про…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946407" y="1400930"/>
            <a:ext cx="67157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Совенята пригощають своїм печивом з передбаченнями. Печиво з яким написом ти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вибираєш?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7" y="528924"/>
            <a:ext cx="10026846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746" y="2274218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4585" y="3447822"/>
            <a:ext cx="3296340" cy="33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4" y="962215"/>
            <a:ext cx="3200400" cy="32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7726" y="1460692"/>
            <a:ext cx="2931509" cy="29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9975" y="3453893"/>
            <a:ext cx="3064081" cy="31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626747" y="4772758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084627" y="2155274"/>
            <a:ext cx="14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07602" y="4772758"/>
            <a:ext cx="150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8494" y="2660017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2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" name="TextBox 2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208533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08533" y="3333397"/>
            <a:ext cx="192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+ 0 + 1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222883" y="2843330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53104" y="2951115"/>
            <a:ext cx="157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41" y="2257854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36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вал 39"/>
          <p:cNvSpPr/>
          <p:nvPr/>
        </p:nvSpPr>
        <p:spPr>
          <a:xfrm>
            <a:off x="5385117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9952" y="3371802"/>
            <a:ext cx="169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+ 1 + 6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0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Овал 42"/>
          <p:cNvSpPr/>
          <p:nvPr/>
        </p:nvSpPr>
        <p:spPr>
          <a:xfrm>
            <a:off x="9561701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61701" y="3387640"/>
            <a:ext cx="169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+ 2 + 4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388601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04949" y="2980195"/>
            <a:ext cx="15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93" y="2270934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/>
          <p:cNvSpPr/>
          <p:nvPr/>
        </p:nvSpPr>
        <p:spPr>
          <a:xfrm>
            <a:off x="9569514" y="280505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28636" y="2905215"/>
            <a:ext cx="141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106" y="2247754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3">
            <a:extLst>
              <a:ext uri="{FF2B5EF4-FFF2-40B4-BE49-F238E27FC236}">
                <a16:creationId xmlns:a16="http://schemas.microsoft.com/office/drawing/2014/main" xmlns="" id="{CA5BFAB7-00CC-60E9-83C9-32C52C90B34B}"/>
              </a:ext>
            </a:extLst>
          </p:cNvPr>
          <p:cNvSpPr/>
          <p:nvPr/>
        </p:nvSpPr>
        <p:spPr>
          <a:xfrm>
            <a:off x="1917676" y="549078"/>
            <a:ext cx="8732066" cy="8695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</a:t>
            </a:r>
            <a:r>
              <a:rPr lang="uk-UA" sz="4000" b="1" dirty="0" err="1">
                <a:solidFill>
                  <a:schemeClr val="bg1"/>
                </a:solidFill>
              </a:rPr>
              <a:t>Дартс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37" grpId="0"/>
      <p:bldP spid="40" grpId="0" animBg="1"/>
      <p:bldP spid="41" grpId="0"/>
      <p:bldP spid="43" grpId="0" animBg="1"/>
      <p:bldP spid="44" grpId="0"/>
      <p:bldP spid="45" grpId="0" animBg="1"/>
      <p:bldP spid="46" grpId="0"/>
      <p:bldP spid="4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2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" name="TextBox 2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208533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6019" y="3350601"/>
            <a:ext cx="192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3 – 1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205330" y="2850074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04663" y="2967600"/>
            <a:ext cx="157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27" y="2283600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36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5385117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1660" y="3361471"/>
            <a:ext cx="169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2 – 2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0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9561701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88784" y="3361421"/>
            <a:ext cx="1690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7 – 1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385117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63032" y="2878425"/>
            <a:ext cx="15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09" y="2270934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Овал 46"/>
          <p:cNvSpPr/>
          <p:nvPr/>
        </p:nvSpPr>
        <p:spPr>
          <a:xfrm>
            <a:off x="9578581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66253" y="2841789"/>
            <a:ext cx="141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173" y="2270934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3">
            <a:extLst>
              <a:ext uri="{FF2B5EF4-FFF2-40B4-BE49-F238E27FC236}">
                <a16:creationId xmlns:a16="http://schemas.microsoft.com/office/drawing/2014/main" xmlns="" id="{CA5BFAB7-00CC-60E9-83C9-32C52C90B34B}"/>
              </a:ext>
            </a:extLst>
          </p:cNvPr>
          <p:cNvSpPr/>
          <p:nvPr/>
        </p:nvSpPr>
        <p:spPr>
          <a:xfrm>
            <a:off x="1917676" y="549078"/>
            <a:ext cx="8732066" cy="8695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</a:t>
            </a:r>
            <a:r>
              <a:rPr lang="uk-UA" sz="4000" b="1" dirty="0" err="1">
                <a:solidFill>
                  <a:schemeClr val="bg1"/>
                </a:solidFill>
              </a:rPr>
              <a:t>Дартс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39" grpId="0" animBg="1"/>
      <p:bldP spid="40" grpId="0"/>
      <p:bldP spid="42" grpId="0" animBg="1"/>
      <p:bldP spid="43" grpId="0"/>
      <p:bldP spid="44" grpId="0" animBg="1"/>
      <p:bldP spid="45" grpId="0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0" y="1264728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444111" y="1450274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52139" y="430232"/>
            <a:ext cx="8732066" cy="83449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Лічба десятками. </a:t>
            </a:r>
            <a:r>
              <a:rPr lang="uk-UA" sz="4000" b="1" dirty="0">
                <a:solidFill>
                  <a:schemeClr val="bg1"/>
                </a:solidFill>
              </a:rPr>
              <a:t>Гра «Увімкни світло»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5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99" y="1264728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799730" y="1450274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67" y="1264728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239498" y="1450274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67" y="1264728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576298" y="1450274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83" y="1264728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610014" y="1450274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3" y="3967374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96484" y="4152920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70" y="3967374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184801" y="4152920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19" y="3967374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563750" y="4152920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68" y="3967374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7942699" y="4152920"/>
            <a:ext cx="83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8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56" y="3967374"/>
            <a:ext cx="2033716" cy="26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9976415" y="4093072"/>
            <a:ext cx="1259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46" y="1253744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316410" y="1390426"/>
            <a:ext cx="1271459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40" y="1264728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3533871" y="1390426"/>
            <a:ext cx="1323106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51" y="1253744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5993648" y="1382861"/>
            <a:ext cx="1231266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57" y="1264728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8277397" y="1390426"/>
            <a:ext cx="1432660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415" y="1264727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10374086" y="1390425"/>
            <a:ext cx="1252786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6" y="3956390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87828" y="4082088"/>
            <a:ext cx="1480457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41" y="3978358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2935347" y="4104056"/>
            <a:ext cx="1338761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41" y="3978358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5307265" y="4104056"/>
            <a:ext cx="1372766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67" y="3978358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7689296" y="4093072"/>
            <a:ext cx="1400013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6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260" y="3978358"/>
            <a:ext cx="1973861" cy="26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9593156" y="4093071"/>
            <a:ext cx="1771529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77" grpId="0"/>
      <p:bldP spid="79" grpId="0"/>
      <p:bldP spid="81" grpId="0"/>
      <p:bldP spid="83" grpId="0"/>
      <p:bldP spid="85" grpId="0"/>
      <p:bldP spid="87" grpId="0"/>
      <p:bldP spid="107" grpId="0"/>
      <p:bldP spid="109" grpId="0"/>
      <p:bldP spid="111" grpId="0"/>
      <p:bldP spid="113" grpId="0"/>
      <p:bldP spid="115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975968" y="3775487"/>
            <a:ext cx="2409989" cy="52160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Десять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5094BB-326F-A6D1-91CF-9DC43B17BC3F}"/>
              </a:ext>
            </a:extLst>
          </p:cNvPr>
          <p:cNvSpPr txBox="1"/>
          <p:nvPr/>
        </p:nvSpPr>
        <p:spPr>
          <a:xfrm>
            <a:off x="1857211" y="1621320"/>
            <a:ext cx="552330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Руки вгору підніми,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Пальці швидко полічи.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Зліва п’ять і справа п’ять.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Скільки разом, як сказать?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B3F99E-268E-9BCE-D661-081B6516F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9" b="95267" l="5322" r="93681">
                        <a14:foregroundMark x1="80044" y1="74280" x2="80044" y2="74280"/>
                        <a14:foregroundMark x1="68404" y1="53498" x2="68404" y2="53498"/>
                      </a14:backgroundRemoval>
                    </a14:imgEffect>
                  </a14:imgLayer>
                </a14:imgProps>
              </a:ext>
            </a:extLst>
          </a:blip>
          <a:srcRect r="45675"/>
          <a:stretch/>
        </p:blipFill>
        <p:spPr>
          <a:xfrm>
            <a:off x="7680766" y="1745410"/>
            <a:ext cx="1828902" cy="18139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C629F51-1D5F-8BE6-9E38-AC66A900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9" b="95267" l="5322" r="93681">
                        <a14:foregroundMark x1="80044" y1="74280" x2="80044" y2="74280"/>
                        <a14:foregroundMark x1="68404" y1="53498" x2="68404" y2="53498"/>
                      </a14:backgroundRemoval>
                    </a14:imgEffect>
                  </a14:imgLayer>
                </a14:imgProps>
              </a:ext>
            </a:extLst>
          </a:blip>
          <a:srcRect r="45675"/>
          <a:stretch/>
        </p:blipFill>
        <p:spPr>
          <a:xfrm flipH="1">
            <a:off x="9509668" y="1745410"/>
            <a:ext cx="1828902" cy="1813922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DDF312DC-2ABC-5F99-188B-FB8412E74D8E}"/>
              </a:ext>
            </a:extLst>
          </p:cNvPr>
          <p:cNvSpPr/>
          <p:nvPr/>
        </p:nvSpPr>
        <p:spPr>
          <a:xfrm>
            <a:off x="8595217" y="3559332"/>
            <a:ext cx="1991506" cy="143474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rgbClr val="7030A0"/>
                </a:solidFill>
              </a:rPr>
              <a:t>10</a:t>
            </a:r>
            <a:endParaRPr lang="x-none" sz="7200" b="1" dirty="0">
              <a:solidFill>
                <a:srgbClr val="7030A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2454171" y="4297092"/>
            <a:ext cx="4926343" cy="124101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10 або 1 десяток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212" y="1621319"/>
            <a:ext cx="552330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ви дізнаєтеся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>
                <a:solidFill>
                  <a:schemeClr val="bg1"/>
                </a:solidFill>
              </a:rPr>
              <a:t>швидко порахувати </a:t>
            </a:r>
            <a:r>
              <a:rPr lang="ru-RU" sz="3200" b="1" dirty="0" err="1">
                <a:solidFill>
                  <a:schemeClr val="bg1"/>
                </a:solidFill>
              </a:rPr>
              <a:t>велику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кількість предметів та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 </a:t>
            </a:r>
            <a:r>
              <a:rPr lang="uk-UA" sz="3200" b="1" dirty="0">
                <a:solidFill>
                  <a:schemeClr val="bg1"/>
                </a:solidFill>
              </a:rPr>
              <a:t>означає </a:t>
            </a:r>
            <a:r>
              <a:rPr lang="ru-RU" sz="3200" b="1" dirty="0">
                <a:solidFill>
                  <a:schemeClr val="bg1"/>
                </a:solidFill>
              </a:rPr>
              <a:t>слово «десяток»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45772" y="487970"/>
            <a:ext cx="8871857" cy="7965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42742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196B2B-A369-D8F2-8123-2FCB91BE35C8}"/>
              </a:ext>
            </a:extLst>
          </p:cNvPr>
          <p:cNvSpPr/>
          <p:nvPr/>
        </p:nvSpPr>
        <p:spPr>
          <a:xfrm>
            <a:off x="1545772" y="487970"/>
            <a:ext cx="8871858" cy="7172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з демонстраційним матеріалом</a:t>
            </a:r>
          </a:p>
        </p:txBody>
      </p:sp>
      <p:sp>
        <p:nvSpPr>
          <p:cNvPr id="21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2504066" y="1376757"/>
            <a:ext cx="6803219" cy="8990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Порахуйте сині квадрати, жовті. Скільки всього квадратів? — </a:t>
            </a:r>
            <a:r>
              <a:rPr lang="uk-UA" sz="2400" b="1" dirty="0">
                <a:solidFill>
                  <a:srgbClr val="7030A0"/>
                </a:solidFill>
              </a:rPr>
              <a:t>Як утворили число 10 із числа 9?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07BF0A-90EF-8E98-C257-564E49A5D5EF}"/>
              </a:ext>
            </a:extLst>
          </p:cNvPr>
          <p:cNvSpPr txBox="1"/>
          <p:nvPr/>
        </p:nvSpPr>
        <p:spPr>
          <a:xfrm>
            <a:off x="4831140" y="3281499"/>
            <a:ext cx="3338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+ 1 = 10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кутник 7">
            <a:extLst>
              <a:ext uri="{FF2B5EF4-FFF2-40B4-BE49-F238E27FC236}">
                <a16:creationId xmlns:a16="http://schemas.microsoft.com/office/drawing/2014/main" xmlns="" id="{63205094-0965-2791-D975-F2BAC092173B}"/>
              </a:ext>
            </a:extLst>
          </p:cNvPr>
          <p:cNvSpPr/>
          <p:nvPr/>
        </p:nvSpPr>
        <p:spPr>
          <a:xfrm>
            <a:off x="3916585" y="2485479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рямокутник 41">
            <a:extLst>
              <a:ext uri="{FF2B5EF4-FFF2-40B4-BE49-F238E27FC236}">
                <a16:creationId xmlns:a16="http://schemas.microsoft.com/office/drawing/2014/main" xmlns="" id="{26D268A5-4713-EB31-0BA7-F1BF4DEC83DB}"/>
              </a:ext>
            </a:extLst>
          </p:cNvPr>
          <p:cNvSpPr/>
          <p:nvPr/>
        </p:nvSpPr>
        <p:spPr>
          <a:xfrm>
            <a:off x="4556529" y="2477540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Прямокутник 42">
            <a:extLst>
              <a:ext uri="{FF2B5EF4-FFF2-40B4-BE49-F238E27FC236}">
                <a16:creationId xmlns:a16="http://schemas.microsoft.com/office/drawing/2014/main" xmlns="" id="{832D8F64-382A-2C2A-0F2A-AA4BB93CAD88}"/>
              </a:ext>
            </a:extLst>
          </p:cNvPr>
          <p:cNvSpPr/>
          <p:nvPr/>
        </p:nvSpPr>
        <p:spPr>
          <a:xfrm>
            <a:off x="5249388" y="2493527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рямокутник 43">
            <a:extLst>
              <a:ext uri="{FF2B5EF4-FFF2-40B4-BE49-F238E27FC236}">
                <a16:creationId xmlns:a16="http://schemas.microsoft.com/office/drawing/2014/main" xmlns="" id="{0B786B6B-B051-D0E9-054D-CE36F586B1C0}"/>
              </a:ext>
            </a:extLst>
          </p:cNvPr>
          <p:cNvSpPr/>
          <p:nvPr/>
        </p:nvSpPr>
        <p:spPr>
          <a:xfrm>
            <a:off x="5934448" y="2504413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рямокутник 44">
            <a:extLst>
              <a:ext uri="{FF2B5EF4-FFF2-40B4-BE49-F238E27FC236}">
                <a16:creationId xmlns:a16="http://schemas.microsoft.com/office/drawing/2014/main" xmlns="" id="{FC6D93BF-547F-67F2-1128-760330D4D974}"/>
              </a:ext>
            </a:extLst>
          </p:cNvPr>
          <p:cNvSpPr/>
          <p:nvPr/>
        </p:nvSpPr>
        <p:spPr>
          <a:xfrm>
            <a:off x="6607676" y="2504413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кутник 45">
            <a:extLst>
              <a:ext uri="{FF2B5EF4-FFF2-40B4-BE49-F238E27FC236}">
                <a16:creationId xmlns:a16="http://schemas.microsoft.com/office/drawing/2014/main" xmlns="" id="{A069388F-ED76-6C76-5E30-19A00850864D}"/>
              </a:ext>
            </a:extLst>
          </p:cNvPr>
          <p:cNvSpPr/>
          <p:nvPr/>
        </p:nvSpPr>
        <p:spPr>
          <a:xfrm>
            <a:off x="7298254" y="2504413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кутник 46">
            <a:extLst>
              <a:ext uri="{FF2B5EF4-FFF2-40B4-BE49-F238E27FC236}">
                <a16:creationId xmlns:a16="http://schemas.microsoft.com/office/drawing/2014/main" xmlns="" id="{5E4C083C-6DD2-BF68-D907-8E4C89520495}"/>
              </a:ext>
            </a:extLst>
          </p:cNvPr>
          <p:cNvSpPr/>
          <p:nvPr/>
        </p:nvSpPr>
        <p:spPr>
          <a:xfrm>
            <a:off x="7973214" y="2505482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кутник 47">
            <a:extLst>
              <a:ext uri="{FF2B5EF4-FFF2-40B4-BE49-F238E27FC236}">
                <a16:creationId xmlns:a16="http://schemas.microsoft.com/office/drawing/2014/main" xmlns="" id="{A7B5AB25-FF21-50E0-6948-7A5EA93FAD59}"/>
              </a:ext>
            </a:extLst>
          </p:cNvPr>
          <p:cNvSpPr/>
          <p:nvPr/>
        </p:nvSpPr>
        <p:spPr>
          <a:xfrm>
            <a:off x="2667352" y="2505482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Прямокутник 48">
            <a:extLst>
              <a:ext uri="{FF2B5EF4-FFF2-40B4-BE49-F238E27FC236}">
                <a16:creationId xmlns:a16="http://schemas.microsoft.com/office/drawing/2014/main" xmlns="" id="{8EA74522-53E3-6BE2-1298-20B3F7DBDB77}"/>
              </a:ext>
            </a:extLst>
          </p:cNvPr>
          <p:cNvSpPr/>
          <p:nvPr/>
        </p:nvSpPr>
        <p:spPr>
          <a:xfrm>
            <a:off x="3300682" y="2493527"/>
            <a:ext cx="565714" cy="55227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рямокутник 49">
            <a:extLst>
              <a:ext uri="{FF2B5EF4-FFF2-40B4-BE49-F238E27FC236}">
                <a16:creationId xmlns:a16="http://schemas.microsoft.com/office/drawing/2014/main" xmlns="" id="{29D0DEFE-6154-CE0A-4525-C2CD37A084B8}"/>
              </a:ext>
            </a:extLst>
          </p:cNvPr>
          <p:cNvSpPr/>
          <p:nvPr/>
        </p:nvSpPr>
        <p:spPr>
          <a:xfrm>
            <a:off x="8639038" y="2477540"/>
            <a:ext cx="565714" cy="55227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275839"/>
            <a:ext cx="1865993" cy="41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693001" y="3057751"/>
            <a:ext cx="2094427" cy="32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2300583" y="4278214"/>
            <a:ext cx="6984931" cy="12299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якому місці стоїть число 10 у числовому ряду?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отримати наступне число?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Назвіть наступне за числом 10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88459" y="494529"/>
            <a:ext cx="8732066" cy="7682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Вивчаю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8257" y="27020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211651" y="1571395"/>
            <a:ext cx="3042833" cy="11306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ґудзиків на кожному малюнку?</a:t>
            </a:r>
          </a:p>
        </p:txBody>
      </p:sp>
      <p:sp>
        <p:nvSpPr>
          <p:cNvPr id="17" name="Прямокутник: округлені кути 20">
            <a:extLst>
              <a:ext uri="{FF2B5EF4-FFF2-40B4-BE49-F238E27FC236}">
                <a16:creationId xmlns:a16="http://schemas.microsoft.com/office/drawing/2014/main" xmlns="" id="{56FA3835-1350-C4EF-9297-186305029681}"/>
              </a:ext>
            </a:extLst>
          </p:cNvPr>
          <p:cNvSpPr/>
          <p:nvPr/>
        </p:nvSpPr>
        <p:spPr>
          <a:xfrm>
            <a:off x="3461830" y="1340298"/>
            <a:ext cx="4172966" cy="422742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Прямокутник: округлені кути 22">
            <a:extLst>
              <a:ext uri="{FF2B5EF4-FFF2-40B4-BE49-F238E27FC236}">
                <a16:creationId xmlns:a16="http://schemas.microsoft.com/office/drawing/2014/main" xmlns="" id="{801A70B7-0D28-0A33-48F4-C91ADCD2EE2E}"/>
              </a:ext>
            </a:extLst>
          </p:cNvPr>
          <p:cNvSpPr/>
          <p:nvPr/>
        </p:nvSpPr>
        <p:spPr>
          <a:xfrm>
            <a:off x="7842142" y="1340298"/>
            <a:ext cx="3986389" cy="422742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9" name="Picture 8" descr="plastic - Clip Art Library">
            <a:extLst>
              <a:ext uri="{FF2B5EF4-FFF2-40B4-BE49-F238E27FC236}">
                <a16:creationId xmlns:a16="http://schemas.microsoft.com/office/drawing/2014/main" xmlns="" id="{0B1240A3-4DCD-B2B9-2A9A-C87B49AF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33" y="1659826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plastic - Clip Art Library">
            <a:extLst>
              <a:ext uri="{FF2B5EF4-FFF2-40B4-BE49-F238E27FC236}">
                <a16:creationId xmlns:a16="http://schemas.microsoft.com/office/drawing/2014/main" xmlns="" id="{E22AF6BA-2DB3-31E2-49B4-CD27577F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33" y="2422733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lastic - Clip Art Library">
            <a:extLst>
              <a:ext uri="{FF2B5EF4-FFF2-40B4-BE49-F238E27FC236}">
                <a16:creationId xmlns:a16="http://schemas.microsoft.com/office/drawing/2014/main" xmlns="" id="{CD40114D-CEC0-C457-0AA1-19DC28FD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33" y="3162048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plastic - Clip Art Library">
            <a:extLst>
              <a:ext uri="{FF2B5EF4-FFF2-40B4-BE49-F238E27FC236}">
                <a16:creationId xmlns:a16="http://schemas.microsoft.com/office/drawing/2014/main" xmlns="" id="{BCDC9B1B-9F81-82F9-8C0D-4C1DE2A0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33" y="3926571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plastic - Clip Art Library">
            <a:extLst>
              <a:ext uri="{FF2B5EF4-FFF2-40B4-BE49-F238E27FC236}">
                <a16:creationId xmlns:a16="http://schemas.microsoft.com/office/drawing/2014/main" xmlns="" id="{4FFCE6FC-661A-450A-F555-B87F76CE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33" y="4691095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plastic - Clip Art Library">
            <a:extLst>
              <a:ext uri="{FF2B5EF4-FFF2-40B4-BE49-F238E27FC236}">
                <a16:creationId xmlns:a16="http://schemas.microsoft.com/office/drawing/2014/main" xmlns="" id="{3B606E19-F15E-3435-BCFD-F9C306E8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47" y="1659826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lastic - Clip Art Library">
            <a:extLst>
              <a:ext uri="{FF2B5EF4-FFF2-40B4-BE49-F238E27FC236}">
                <a16:creationId xmlns:a16="http://schemas.microsoft.com/office/drawing/2014/main" xmlns="" id="{4215E019-1CB7-29E2-3719-85EF749E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47" y="2422733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plastic - Clip Art Library">
            <a:extLst>
              <a:ext uri="{FF2B5EF4-FFF2-40B4-BE49-F238E27FC236}">
                <a16:creationId xmlns:a16="http://schemas.microsoft.com/office/drawing/2014/main" xmlns="" id="{D6D2E184-A27F-6A49-F2FF-F8437CA6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47" y="3162048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plastic - Clip Art Library">
            <a:extLst>
              <a:ext uri="{FF2B5EF4-FFF2-40B4-BE49-F238E27FC236}">
                <a16:creationId xmlns:a16="http://schemas.microsoft.com/office/drawing/2014/main" xmlns="" id="{4D19242F-EE3D-A190-031C-B2D594FEF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47" y="3926571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plastic - Clip Art Library">
            <a:extLst>
              <a:ext uri="{FF2B5EF4-FFF2-40B4-BE49-F238E27FC236}">
                <a16:creationId xmlns:a16="http://schemas.microsoft.com/office/drawing/2014/main" xmlns="" id="{CCC63493-94BF-04A5-1A55-936697A4A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47" y="4691095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plastic - Clip Art Library">
            <a:extLst>
              <a:ext uri="{FF2B5EF4-FFF2-40B4-BE49-F238E27FC236}">
                <a16:creationId xmlns:a16="http://schemas.microsoft.com/office/drawing/2014/main" xmlns="" id="{C64454FE-69EF-3F1C-7583-0DEC6B74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283">
            <a:off x="3893442" y="3951932"/>
            <a:ext cx="750223" cy="6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Пуговицы PNG изображения, пуговица PNG скачать">
            <a:extLst>
              <a:ext uri="{FF2B5EF4-FFF2-40B4-BE49-F238E27FC236}">
                <a16:creationId xmlns:a16="http://schemas.microsoft.com/office/drawing/2014/main" xmlns="" id="{D892C9FE-293A-D129-42CD-AA21419D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49" y="3223581"/>
            <a:ext cx="854501" cy="8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Пуговицы PNG изображения, пуговица PNG скачать">
            <a:extLst>
              <a:ext uri="{FF2B5EF4-FFF2-40B4-BE49-F238E27FC236}">
                <a16:creationId xmlns:a16="http://schemas.microsoft.com/office/drawing/2014/main" xmlns="" id="{15211C75-C1C9-4BC7-EE6D-D0690324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201" y="3067448"/>
            <a:ext cx="780899" cy="7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Button Sticker 4 - Square Button Clipart - Png Download - Full Size Clipart  (#3376790) - PinClipart">
            <a:extLst>
              <a:ext uri="{FF2B5EF4-FFF2-40B4-BE49-F238E27FC236}">
                <a16:creationId xmlns:a16="http://schemas.microsoft.com/office/drawing/2014/main" xmlns="" id="{63E1B7A7-1A5F-9700-8C34-20D334AF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1810351"/>
            <a:ext cx="680836" cy="6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Пуговица PNG">
            <a:extLst>
              <a:ext uri="{FF2B5EF4-FFF2-40B4-BE49-F238E27FC236}">
                <a16:creationId xmlns:a16="http://schemas.microsoft.com/office/drawing/2014/main" xmlns="" id="{2E4EEB34-5C47-BEE9-672F-1389320F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8" y="1952437"/>
            <a:ext cx="832426" cy="8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Пуговица PNG">
            <a:extLst>
              <a:ext uri="{FF2B5EF4-FFF2-40B4-BE49-F238E27FC236}">
                <a16:creationId xmlns:a16="http://schemas.microsoft.com/office/drawing/2014/main" xmlns="" id="{76608EBD-CFBC-17CE-C70E-D50BF056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91" y="1659826"/>
            <a:ext cx="754480" cy="7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7A591BF4-89F8-37BA-2289-8ACB9969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67" y="4240802"/>
            <a:ext cx="832426" cy="8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Купить CB M-27 Пуговица 'Сердце' 24L (15мм) 2 пр. оптом со склада в  Санкт-Петербурге в компании Айрис">
            <a:extLst>
              <a:ext uri="{FF2B5EF4-FFF2-40B4-BE49-F238E27FC236}">
                <a16:creationId xmlns:a16="http://schemas.microsoft.com/office/drawing/2014/main" xmlns="" id="{8722DFE8-2E80-0AD8-95AF-93471249A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2" t="19161" r="20337" b="19694"/>
          <a:stretch/>
        </p:blipFill>
        <p:spPr bwMode="auto">
          <a:xfrm rot="1948817">
            <a:off x="3809696" y="2544056"/>
            <a:ext cx="1038467" cy="99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3d модель Пуговица P4-465 STL">
            <a:extLst>
              <a:ext uri="{FF2B5EF4-FFF2-40B4-BE49-F238E27FC236}">
                <a16:creationId xmlns:a16="http://schemas.microsoft.com/office/drawing/2014/main" xmlns="" id="{387B854C-82D1-08BE-F37F-FFF961E0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87" y="2537574"/>
            <a:ext cx="725568" cy="7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Пуговица PNG">
            <a:extLst>
              <a:ext uri="{FF2B5EF4-FFF2-40B4-BE49-F238E27FC236}">
                <a16:creationId xmlns:a16="http://schemas.microsoft.com/office/drawing/2014/main" xmlns="" id="{2FC4DF2B-AAA6-C6A8-7397-D9AC49CA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10" y="4181462"/>
            <a:ext cx="1051721" cy="10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71171FA-FA96-816A-2CB9-5EEC9BE7FAD8}"/>
              </a:ext>
            </a:extLst>
          </p:cNvPr>
          <p:cNvSpPr txBox="1"/>
          <p:nvPr/>
        </p:nvSpPr>
        <p:spPr>
          <a:xfrm>
            <a:off x="4614779" y="5481220"/>
            <a:ext cx="194642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10 од.</a:t>
            </a:r>
            <a:endParaRPr lang="x-none" sz="48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E591283-95F6-1700-4CBB-99912F757B8A}"/>
              </a:ext>
            </a:extLst>
          </p:cNvPr>
          <p:cNvSpPr txBox="1"/>
          <p:nvPr/>
        </p:nvSpPr>
        <p:spPr>
          <a:xfrm>
            <a:off x="6579270" y="5481220"/>
            <a:ext cx="83242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=</a:t>
            </a:r>
            <a:endParaRPr lang="x-none" sz="48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F86CEBE-74E0-3388-A00F-3C42E3BED781}"/>
              </a:ext>
            </a:extLst>
          </p:cNvPr>
          <p:cNvSpPr txBox="1"/>
          <p:nvPr/>
        </p:nvSpPr>
        <p:spPr>
          <a:xfrm>
            <a:off x="7323684" y="5479209"/>
            <a:ext cx="310116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1 </a:t>
            </a:r>
            <a:r>
              <a:rPr lang="ru-RU" sz="4800" b="1" i="1" dirty="0">
                <a:solidFill>
                  <a:schemeClr val="bg1"/>
                </a:solidFill>
              </a:rPr>
              <a:t>десяток</a:t>
            </a:r>
            <a:endParaRPr lang="x-none" sz="4800" b="1" i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11347</TotalTime>
  <Words>567</Words>
  <Application>Microsoft Office PowerPoint</Application>
  <PresentationFormat>Произвольный</PresentationFormat>
  <Paragraphs>163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1181</cp:revision>
  <dcterms:created xsi:type="dcterms:W3CDTF">2018-01-05T16:38:53Z</dcterms:created>
  <dcterms:modified xsi:type="dcterms:W3CDTF">2024-02-12T08:46:10Z</dcterms:modified>
</cp:coreProperties>
</file>