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852" r:id="rId3"/>
    <p:sldId id="879" r:id="rId4"/>
    <p:sldId id="872" r:id="rId5"/>
    <p:sldId id="880" r:id="rId6"/>
    <p:sldId id="873" r:id="rId7"/>
    <p:sldId id="874" r:id="rId8"/>
    <p:sldId id="622" r:id="rId9"/>
    <p:sldId id="630" r:id="rId10"/>
    <p:sldId id="870" r:id="rId11"/>
    <p:sldId id="867" r:id="rId12"/>
    <p:sldId id="769" r:id="rId13"/>
    <p:sldId id="862" r:id="rId14"/>
    <p:sldId id="750" r:id="rId15"/>
    <p:sldId id="875" r:id="rId16"/>
    <p:sldId id="876" r:id="rId17"/>
    <p:sldId id="877" r:id="rId18"/>
    <p:sldId id="878" r:id="rId19"/>
    <p:sldId id="835" r:id="rId20"/>
    <p:sldId id="86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322ADA"/>
    <a:srgbClr val="E838BA"/>
    <a:srgbClr val="EF71CE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28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7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9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66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spa7pzcj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3249" y="4513806"/>
            <a:ext cx="9551214" cy="17025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700" b="1" dirty="0">
                <a:solidFill>
                  <a:schemeClr val="bg1"/>
                </a:solidFill>
              </a:rPr>
              <a:t>Мала буква ї. </a:t>
            </a:r>
            <a:r>
              <a:rPr lang="ru-RU" sz="4700" b="1" dirty="0" err="1">
                <a:solidFill>
                  <a:schemeClr val="bg1"/>
                </a:solidFill>
              </a:rPr>
              <a:t>Читання</a:t>
            </a:r>
            <a:r>
              <a:rPr lang="ru-RU" sz="4700" b="1" dirty="0">
                <a:solidFill>
                  <a:schemeClr val="bg1"/>
                </a:solidFill>
              </a:rPr>
              <a:t> </a:t>
            </a:r>
            <a:r>
              <a:rPr lang="ru-RU" sz="4700" b="1" dirty="0" err="1">
                <a:solidFill>
                  <a:schemeClr val="bg1"/>
                </a:solidFill>
              </a:rPr>
              <a:t>слів</a:t>
            </a:r>
            <a:r>
              <a:rPr lang="ru-RU" sz="4700" b="1" dirty="0">
                <a:solidFill>
                  <a:schemeClr val="bg1"/>
                </a:solidFill>
              </a:rPr>
              <a:t>, </a:t>
            </a:r>
            <a:r>
              <a:rPr lang="ru-RU" sz="4700" b="1" dirty="0" err="1">
                <a:solidFill>
                  <a:schemeClr val="bg1"/>
                </a:solidFill>
              </a:rPr>
              <a:t>речень</a:t>
            </a:r>
            <a:r>
              <a:rPr lang="ru-RU" sz="4700" b="1" dirty="0">
                <a:solidFill>
                  <a:schemeClr val="bg1"/>
                </a:solidFill>
              </a:rPr>
              <a:t> і тексту з </a:t>
            </a:r>
            <a:r>
              <a:rPr lang="ru-RU" sz="4700" b="1" dirty="0" err="1">
                <a:solidFill>
                  <a:schemeClr val="bg1"/>
                </a:solidFill>
              </a:rPr>
              <a:t>вивченими</a:t>
            </a:r>
            <a:r>
              <a:rPr lang="ru-RU" sz="4700" b="1" dirty="0">
                <a:solidFill>
                  <a:schemeClr val="bg1"/>
                </a:solidFill>
              </a:rPr>
              <a:t> </a:t>
            </a:r>
            <a:r>
              <a:rPr lang="ru-RU" sz="4700" b="1" dirty="0" err="1">
                <a:solidFill>
                  <a:schemeClr val="bg1"/>
                </a:solidFill>
              </a:rPr>
              <a:t>літерами</a:t>
            </a:r>
            <a:endParaRPr lang="uk-UA" sz="47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1 Читання\6 Блок я ц ю є ї ф щ дз дж апостроф\081 - Мала буква ї\2024-02-25_154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48" y="1151811"/>
            <a:ext cx="3330171" cy="294592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63748" y="1151811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81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3847" y="403089"/>
            <a:ext cx="8732066" cy="7856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>
                <a:solidFill>
                  <a:schemeClr val="bg1"/>
                </a:solidFill>
              </a:rPr>
              <a:t>вірш</a:t>
            </a:r>
            <a:r>
              <a:rPr lang="ru-RU" sz="4000" b="1" dirty="0">
                <a:solidFill>
                  <a:schemeClr val="bg1"/>
                </a:solidFill>
              </a:rPr>
              <a:t>. Придумай заголовок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70064" y="1415122"/>
            <a:ext cx="6192811" cy="378565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Їжачок-хитрячок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голок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шпичок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пошив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собі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піджачок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І у тому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піджачку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він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</a:rPr>
              <a:t>гуляє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 по садку...</a:t>
            </a:r>
          </a:p>
          <a:p>
            <a:pPr algn="r"/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Платон Воронько</a:t>
            </a:r>
            <a:endParaRPr lang="uk-UA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5962" r="4422"/>
          <a:stretch/>
        </p:blipFill>
        <p:spPr>
          <a:xfrm>
            <a:off x="7706360" y="1424892"/>
            <a:ext cx="2955120" cy="37661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70064" y="2057400"/>
            <a:ext cx="3610546" cy="114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15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25.02.2024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4">
            <a:hlinkClick r:id="" action="ppaction://media"/>
            <a:extLst>
              <a:ext uri="{FF2B5EF4-FFF2-40B4-BE49-F238E27FC236}">
                <a16:creationId xmlns:a16="http://schemas.microsoft.com/office/drawing/2014/main" xmlns="" id="{581DA897-9E5B-4CC8-91CE-A9A1AB1AD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65610" y="445746"/>
            <a:ext cx="8756193" cy="8801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разом </a:t>
            </a:r>
            <a:r>
              <a:rPr lang="ru-RU" sz="4000" b="1" dirty="0" err="1">
                <a:solidFill>
                  <a:schemeClr val="bg1"/>
                </a:solidFill>
              </a:rPr>
              <a:t>зі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Щебетунчиком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5594" y="1627209"/>
            <a:ext cx="8314789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Їхали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ми,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їхали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, до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річки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доїхали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місток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переїхали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, на лужок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заїхали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Стали,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відпочили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далі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поїхали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96658"/>
            <a:ext cx="2715270" cy="327523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015" y="1453636"/>
            <a:ext cx="5082145" cy="224676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Що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зображено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малюнку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Прочитай заголовок до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тексту «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Їжачок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дачі»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— Про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може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йтися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ньому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03475" y="580403"/>
            <a:ext cx="8732066" cy="760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«Передбачення»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0357" t="35694" r="45851" b="17184"/>
          <a:stretch/>
        </p:blipFill>
        <p:spPr>
          <a:xfrm>
            <a:off x="6004611" y="1453636"/>
            <a:ext cx="5447445" cy="427279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712437" y="445746"/>
            <a:ext cx="8756193" cy="565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smtClean="0">
                <a:solidFill>
                  <a:schemeClr val="bg1"/>
                </a:solidFill>
              </a:rPr>
              <a:t>текст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080" y="1011567"/>
            <a:ext cx="10881360" cy="550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Їжачок на дачі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Улітку Тетянка з бабусею відпочивали на дачі.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Якось у їхній двір зайшов їжачок. Бабуся напоїла його молочком. З того часу їжачок приходив кожного дня. Тетянка частувала його ковбаскою, сиром, печивом. Їжачок їв усе підряд.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— А що їстиме їжачок узимку? — стурбовано запитала Тетянка.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— Узимку йому не потрібна їжа, — відповіла бабуся. Він    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залягає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 сплячку. Вимостить восени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кубельце із сухої </a:t>
            </a:r>
          </a:p>
          <a:p>
            <a:pPr indent="361950"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трави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і спить у ньому аж до самої весни.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7" y="1586751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016715" y="1586751"/>
            <a:ext cx="7666257" cy="36624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400" dirty="0"/>
              <a:t>Як </a:t>
            </a:r>
            <a:r>
              <a:rPr lang="ru-RU" sz="2400" dirty="0" err="1"/>
              <a:t>т</a:t>
            </a:r>
            <a:r>
              <a:rPr lang="ru-RU" sz="2400" dirty="0" err="1" smtClean="0"/>
              <a:t>и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розумієш</a:t>
            </a:r>
            <a:r>
              <a:rPr lang="ru-RU" sz="2400" dirty="0" smtClean="0"/>
              <a:t> </a:t>
            </a:r>
            <a:r>
              <a:rPr lang="ru-RU" sz="2400" dirty="0" err="1"/>
              <a:t>значення</a:t>
            </a:r>
            <a:r>
              <a:rPr lang="ru-RU" sz="2400" dirty="0"/>
              <a:t> </a:t>
            </a:r>
            <a:r>
              <a:rPr lang="ru-RU" sz="2400" dirty="0" err="1"/>
              <a:t>слів</a:t>
            </a:r>
            <a:r>
              <a:rPr lang="ru-RU" sz="2400" dirty="0"/>
              <a:t> </a:t>
            </a:r>
            <a:r>
              <a:rPr lang="ru-RU" sz="2400" i="1" dirty="0" err="1"/>
              <a:t>частувала</a:t>
            </a:r>
            <a:r>
              <a:rPr lang="ru-RU" sz="2400" i="1" dirty="0"/>
              <a:t>, </a:t>
            </a:r>
            <a:r>
              <a:rPr lang="ru-RU" sz="2400" i="1" dirty="0" err="1"/>
              <a:t>стурбовано</a:t>
            </a:r>
            <a:r>
              <a:rPr lang="ru-RU" sz="2400" i="1" dirty="0"/>
              <a:t>, </a:t>
            </a:r>
            <a:r>
              <a:rPr lang="ru-RU" sz="2400" i="1" dirty="0" err="1"/>
              <a:t>залягати</a:t>
            </a:r>
            <a:r>
              <a:rPr lang="ru-RU" sz="2400" i="1" dirty="0"/>
              <a:t> в </a:t>
            </a:r>
            <a:r>
              <a:rPr lang="ru-RU" sz="2400" i="1" dirty="0" err="1"/>
              <a:t>сплячку</a:t>
            </a:r>
            <a:r>
              <a:rPr lang="ru-RU" sz="2400" i="1" dirty="0"/>
              <a:t>, </a:t>
            </a:r>
            <a:r>
              <a:rPr lang="ru-RU" sz="2400" i="1" dirty="0" err="1"/>
              <a:t>кубельце</a:t>
            </a:r>
            <a:r>
              <a:rPr lang="ru-RU" sz="2400" dirty="0"/>
              <a:t>?</a:t>
            </a:r>
          </a:p>
          <a:p>
            <a:pPr marL="354013" indent="-354013">
              <a:buAutoNum type="arabicPeriod"/>
            </a:pPr>
            <a:r>
              <a:rPr lang="ru-RU" sz="2400" dirty="0"/>
              <a:t>Де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влітку</a:t>
            </a:r>
            <a:r>
              <a:rPr lang="ru-RU" sz="2400" dirty="0"/>
              <a:t> </a:t>
            </a:r>
            <a:r>
              <a:rPr lang="ru-RU" sz="2400" dirty="0" err="1"/>
              <a:t>Тетянка</a:t>
            </a:r>
            <a:r>
              <a:rPr lang="ru-RU" sz="2400" dirty="0"/>
              <a:t> з </a:t>
            </a:r>
            <a:r>
              <a:rPr lang="ru-RU" sz="2400" dirty="0" err="1"/>
              <a:t>бабусею</a:t>
            </a:r>
            <a:r>
              <a:rPr lang="ru-RU" sz="2400" dirty="0"/>
              <a:t>? </a:t>
            </a:r>
          </a:p>
          <a:p>
            <a:pPr marL="354013" indent="-354013">
              <a:buAutoNum type="arabicPeriod"/>
            </a:pPr>
            <a:r>
              <a:rPr lang="ru-RU" sz="2400" dirty="0" err="1"/>
              <a:t>Хто</a:t>
            </a:r>
            <a:r>
              <a:rPr lang="ru-RU" sz="2400" dirty="0"/>
              <a:t> до них </a:t>
            </a:r>
            <a:r>
              <a:rPr lang="ru-RU" sz="2400" dirty="0" err="1" smtClean="0"/>
              <a:t>завітав</a:t>
            </a:r>
            <a:r>
              <a:rPr lang="ru-RU" sz="2400" dirty="0" smtClean="0"/>
              <a:t>? Як </a:t>
            </a:r>
            <a:r>
              <a:rPr lang="ru-RU" sz="2400" dirty="0"/>
              <a:t>вони </a:t>
            </a:r>
            <a:r>
              <a:rPr lang="ru-RU" sz="2400" dirty="0" err="1"/>
              <a:t>зустріли</a:t>
            </a:r>
            <a:r>
              <a:rPr lang="ru-RU" sz="2400" dirty="0"/>
              <a:t> гостя?</a:t>
            </a:r>
          </a:p>
          <a:p>
            <a:pPr marL="354013" indent="-354013">
              <a:buAutoNum type="arabicPeriod"/>
            </a:pP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сподобалось</a:t>
            </a:r>
            <a:r>
              <a:rPr lang="ru-RU" sz="2400" dirty="0"/>
              <a:t> </a:t>
            </a:r>
            <a:r>
              <a:rPr lang="ru-RU" sz="2400" dirty="0" err="1"/>
              <a:t>гостеві</a:t>
            </a:r>
            <a:r>
              <a:rPr lang="ru-RU" sz="2400" dirty="0"/>
              <a:t> у </a:t>
            </a:r>
            <a:r>
              <a:rPr lang="ru-RU" sz="2400" dirty="0" err="1"/>
              <a:t>Тетянки</a:t>
            </a:r>
            <a:r>
              <a:rPr lang="ru-RU" sz="2400" dirty="0"/>
              <a:t> і </a:t>
            </a:r>
            <a:r>
              <a:rPr lang="ru-RU" sz="2400" dirty="0" err="1"/>
              <a:t>бабусі</a:t>
            </a:r>
            <a:r>
              <a:rPr lang="ru-RU" sz="2400" dirty="0"/>
              <a:t>?</a:t>
            </a:r>
          </a:p>
          <a:p>
            <a:pPr marL="354013" indent="-354013">
              <a:buAutoNum type="arabicPeriod"/>
            </a:pPr>
            <a:r>
              <a:rPr lang="ru-RU" sz="2400" dirty="0" err="1"/>
              <a:t>Чи</a:t>
            </a:r>
            <a:r>
              <a:rPr lang="ru-RU" sz="2400" dirty="0"/>
              <a:t> приходив </a:t>
            </a:r>
            <a:r>
              <a:rPr lang="ru-RU" sz="2400" dirty="0" err="1"/>
              <a:t>гість</a:t>
            </a:r>
            <a:r>
              <a:rPr lang="ru-RU" sz="2400" dirty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? Чим </a:t>
            </a:r>
            <a:r>
              <a:rPr lang="ru-RU" sz="2400" dirty="0" err="1"/>
              <a:t>частувала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Тетянка</a:t>
            </a:r>
            <a:r>
              <a:rPr lang="ru-RU" sz="2400" dirty="0"/>
              <a:t>?</a:t>
            </a:r>
          </a:p>
          <a:p>
            <a:pPr marL="354013" indent="-354013">
              <a:buAutoNum type="arabicPeriod"/>
            </a:pP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турбувало</a:t>
            </a:r>
            <a:r>
              <a:rPr lang="ru-RU" sz="2400" dirty="0"/>
              <a:t> </a:t>
            </a:r>
            <a:r>
              <a:rPr lang="ru-RU" sz="2400" dirty="0" err="1" smtClean="0"/>
              <a:t>Тетянку</a:t>
            </a:r>
            <a:r>
              <a:rPr lang="ru-RU" sz="2400" dirty="0" smtClean="0"/>
              <a:t>? Чим </a:t>
            </a:r>
            <a:r>
              <a:rPr lang="ru-RU" sz="2400" dirty="0"/>
              <a:t>бабуся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заспокоїла</a:t>
            </a:r>
            <a:r>
              <a:rPr lang="ru-RU" sz="2400" dirty="0"/>
              <a:t>?</a:t>
            </a:r>
          </a:p>
          <a:p>
            <a:pPr marL="354013" indent="-354013">
              <a:buAutoNum type="arabicPeriod"/>
            </a:pPr>
            <a:r>
              <a:rPr lang="ru-RU" sz="2400" dirty="0" err="1"/>
              <a:t>Чи</a:t>
            </a:r>
            <a:r>
              <a:rPr lang="ru-RU" sz="2400" dirty="0"/>
              <a:t> доводилось </a:t>
            </a:r>
            <a:r>
              <a:rPr lang="ru-RU" sz="2400" smtClean="0"/>
              <a:t>тобі </a:t>
            </a:r>
            <a:r>
              <a:rPr lang="ru-RU" sz="2400" dirty="0" err="1"/>
              <a:t>бачити</a:t>
            </a:r>
            <a:r>
              <a:rPr lang="ru-RU" sz="2400" dirty="0"/>
              <a:t> диких </a:t>
            </a:r>
            <a:r>
              <a:rPr lang="ru-RU" sz="2400" dirty="0" err="1"/>
              <a:t>тварин</a:t>
            </a:r>
            <a:r>
              <a:rPr lang="ru-RU" sz="2400" dirty="0"/>
              <a:t>?</a:t>
            </a:r>
          </a:p>
          <a:p>
            <a:pPr marL="354013" indent="-354013">
              <a:buAutoNum type="arabicPeriod"/>
            </a:pPr>
            <a:r>
              <a:rPr lang="ru-RU" sz="2400" dirty="0"/>
              <a:t>Як </a:t>
            </a:r>
            <a:r>
              <a:rPr lang="ru-RU" sz="2400" dirty="0" err="1" smtClean="0"/>
              <a:t>ти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ставишся</a:t>
            </a:r>
            <a:r>
              <a:rPr lang="ru-RU" sz="2400" dirty="0" smtClean="0"/>
              <a:t> </a:t>
            </a:r>
            <a:r>
              <a:rPr lang="ru-RU" sz="2400" dirty="0"/>
              <a:t>до них?</a:t>
            </a:r>
          </a:p>
        </p:txBody>
      </p:sp>
    </p:spTree>
    <p:extLst>
      <p:ext uri="{BB962C8B-B14F-4D97-AF65-F5344CB8AC3E}">
        <p14:creationId xmlns:p14="http://schemas.microsoft.com/office/powerpoint/2010/main" val="108502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1 Читання\6 Блок я ц ю є ї ф щ дз дж апостроф\081 - Мала буква ї\2024-02-23_2339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927" r="466" b="2166"/>
          <a:stretch/>
        </p:blipFill>
        <p:spPr bwMode="auto">
          <a:xfrm>
            <a:off x="2700000" y="1476000"/>
            <a:ext cx="8280000" cy="4068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" y="66016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93600" y="1677222"/>
            <a:ext cx="5486400" cy="8915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малюнки. Побудуй звукові схеми цих слів.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8935" y="4396580"/>
            <a:ext cx="2518352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«ї» і слово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1 Читання\6 Блок я ц ю є ї ф щ дз дж апостроф\081 - Мала буква ї\2024-02-23_2343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28" y="2416329"/>
            <a:ext cx="7139793" cy="249174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435452" y="2313459"/>
            <a:ext cx="5092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435452" y="2758341"/>
            <a:ext cx="485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505600" y="3239676"/>
            <a:ext cx="345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о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372016" y="3707919"/>
            <a:ext cx="595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612085" y="1443602"/>
            <a:ext cx="5993205" cy="8538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Встав у клітинки такі букви, щоб утворилися слова.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02614" y="1443602"/>
            <a:ext cx="6710761" cy="8698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і обведи слова в словах.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10516" y="1443602"/>
            <a:ext cx="6702859" cy="8550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світлинами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27817" y="4145697"/>
            <a:ext cx="7610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ре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D:\1 клас\1. Навчання грамоти\1 УРОКИ 2023\1 Читання\6 Блок я ц ю є ї ф щ дз дж апостроф\081 - Мала буква ї\2024-02-23_2348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71" y="2935910"/>
            <a:ext cx="7417850" cy="131541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14371" y="3121607"/>
            <a:ext cx="962578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95907" y="3707919"/>
            <a:ext cx="1094169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23659" y="3127419"/>
            <a:ext cx="730993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423658" y="3707919"/>
            <a:ext cx="1025995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616644" y="3121607"/>
            <a:ext cx="988646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360577" y="3669222"/>
            <a:ext cx="663533" cy="5830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D:\1 клас\1. Навчання грамоти\1 УРОКИ 2023\1 Читання\6 Блок я ц ю є ї ф щ дз дж апостроф\081 - Мала буква ї\2024-02-23_2355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61" y="2386012"/>
            <a:ext cx="7497860" cy="315775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1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4" grpId="0"/>
      <p:bldP spid="47" grpId="0"/>
      <p:bldP spid="50" grpId="0"/>
      <p:bldP spid="25" grpId="0" animBg="1"/>
      <p:bldP spid="11" grpId="0" animBg="1"/>
      <p:bldP spid="29" grpId="0"/>
      <p:bldP spid="29" grpId="1"/>
      <p:bldP spid="3" grpId="0" animBg="1"/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4726" y="583532"/>
            <a:ext cx="8755124" cy="9823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5095" y="1770848"/>
            <a:ext cx="6665052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Пригадай, </a:t>
            </a:r>
            <a:r>
              <a:rPr lang="uk-UA" sz="2800" b="1" dirty="0">
                <a:solidFill>
                  <a:srgbClr val="FFFF00"/>
                </a:solidFill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Які звуки </a:t>
            </a:r>
            <a:r>
              <a:rPr lang="uk-UA" sz="2800" b="1" dirty="0">
                <a:solidFill>
                  <a:srgbClr val="FFFF00"/>
                </a:solidFill>
              </a:rPr>
              <a:t>вона </a:t>
            </a:r>
            <a:r>
              <a:rPr lang="uk-UA" sz="2800" b="1" dirty="0" smtClean="0">
                <a:solidFill>
                  <a:srgbClr val="FFFF00"/>
                </a:solidFill>
              </a:rPr>
              <a:t>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Добери слова з буквою </a:t>
            </a:r>
            <a:r>
              <a:rPr lang="uk-UA" sz="2800" b="1" i="1" dirty="0" smtClean="0">
                <a:solidFill>
                  <a:schemeClr val="bg1"/>
                </a:solidFill>
              </a:rPr>
              <a:t>Ї.</a:t>
            </a:r>
            <a:endParaRPr lang="uk-UA" sz="2800" b="1" i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Які букви позначають м’якість попереднього приголосного?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Що об’єднує букви Є Ї Ю Я?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54695" y="1614529"/>
            <a:ext cx="2320061" cy="279852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40736" y="5438743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FF0000"/>
                </a:solidFill>
              </a:rPr>
              <a:t>е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27081" y="5438741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FF0000"/>
                </a:solidFill>
              </a:rPr>
              <a:t>у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055364" y="5416596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й’</a:t>
            </a:r>
            <a:r>
              <a:rPr lang="uk-UA" altLang="ru-RU" sz="4000" b="1" dirty="0" err="1" smtClean="0">
                <a:solidFill>
                  <a:srgbClr val="FF0000"/>
                </a:solidFill>
              </a:rPr>
              <a:t>у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71949" y="5438742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й’</a:t>
            </a:r>
            <a:r>
              <a:rPr lang="uk-UA" altLang="ru-RU" sz="4000" b="1" dirty="0" err="1" smtClean="0">
                <a:solidFill>
                  <a:srgbClr val="FF0000"/>
                </a:solidFill>
              </a:rPr>
              <a:t>е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820095" y="4607746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є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03510" y="4607746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ю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604028" y="3232787"/>
            <a:ext cx="1965821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ь є і ю я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851864" y="5398398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FF0000"/>
                </a:solidFill>
              </a:rPr>
              <a:t>а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880147" y="5376253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й’</a:t>
            </a:r>
            <a:r>
              <a:rPr lang="uk-UA" altLang="ru-RU" sz="4000" b="1" dirty="0" err="1" smtClean="0">
                <a:solidFill>
                  <a:srgbClr val="FF0000"/>
                </a:solidFill>
              </a:rPr>
              <a:t>а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9528293" y="4567403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я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569719" y="5438743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й’</a:t>
            </a:r>
            <a:r>
              <a:rPr lang="uk-UA" altLang="ru-RU" sz="4000" b="1" dirty="0" err="1" smtClean="0">
                <a:solidFill>
                  <a:srgbClr val="FF0000"/>
                </a:solidFill>
              </a:rPr>
              <a:t>і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873208" y="4607746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ї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48966" y="407564"/>
            <a:ext cx="8811364" cy="804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learningapps.org/qrcode.php?id=pspa7pzcj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625" y="2218348"/>
            <a:ext cx="1215318" cy="12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0170" y="460239"/>
            <a:ext cx="9464040" cy="7056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</a:t>
            </a:r>
            <a:r>
              <a:rPr lang="uk-UA" sz="4000" b="1" dirty="0" err="1" smtClean="0">
                <a:solidFill>
                  <a:schemeClr val="bg1"/>
                </a:solidFill>
              </a:rPr>
              <a:t>налоштуйся</a:t>
            </a:r>
            <a:r>
              <a:rPr lang="uk-UA" sz="4000" b="1" dirty="0" smtClean="0">
                <a:solidFill>
                  <a:schemeClr val="bg1"/>
                </a:solidFill>
              </a:rPr>
              <a:t>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xmlns="" id="{69B8F106-52D3-4E2F-A595-3B4F8D378452}"/>
              </a:ext>
            </a:extLst>
          </p:cNvPr>
          <p:cNvSpPr/>
          <p:nvPr/>
        </p:nvSpPr>
        <p:spPr>
          <a:xfrm>
            <a:off x="3680460" y="1848451"/>
            <a:ext cx="5006340" cy="2494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Школярі ми всі старанні,</a:t>
            </a:r>
            <a:endParaRPr lang="ru-RU" sz="2800" b="1" dirty="0"/>
          </a:p>
          <a:p>
            <a:pPr algn="ctr"/>
            <a:r>
              <a:rPr lang="uk-UA" sz="2800" b="1" dirty="0"/>
              <a:t>Нам під силу всі завдання.</a:t>
            </a:r>
            <a:endParaRPr lang="ru-RU" sz="2800" b="1" dirty="0"/>
          </a:p>
          <a:p>
            <a:pPr algn="ctr"/>
            <a:r>
              <a:rPr lang="uk-UA" sz="2800" b="1" dirty="0"/>
              <a:t>Лінь й помилки переможем,</a:t>
            </a:r>
            <a:endParaRPr lang="ru-RU" sz="2800" b="1" dirty="0"/>
          </a:p>
          <a:p>
            <a:pPr algn="ctr"/>
            <a:r>
              <a:rPr lang="uk-UA" sz="2800" b="1" dirty="0"/>
              <a:t>Ми усе, </a:t>
            </a:r>
            <a:r>
              <a:rPr lang="uk-UA" sz="2800" b="1" dirty="0" err="1"/>
              <a:t>повірте</a:t>
            </a:r>
            <a:r>
              <a:rPr lang="uk-UA" sz="2800" b="1" dirty="0"/>
              <a:t>, зможем!</a:t>
            </a:r>
            <a:endParaRPr lang="ru-RU" sz="28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1867D5-B1C6-41B5-98F3-A3426D824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r="48019" b="18378"/>
          <a:stretch/>
        </p:blipFill>
        <p:spPr>
          <a:xfrm>
            <a:off x="539556" y="1786861"/>
            <a:ext cx="2877531" cy="3792549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79E8177-6840-4E00-BFD6-30DEA9AB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6" t="16969" r="-260" b="17595"/>
          <a:stretch/>
        </p:blipFill>
        <p:spPr>
          <a:xfrm>
            <a:off x="8949690" y="1764000"/>
            <a:ext cx="2664000" cy="39240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920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«Світлофор настрою».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397596" y="1251166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749633" y="125116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xmlns="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:a16="http://schemas.microsoft.com/office/drawing/2014/main" xmlns="" id="{F027A46A-0904-474B-99F3-07EB4C80E74E}"/>
              </a:ext>
            </a:extLst>
          </p:cNvPr>
          <p:cNvSpPr/>
          <p:nvPr/>
        </p:nvSpPr>
        <p:spPr>
          <a:xfrm>
            <a:off x="4671161" y="1456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:a16="http://schemas.microsoft.com/office/drawing/2014/main" xmlns="" id="{067E5DC4-D958-40A4-896E-132BBC24AD63}"/>
              </a:ext>
            </a:extLst>
          </p:cNvPr>
          <p:cNvSpPr/>
          <p:nvPr/>
        </p:nvSpPr>
        <p:spPr>
          <a:xfrm>
            <a:off x="7729642" y="1456402"/>
            <a:ext cx="1823392" cy="1110137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2" y="1432607"/>
            <a:ext cx="11041381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«Світлофор </a:t>
            </a:r>
            <a:r>
              <a:rPr lang="uk-UA" sz="2800" b="1" dirty="0" smtClean="0">
                <a:solidFill>
                  <a:schemeClr val="bg1"/>
                </a:solidFill>
              </a:rPr>
              <a:t>очікувань».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553034" y="1318823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578183" y="125095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xmlns="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:a16="http://schemas.microsoft.com/office/drawing/2014/main" xmlns="" id="{F027A46A-0904-474B-99F3-07EB4C80E74E}"/>
              </a:ext>
            </a:extLst>
          </p:cNvPr>
          <p:cNvSpPr/>
          <p:nvPr/>
        </p:nvSpPr>
        <p:spPr>
          <a:xfrm>
            <a:off x="4245813" y="1455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доведеться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:a16="http://schemas.microsoft.com/office/drawing/2014/main" xmlns="" id="{067E5DC4-D958-40A4-896E-132BBC24AD63}"/>
              </a:ext>
            </a:extLst>
          </p:cNvPr>
          <p:cNvSpPr/>
          <p:nvPr/>
        </p:nvSpPr>
        <p:spPr>
          <a:xfrm>
            <a:off x="7429500" y="1456403"/>
            <a:ext cx="2123534" cy="942052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вдасться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3" y="1466910"/>
            <a:ext cx="10920397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894403" y="4173596"/>
            <a:ext cx="9975528" cy="2147194"/>
          </a:xfrm>
          <a:prstGeom prst="rect">
            <a:avLst/>
          </a:prstGeom>
          <a:solidFill>
            <a:srgbClr val="A162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63690" y="471669"/>
            <a:ext cx="8732066" cy="808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6990" y="1395642"/>
            <a:ext cx="232885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голосні звуки.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17701" y="4374216"/>
            <a:ext cx="776175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[е]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62356" y="5082102"/>
            <a:ext cx="1002667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е                         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29723" y="5082102"/>
            <a:ext cx="1051123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є      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058831" y="4374216"/>
            <a:ext cx="771365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[а]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73213" y="5072494"/>
            <a:ext cx="923651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787752" y="5072494"/>
            <a:ext cx="925253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546407" y="1387001"/>
            <a:ext cx="238274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а о у е и і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916037" y="1395642"/>
            <a:ext cx="1953894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а о у е и </a:t>
            </a:r>
          </a:p>
          <a:p>
            <a:r>
              <a:rPr lang="uk-UA" sz="3600" b="1" dirty="0" smtClean="0">
                <a:solidFill>
                  <a:srgbClr val="FF0000"/>
                </a:solidFill>
              </a:rPr>
              <a:t> я    ю є і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029723" y="1387001"/>
            <a:ext cx="274795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 для позначення  голосних звуків.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94402" y="2626290"/>
            <a:ext cx="5042893" cy="830997"/>
          </a:xfrm>
          <a:prstGeom prst="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букви, що позначають м’якість попередніх приголосних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029723" y="2718622"/>
            <a:ext cx="1819744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 ь є і ю 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06116" y="3560075"/>
            <a:ext cx="996381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буквами і коли на письмі можна </a:t>
            </a:r>
            <a:r>
              <a:rPr lang="uk-UA" sz="2400" b="1" dirty="0">
                <a:solidFill>
                  <a:schemeClr val="bg1"/>
                </a:solidFill>
              </a:rPr>
              <a:t>позначати </a:t>
            </a:r>
            <a:r>
              <a:rPr lang="uk-UA" sz="2400" b="1" dirty="0" smtClean="0">
                <a:solidFill>
                  <a:schemeClr val="bg1"/>
                </a:solidFill>
              </a:rPr>
              <a:t>звук [а</a:t>
            </a:r>
            <a:r>
              <a:rPr lang="uk-UA" sz="2400" b="1" dirty="0">
                <a:solidFill>
                  <a:schemeClr val="bg1"/>
                </a:solidFill>
              </a:rPr>
              <a:t>] </a:t>
            </a:r>
            <a:r>
              <a:rPr lang="uk-UA" sz="2400" b="1" dirty="0" smtClean="0">
                <a:solidFill>
                  <a:schemeClr val="bg1"/>
                </a:solidFill>
              </a:rPr>
              <a:t>[у] [е]?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580538" y="4374216"/>
            <a:ext cx="761747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</a:t>
            </a:r>
            <a:r>
              <a:rPr lang="uk-UA" sz="4000" b="1" dirty="0">
                <a:solidFill>
                  <a:srgbClr val="FF0000"/>
                </a:solidFill>
              </a:rPr>
              <a:t>у]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608011" y="5082102"/>
            <a:ext cx="1019849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у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342285" y="5082102"/>
            <a:ext cx="1101398" cy="70788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ю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8" grpId="0" animBg="1"/>
      <p:bldP spid="33" grpId="0" animBg="1"/>
      <p:bldP spid="38" grpId="0" animBg="1"/>
      <p:bldP spid="39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51" grpId="0" animBg="1"/>
      <p:bldP spid="52" grpId="0" animBg="1"/>
      <p:bldP spid="53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8D680240-E512-40DB-986F-C31A2046D1DC}"/>
              </a:ext>
            </a:extLst>
          </p:cNvPr>
          <p:cNvSpPr/>
          <p:nvPr/>
        </p:nvSpPr>
        <p:spPr>
          <a:xfrm>
            <a:off x="1926846" y="494528"/>
            <a:ext cx="8732066" cy="9456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Послухай </a:t>
            </a:r>
            <a:r>
              <a:rPr lang="uk-UA" sz="4000" b="1" dirty="0">
                <a:solidFill>
                  <a:schemeClr val="bg1"/>
                </a:solidFill>
              </a:rPr>
              <a:t>в</a:t>
            </a:r>
            <a:r>
              <a:rPr lang="uk-UA" sz="4000" b="1" dirty="0" smtClean="0">
                <a:solidFill>
                  <a:schemeClr val="bg1"/>
                </a:solidFill>
              </a:rPr>
              <a:t>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3379" y="1630657"/>
            <a:ext cx="4128577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Їжак покликав їсти й пити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своїх </a:t>
            </a:r>
            <a:r>
              <a:rPr lang="uk-UA" sz="2400" b="1" dirty="0"/>
              <a:t>маляток-їжачків. </a:t>
            </a:r>
            <a:r>
              <a:rPr lang="uk-UA" sz="2400" b="1" dirty="0" smtClean="0"/>
              <a:t> </a:t>
            </a:r>
          </a:p>
          <a:p>
            <a:pPr algn="ctr"/>
            <a:r>
              <a:rPr lang="uk-UA" sz="2400" b="1" dirty="0" smtClean="0"/>
              <a:t>Та </a:t>
            </a:r>
            <a:r>
              <a:rPr lang="uk-UA" sz="2400" b="1" dirty="0"/>
              <a:t>не схотіли їсти діти, </a:t>
            </a:r>
            <a:r>
              <a:rPr lang="uk-UA" sz="2400" b="1" dirty="0" smtClean="0"/>
              <a:t>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Він </a:t>
            </a:r>
            <a:r>
              <a:rPr lang="uk-UA" sz="2400" b="1" dirty="0"/>
              <a:t>їхню їжу сам поїв.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356" y="3584361"/>
            <a:ext cx="7086600" cy="255389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кого </a:t>
            </a:r>
            <a:r>
              <a:rPr lang="uk-UA" sz="2400" dirty="0" err="1">
                <a:solidFill>
                  <a:schemeClr val="accent2">
                    <a:lumMod val="75000"/>
                  </a:schemeClr>
                </a:solidFill>
              </a:rPr>
              <a:t>ві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рш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Зроби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звуковий аналіз слів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ЇЖАК,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ПОЇВ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звуки в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першому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складі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слові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2">
                    <a:lumMod val="75000"/>
                  </a:schemeClr>
                </a:solidFill>
              </a:rPr>
              <a:t>їжак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? В другому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складі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в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слові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i="1" dirty="0" err="1" smtClean="0">
                <a:solidFill>
                  <a:schemeClr val="accent2">
                    <a:lumMod val="75000"/>
                  </a:schemeClr>
                </a:solidFill>
              </a:rPr>
              <a:t>поїв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Ці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два звуки на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письмі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позначаються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однією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літерою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– «ї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».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46657" y="4304035"/>
            <a:ext cx="1629719" cy="5232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ї - жак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05959" y="4304035"/>
            <a:ext cx="1223991" cy="5232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по - їв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46658" y="4944777"/>
            <a:ext cx="1629719" cy="5232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= о  –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 –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559422" y="4944777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627111" y="4941183"/>
            <a:ext cx="1680524" cy="5232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  =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о –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0312266" y="4958170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1630657"/>
            <a:ext cx="2398228" cy="2472742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Picture 2" descr="Магнит на авто Буква Ї Голубая | Magnet.in.u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r="16399" b="4968"/>
          <a:stretch/>
        </p:blipFill>
        <p:spPr bwMode="auto">
          <a:xfrm>
            <a:off x="1814855" y="1525500"/>
            <a:ext cx="1362871" cy="19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733297" y="5586839"/>
            <a:ext cx="1028220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3200" b="1" dirty="0" smtClean="0">
                <a:solidFill>
                  <a:srgbClr val="0070C0"/>
                </a:solidFill>
              </a:rPr>
              <a:t>[</a:t>
            </a:r>
            <a:r>
              <a:rPr lang="ru-RU" altLang="ru-RU" sz="3200" b="1" dirty="0" smtClean="0">
                <a:solidFill>
                  <a:srgbClr val="0070C0"/>
                </a:solidFill>
              </a:rPr>
              <a:t>й’</a:t>
            </a:r>
            <a:r>
              <a:rPr lang="uk-UA" altLang="ru-RU" sz="3200" b="1" dirty="0" smtClean="0">
                <a:solidFill>
                  <a:srgbClr val="FF0000"/>
                </a:solidFill>
              </a:rPr>
              <a:t>і</a:t>
            </a:r>
            <a:r>
              <a:rPr lang="en-US" altLang="ru-RU" sz="3200" b="1" dirty="0" smtClean="0">
                <a:solidFill>
                  <a:srgbClr val="0070C0"/>
                </a:solidFill>
              </a:rPr>
              <a:t>]</a:t>
            </a:r>
            <a:endParaRPr lang="ru-RU" altLang="ru-RU" sz="3200" b="1" dirty="0">
              <a:solidFill>
                <a:srgbClr val="0070C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0277932" y="5523392"/>
            <a:ext cx="1028220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3200" b="1" dirty="0" smtClean="0">
                <a:solidFill>
                  <a:srgbClr val="0070C0"/>
                </a:solidFill>
              </a:rPr>
              <a:t>[</a:t>
            </a:r>
            <a:r>
              <a:rPr lang="ru-RU" altLang="ru-RU" sz="3200" b="1" dirty="0" smtClean="0">
                <a:solidFill>
                  <a:srgbClr val="0070C0"/>
                </a:solidFill>
              </a:rPr>
              <a:t>й’</a:t>
            </a:r>
            <a:r>
              <a:rPr lang="uk-UA" altLang="ru-RU" sz="3200" b="1" dirty="0" smtClean="0">
                <a:solidFill>
                  <a:srgbClr val="FF0000"/>
                </a:solidFill>
              </a:rPr>
              <a:t>і</a:t>
            </a:r>
            <a:r>
              <a:rPr lang="en-US" altLang="ru-RU" sz="3200" b="1" dirty="0" smtClean="0">
                <a:solidFill>
                  <a:srgbClr val="0070C0"/>
                </a:solidFill>
              </a:rPr>
              <a:t>]</a:t>
            </a:r>
            <a:endParaRPr lang="ru-RU" alt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232"/>
            <a:ext cx="3851184" cy="385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805" y="1846232"/>
            <a:ext cx="4668885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яка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 позначає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звуки</a:t>
            </a:r>
            <a:r>
              <a:rPr lang="uk-UA" sz="2400" dirty="0" smtClean="0"/>
              <a:t>.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</a:t>
            </a:r>
          </a:p>
        </p:txBody>
      </p:sp>
    </p:spTree>
    <p:extLst>
      <p:ext uri="{BB962C8B-B14F-4D97-AF65-F5344CB8AC3E}">
        <p14:creationId xmlns:p14="http://schemas.microsoft.com/office/powerpoint/2010/main" val="33023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277792" y="4146034"/>
            <a:ext cx="1912522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по-_</a:t>
            </a:r>
            <a:r>
              <a:rPr lang="uk-UA" sz="4000" b="1" dirty="0" err="1" smtClean="0">
                <a:solidFill>
                  <a:schemeClr val="accent2">
                    <a:lumMod val="75000"/>
                  </a:schemeClr>
                </a:solidFill>
              </a:rPr>
              <a:t>зд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5062" y="4146034"/>
            <a:ext cx="1605810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_жак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3051" y="494520"/>
            <a:ext cx="9398326" cy="9767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«Буква загубилася»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2307" y="4157017"/>
            <a:ext cx="438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ї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5633" y="4146034"/>
            <a:ext cx="439720" cy="7078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ї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14018" y="1718132"/>
            <a:ext cx="3340995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</a:t>
            </a:r>
            <a:r>
              <a:rPr lang="uk-UA" sz="2400" b="1" dirty="0" smtClean="0">
                <a:solidFill>
                  <a:schemeClr val="bg1"/>
                </a:solidFill>
              </a:rPr>
              <a:t>предмети на малюнках.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 smtClean="0">
                <a:solidFill>
                  <a:schemeClr val="bg1"/>
                </a:solidFill>
              </a:rPr>
              <a:t>звуки промовляєш на місці пропущених букв.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951999" y="5449679"/>
            <a:ext cx="1184141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70C0"/>
                </a:solidFill>
              </a:rPr>
              <a:t>[</a:t>
            </a:r>
            <a:r>
              <a:rPr lang="ru-RU" altLang="ru-RU" sz="4000" b="1" dirty="0" smtClean="0">
                <a:solidFill>
                  <a:srgbClr val="0070C0"/>
                </a:solidFill>
              </a:rPr>
              <a:t>й’</a:t>
            </a:r>
            <a:r>
              <a:rPr lang="uk-UA" altLang="ru-RU" sz="4000" b="1" dirty="0" smtClean="0">
                <a:solidFill>
                  <a:srgbClr val="FF0000"/>
                </a:solidFill>
              </a:rPr>
              <a:t>і</a:t>
            </a:r>
            <a:r>
              <a:rPr lang="en-US" altLang="ru-RU" sz="4000" b="1" dirty="0" smtClean="0">
                <a:solidFill>
                  <a:srgbClr val="0070C0"/>
                </a:solidFill>
              </a:rPr>
              <a:t>]</a:t>
            </a:r>
            <a:endParaRPr lang="ru-RU" altLang="ru-RU" sz="4000" b="1" dirty="0">
              <a:solidFill>
                <a:srgbClr val="0070C0"/>
              </a:solidFill>
            </a:endParaRPr>
          </a:p>
        </p:txBody>
      </p:sp>
      <p:sp>
        <p:nvSpPr>
          <p:cNvPr id="18" name="Равно 17"/>
          <p:cNvSpPr/>
          <p:nvPr/>
        </p:nvSpPr>
        <p:spPr>
          <a:xfrm>
            <a:off x="3087245" y="4952679"/>
            <a:ext cx="487148" cy="45507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47883" y="5042203"/>
            <a:ext cx="324453" cy="3149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577446" y="5422801"/>
            <a:ext cx="1455359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70C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70C0"/>
                </a:solidFill>
              </a:rPr>
              <a:t>й’</a:t>
            </a:r>
            <a:r>
              <a:rPr lang="uk-UA" altLang="ru-RU" sz="4000" b="1" dirty="0" err="1" smtClean="0">
                <a:solidFill>
                  <a:srgbClr val="FF0000"/>
                </a:solidFill>
              </a:rPr>
              <a:t>і</a:t>
            </a:r>
            <a:r>
              <a:rPr lang="en-US" altLang="ru-RU" sz="4000" b="1" dirty="0" smtClean="0">
                <a:solidFill>
                  <a:srgbClr val="0070C0"/>
                </a:solidFill>
              </a:rPr>
              <a:t>]</a:t>
            </a:r>
            <a:endParaRPr lang="ru-RU" altLang="ru-RU" sz="4000" b="1" dirty="0">
              <a:solidFill>
                <a:srgbClr val="0070C0"/>
              </a:solidFill>
            </a:endParaRPr>
          </a:p>
        </p:txBody>
      </p:sp>
      <p:sp>
        <p:nvSpPr>
          <p:cNvPr id="26" name="Равно 25"/>
          <p:cNvSpPr/>
          <p:nvPr/>
        </p:nvSpPr>
        <p:spPr>
          <a:xfrm>
            <a:off x="5817977" y="4942346"/>
            <a:ext cx="487148" cy="45507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297347" y="5012428"/>
            <a:ext cx="324453" cy="3149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" name="Picture 2" descr="Методичний посібник . &quot;Використання Су-Джок терапії у мовленнєвому розвитку  дітей дошкільного віку&quot; | Інші методичні матеріали. Дошкільна осві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2001"/>
          <a:stretch/>
        </p:blipFill>
        <p:spPr bwMode="auto">
          <a:xfrm>
            <a:off x="3086764" y="1654995"/>
            <a:ext cx="1702406" cy="238134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Магнит на авто Буква Ї Голубая | Magnet.in.u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r="16399" b="4968"/>
          <a:stretch/>
        </p:blipFill>
        <p:spPr bwMode="auto">
          <a:xfrm>
            <a:off x="1029059" y="1654995"/>
            <a:ext cx="1922939" cy="274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1 клас\1. Навчання грамоти\1 УРОКИ 2023\1 Читання\6 Блок я ц ю є ї ф щ дз дж апостроф\081 - Мала буква ї\2024-02-24_0028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84" y="2502962"/>
            <a:ext cx="2688734" cy="145268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027654" y="4143603"/>
            <a:ext cx="303385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Запам’ятай!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12614" y="4704198"/>
            <a:ext cx="344239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Буква  Ї  завжди позначає </a:t>
            </a:r>
            <a:r>
              <a:rPr lang="uk-UA" sz="2400" b="1" dirty="0">
                <a:solidFill>
                  <a:schemeClr val="bg1"/>
                </a:solidFill>
              </a:rPr>
              <a:t>два </a:t>
            </a:r>
            <a:r>
              <a:rPr lang="uk-UA" sz="2400" b="1" dirty="0" smtClean="0">
                <a:solidFill>
                  <a:schemeClr val="bg1"/>
                </a:solidFill>
              </a:rPr>
              <a:t>звуки </a:t>
            </a:r>
            <a:r>
              <a:rPr lang="en-US" sz="2400" b="1" dirty="0" smtClean="0">
                <a:solidFill>
                  <a:schemeClr val="bg1"/>
                </a:solidFill>
              </a:rPr>
              <a:t>[</a:t>
            </a:r>
            <a:r>
              <a:rPr lang="uk-UA" sz="2400" b="1" dirty="0" err="1" smtClean="0">
                <a:solidFill>
                  <a:schemeClr val="bg1"/>
                </a:solidFill>
              </a:rPr>
              <a:t>й’і</a:t>
            </a:r>
            <a:r>
              <a:rPr lang="en-US" sz="2400" b="1" dirty="0" smtClean="0">
                <a:solidFill>
                  <a:schemeClr val="bg1"/>
                </a:solidFill>
              </a:rPr>
              <a:t>]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17" grpId="0" animBg="1"/>
      <p:bldP spid="18" grpId="0" animBg="1"/>
      <p:bldP spid="24" grpId="0" animBg="1"/>
      <p:bldP spid="25" grpId="0" animBg="1"/>
      <p:bldP spid="26" grpId="0" animBg="1"/>
      <p:bldP spid="29" grpId="0" animBg="1"/>
      <p:bldP spid="27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8175" y="483768"/>
            <a:ext cx="9686035" cy="1112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Кого </a:t>
            </a:r>
            <a:r>
              <a:rPr lang="uk-UA" sz="3200" b="1" dirty="0">
                <a:solidFill>
                  <a:schemeClr val="bg1"/>
                </a:solidFill>
              </a:rPr>
              <a:t>зустріли букви? Що вони подали їжачкові?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 </a:t>
            </a:r>
            <a:r>
              <a:rPr lang="uk-UA" sz="3200" b="1" dirty="0">
                <a:solidFill>
                  <a:schemeClr val="bg1"/>
                </a:solidFill>
              </a:rPr>
              <a:t>злякався їжачок букв? З чого це видно?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911" t="35296" r="31547" b="14563"/>
          <a:stretch/>
        </p:blipFill>
        <p:spPr>
          <a:xfrm>
            <a:off x="3138840" y="1761658"/>
            <a:ext cx="8208000" cy="3888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60375" y="2340025"/>
            <a:ext cx="2419985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доводилося тобі бачити  </a:t>
            </a:r>
            <a:r>
              <a:rPr lang="uk-UA" sz="2400" b="1" dirty="0">
                <a:solidFill>
                  <a:schemeClr val="bg1"/>
                </a:solidFill>
              </a:rPr>
              <a:t>живого їжака і де саме?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тобі </a:t>
            </a:r>
            <a:r>
              <a:rPr lang="uk-UA" sz="2400" b="1" dirty="0">
                <a:solidFill>
                  <a:schemeClr val="bg1"/>
                </a:solidFill>
              </a:rPr>
              <a:t>відомо про їжаків?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8255" y="548616"/>
            <a:ext cx="8756193" cy="6972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" y="1656853"/>
            <a:ext cx="2017184" cy="21259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0207" t="30411" r="41372" b="52314"/>
          <a:stretch/>
        </p:blipFill>
        <p:spPr>
          <a:xfrm>
            <a:off x="1620128" y="2139483"/>
            <a:ext cx="7329561" cy="185369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20207" t="48170" r="41372" b="33552"/>
          <a:stretch/>
        </p:blipFill>
        <p:spPr>
          <a:xfrm>
            <a:off x="1620128" y="3993182"/>
            <a:ext cx="7329561" cy="200129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10977" y="2121047"/>
            <a:ext cx="1930403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= о  </a:t>
            </a:r>
            <a:r>
              <a:rPr lang="ru-RU" sz="4000" b="1" dirty="0" smtClean="0">
                <a:solidFill>
                  <a:srgbClr val="00AFF0"/>
                </a:solidFill>
              </a:rPr>
              <a:t>– </a:t>
            </a:r>
            <a:r>
              <a:rPr lang="ru-RU" sz="4000" b="1" dirty="0" smtClean="0">
                <a:solidFill>
                  <a:srgbClr val="FF0000"/>
                </a:solidFill>
              </a:rPr>
              <a:t>о</a:t>
            </a:r>
            <a:endParaRPr lang="ru-RU" sz="4000" dirty="0">
              <a:solidFill>
                <a:srgbClr val="00B0F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107614" y="2121047"/>
            <a:ext cx="0" cy="7078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0650027" y="4757079"/>
            <a:ext cx="1117984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B0F0"/>
                </a:solidFill>
              </a:rPr>
              <a:t>[</a:t>
            </a:r>
            <a:r>
              <a:rPr lang="ru-RU" altLang="ru-RU" sz="4000" b="1" dirty="0" smtClean="0">
                <a:solidFill>
                  <a:srgbClr val="00B0F0"/>
                </a:solidFill>
              </a:rPr>
              <a:t>й’</a:t>
            </a:r>
            <a:r>
              <a:rPr lang="uk-UA" altLang="ru-RU" sz="4000" b="1" dirty="0" smtClean="0">
                <a:solidFill>
                  <a:srgbClr val="FF0000"/>
                </a:solidFill>
              </a:rPr>
              <a:t>і</a:t>
            </a:r>
            <a:r>
              <a:rPr lang="en-US" altLang="ru-RU" sz="4000" b="1" dirty="0" smtClean="0">
                <a:solidFill>
                  <a:srgbClr val="00B0F0"/>
                </a:solidFill>
              </a:rPr>
              <a:t>]</a:t>
            </a:r>
            <a:endParaRPr lang="ru-RU" altLang="ru-RU" sz="4000" b="1" dirty="0">
              <a:solidFill>
                <a:srgbClr val="00B0F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29701" y="3993182"/>
            <a:ext cx="2628512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AFF0"/>
                </a:solidFill>
              </a:rPr>
              <a:t> </a:t>
            </a:r>
            <a:r>
              <a:rPr lang="ru-RU" sz="4000" b="1" dirty="0">
                <a:solidFill>
                  <a:srgbClr val="00AFF0"/>
                </a:solidFill>
              </a:rPr>
              <a:t>= </a:t>
            </a:r>
            <a:r>
              <a:rPr lang="ru-RU" sz="4000" b="1" dirty="0" smtClean="0">
                <a:solidFill>
                  <a:srgbClr val="FF0000"/>
                </a:solidFill>
              </a:rPr>
              <a:t>о  </a:t>
            </a:r>
            <a:r>
              <a:rPr lang="ru-RU" sz="4000" b="1" dirty="0" smtClean="0">
                <a:solidFill>
                  <a:srgbClr val="00B0F0"/>
                </a:solidFill>
              </a:rPr>
              <a:t>=</a:t>
            </a:r>
            <a:r>
              <a:rPr lang="ru-RU" sz="4000" b="1" dirty="0" smtClean="0">
                <a:solidFill>
                  <a:srgbClr val="FF0000"/>
                </a:solidFill>
              </a:rPr>
              <a:t> о</a:t>
            </a:r>
            <a:r>
              <a:rPr lang="ru-RU" sz="4000" b="1" dirty="0">
                <a:solidFill>
                  <a:srgbClr val="00B0F0"/>
                </a:solidFill>
              </a:rPr>
              <a:t> =</a:t>
            </a:r>
            <a:r>
              <a:rPr lang="ru-RU" sz="4000" b="1" dirty="0">
                <a:solidFill>
                  <a:srgbClr val="FF0000"/>
                </a:solidFill>
              </a:rPr>
              <a:t> о</a:t>
            </a:r>
            <a:r>
              <a:rPr lang="ru-RU" sz="4000" b="1" dirty="0" smtClean="0">
                <a:solidFill>
                  <a:srgbClr val="00AFF0"/>
                </a:solidFill>
              </a:rPr>
              <a:t> </a:t>
            </a:r>
            <a:endParaRPr lang="ru-RU" sz="40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9941367" y="4003473"/>
            <a:ext cx="0" cy="7078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9110977" y="2963679"/>
            <a:ext cx="1117984" cy="707886"/>
          </a:xfrm>
          <a:prstGeom prst="rect">
            <a:avLst/>
          </a:prstGeom>
          <a:solidFill>
            <a:schemeClr val="bg1"/>
          </a:solidFill>
          <a:ln w="38100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B0F0"/>
                </a:solidFill>
              </a:rPr>
              <a:t>[</a:t>
            </a:r>
            <a:r>
              <a:rPr lang="ru-RU" altLang="ru-RU" sz="4000" b="1" dirty="0" smtClean="0">
                <a:solidFill>
                  <a:srgbClr val="00B0F0"/>
                </a:solidFill>
              </a:rPr>
              <a:t>й</a:t>
            </a:r>
            <a:r>
              <a:rPr lang="uk-UA" altLang="ru-RU" sz="4000" b="1" dirty="0" smtClean="0">
                <a:solidFill>
                  <a:srgbClr val="00B0F0"/>
                </a:solidFill>
              </a:rPr>
              <a:t>’</a:t>
            </a:r>
            <a:r>
              <a:rPr lang="uk-UA" altLang="ru-RU" sz="4000" b="1" dirty="0" smtClean="0">
                <a:solidFill>
                  <a:srgbClr val="FF0000"/>
                </a:solidFill>
              </a:rPr>
              <a:t>і</a:t>
            </a:r>
            <a:r>
              <a:rPr lang="en-US" altLang="ru-RU" sz="4000" b="1" dirty="0" smtClean="0">
                <a:solidFill>
                  <a:srgbClr val="00B0F0"/>
                </a:solidFill>
              </a:rPr>
              <a:t>]</a:t>
            </a:r>
            <a:endParaRPr lang="ru-RU" altLang="ru-RU" sz="4000" b="1" dirty="0">
              <a:solidFill>
                <a:srgbClr val="00B0F0"/>
              </a:solidFill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566160" y="1437450"/>
            <a:ext cx="6968288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звуки й букви в словах </a:t>
            </a:r>
            <a:r>
              <a:rPr lang="uk-UA" alt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їжа, лілії</a:t>
            </a: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alt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0825287" y="3992043"/>
            <a:ext cx="0" cy="7078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52461</TotalTime>
  <Words>853</Words>
  <Application>Microsoft Office PowerPoint</Application>
  <PresentationFormat>Произвольный</PresentationFormat>
  <Paragraphs>166</Paragraphs>
  <Slides>20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3301</cp:revision>
  <dcterms:created xsi:type="dcterms:W3CDTF">2018-01-05T16:38:53Z</dcterms:created>
  <dcterms:modified xsi:type="dcterms:W3CDTF">2024-02-25T16:09:23Z</dcterms:modified>
</cp:coreProperties>
</file>