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1014" r:id="rId3"/>
    <p:sldId id="1037" r:id="rId4"/>
    <p:sldId id="1036" r:id="rId5"/>
    <p:sldId id="1016" r:id="rId6"/>
    <p:sldId id="1034" r:id="rId7"/>
    <p:sldId id="808" r:id="rId8"/>
    <p:sldId id="1018" r:id="rId9"/>
    <p:sldId id="1019" r:id="rId10"/>
    <p:sldId id="1004" r:id="rId11"/>
    <p:sldId id="1033" r:id="rId12"/>
    <p:sldId id="1035" r:id="rId13"/>
    <p:sldId id="944" r:id="rId14"/>
    <p:sldId id="1023" r:id="rId15"/>
    <p:sldId id="866" r:id="rId16"/>
    <p:sldId id="352" r:id="rId17"/>
    <p:sldId id="1038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0BD1"/>
    <a:srgbClr val="CC00CC"/>
    <a:srgbClr val="295FFF"/>
    <a:srgbClr val="78B64E"/>
    <a:srgbClr val="FF66FF"/>
    <a:srgbClr val="F5F6F9"/>
    <a:srgbClr val="F7F8FB"/>
    <a:srgbClr val="FCFCFE"/>
    <a:srgbClr val="FF5050"/>
    <a:srgbClr val="F0F2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72" autoAdjust="0"/>
    <p:restoredTop sz="94660"/>
  </p:normalViewPr>
  <p:slideViewPr>
    <p:cSldViewPr snapToGrid="0">
      <p:cViewPr varScale="1">
        <p:scale>
          <a:sx n="88" d="100"/>
          <a:sy n="88" d="100"/>
        </p:scale>
        <p:origin x="-31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25.02.2024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25.02.2024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25.02.2024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5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yu38xifa23" TargetMode="External"/><Relationship Id="rId5" Type="http://schemas.microsoft.com/office/2007/relationships/hdphoto" Target="../media/hdphoto5.wdp"/><Relationship Id="rId4" Type="http://schemas.openxmlformats.org/officeDocument/2006/relationships/image" Target="../media/image36.pn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14989" y="4096627"/>
            <a:ext cx="9950981" cy="21452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Написання </a:t>
            </a:r>
            <a:r>
              <a:rPr lang="ru-RU" sz="4000" b="1" dirty="0" err="1">
                <a:solidFill>
                  <a:schemeClr val="bg1"/>
                </a:solidFill>
              </a:rPr>
              <a:t>малої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букви</a:t>
            </a:r>
            <a:r>
              <a:rPr lang="ru-RU" sz="4000" b="1" dirty="0">
                <a:solidFill>
                  <a:schemeClr val="bg1"/>
                </a:solidFill>
              </a:rPr>
              <a:t> ї, </a:t>
            </a:r>
            <a:r>
              <a:rPr lang="ru-RU" sz="4000" b="1" dirty="0" err="1" smtClean="0">
                <a:solidFill>
                  <a:schemeClr val="bg1"/>
                </a:solidFill>
              </a:rPr>
              <a:t>складів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і </a:t>
            </a:r>
            <a:r>
              <a:rPr lang="ru-RU" sz="4000" b="1" dirty="0" err="1">
                <a:solidFill>
                  <a:schemeClr val="bg1"/>
                </a:solidFill>
              </a:rPr>
              <a:t>речень</a:t>
            </a:r>
            <a:r>
              <a:rPr lang="ru-RU" sz="4000" b="1" dirty="0">
                <a:solidFill>
                  <a:schemeClr val="bg1"/>
                </a:solidFill>
              </a:rPr>
              <a:t> з </a:t>
            </a:r>
            <a:r>
              <a:rPr lang="ru-RU" sz="4000" b="1" dirty="0" err="1">
                <a:solidFill>
                  <a:schemeClr val="bg1"/>
                </a:solidFill>
              </a:rPr>
              <a:t>вивченими</a:t>
            </a:r>
            <a:r>
              <a:rPr lang="ru-RU" sz="4000" b="1" dirty="0">
                <a:solidFill>
                  <a:schemeClr val="bg1"/>
                </a:solidFill>
              </a:rPr>
              <a:t> буквами. </a:t>
            </a:r>
            <a:endParaRPr lang="en-US" sz="40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4000" b="1" dirty="0" err="1" smtClean="0">
                <a:solidFill>
                  <a:schemeClr val="bg1"/>
                </a:solidFill>
              </a:rPr>
              <a:t>Побудова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речень</a:t>
            </a:r>
            <a:r>
              <a:rPr lang="ru-RU" sz="4000" b="1" dirty="0">
                <a:solidFill>
                  <a:schemeClr val="bg1"/>
                </a:solidFill>
              </a:rPr>
              <a:t> за </a:t>
            </a:r>
            <a:r>
              <a:rPr lang="ru-RU" sz="4000" b="1" dirty="0" err="1">
                <a:solidFill>
                  <a:schemeClr val="bg1"/>
                </a:solidFill>
              </a:rPr>
              <a:t>поданим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</a:rPr>
              <a:t>початком. 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87473" y="1193172"/>
            <a:ext cx="3343597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</a:t>
            </a:r>
            <a:r>
              <a:rPr lang="uk-UA" sz="2800" b="1" dirty="0">
                <a:solidFill>
                  <a:schemeClr val="bg1"/>
                </a:solidFill>
              </a:rPr>
              <a:t>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81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" name="AutoShape 2" descr="Букви Ї ї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08115"/>
            <a:ext cx="3722914" cy="2792186"/>
          </a:xfrm>
          <a:prstGeom prst="round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09610" y="561612"/>
            <a:ext cx="8732066" cy="8281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Вправа для очей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20" y="1389727"/>
            <a:ext cx="2198530" cy="14487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525" y="2704177"/>
            <a:ext cx="2198530" cy="144872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880" y="3866227"/>
            <a:ext cx="2198530" cy="144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5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023 L 0.37239 0.00023 C 0.55859 0.00023 0.77161 0.15209 0.77161 0.26597 L 0.77161 0.55162 " pathEditMode="relative" rAng="0" ptsTypes="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81" y="2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2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C -3.33333E-6 0.13241 0.053 0.24028 0.11823 0.24028 C 0.19493 0.24028 0.22253 0.12037 0.23438 0.04792 L 0.24623 -0.04861 C 0.25795 -0.12106 0.2875 -0.24028 0.37409 -0.24028 C 0.4293 -0.24028 0.49245 -0.13287 0.49245 -1.11111E-6 C 0.49245 0.13241 0.4293 0.24028 0.37409 0.24028 C 0.2875 0.24028 0.25795 0.12037 0.24623 0.04792 L 0.23438 -0.04861 C 0.22253 -0.12106 0.19493 -0.24028 0.11823 -0.24028 C 0.053 -0.24028 -3.33333E-6 -0.13287 -3.33333E-6 -1.11111E-6 Z " pathEditMode="relative" rAng="0" ptsTypes="AAAAAAAAAAA">
                                      <p:cBhvr>
                                        <p:cTn id="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C 0.01576 0.01181 0.03386 0.02362 0.04154 0.03843 C 0.04948 0.05487 0.05339 0.07431 0.05755 0.09375 C 0.06133 0.11297 0.05755 0.12963 0.05339 0.14769 C 0.04948 0.16389 0.04362 0.18149 0.02969 0.19653 C 0.01784 0.21158 -0.00195 0.22338 -0.0237 0.23241 C -0.04349 0.24144 -0.06718 0.24723 -0.09088 0.25047 C -0.11458 0.25301 -0.13854 0.25301 -0.16015 0.25047 C -0.18385 0.24723 -0.20573 0.24005 -0.22357 0.22778 C -0.24127 0.2176 -0.25703 0.20417 -0.2651 0.18774 C -0.27513 0.17292 -0.2789 0.15209 -0.2789 0.13542 C -0.28099 0.11922 -0.2789 0.09954 -0.26888 0.08334 C -0.25911 0.06852 -0.24127 0.05625 -0.21758 0.05047 C -0.19388 0.04607 -0.16992 0.05186 -0.15429 0.06227 C -0.14036 0.07292 -0.1306 0.08912 -0.12851 0.10857 C -0.12851 0.12825 -0.1306 0.14584 -0.14036 0.16112 C -0.15039 0.17593 -0.1483 0.17848 -0.18802 0.19838 C -0.22357 0.21922 -0.25911 0.21297 -0.28099 0.21459 C -0.3026 0.21459 -0.32044 0.20857 -0.34232 0.20278 C -0.36601 0.19537 -0.3858 0.18149 -0.39948 0.16968 C -0.41341 0.15787 -0.4194 0.14306 -0.42734 0.11922 C -0.4332 0.09514 -0.4332 0.08334 -0.4332 0.06528 C -0.4332 0.04746 -0.4332 0.0294 -0.4332 0.01181 " pathEditMode="relative" rAng="0" ptsTypes="AAAAAAAAAAAAAAAAAAAAAAA">
                                      <p:cBhvr>
                                        <p:cTn id="1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11" y="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" t="30725" r="40808" b="48042"/>
          <a:stretch/>
        </p:blipFill>
        <p:spPr>
          <a:xfrm>
            <a:off x="1038795" y="2082930"/>
            <a:ext cx="9288000" cy="2628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1661908" y="2546486"/>
            <a:ext cx="6096000" cy="63094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500" dirty="0" smtClean="0"/>
              <a:t>Моя </a:t>
            </a:r>
            <a:r>
              <a:rPr lang="ru-RU" sz="3500" dirty="0" err="1"/>
              <a:t>улюблена</a:t>
            </a:r>
            <a:r>
              <a:rPr lang="ru-RU" sz="3500" dirty="0"/>
              <a:t> </a:t>
            </a:r>
            <a:r>
              <a:rPr lang="ru-RU" sz="3500" dirty="0" err="1"/>
              <a:t>страва</a:t>
            </a:r>
            <a:r>
              <a:rPr lang="ru-RU" sz="3500" dirty="0"/>
              <a:t> — ... .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4" t="41790" r="13888" b="43871"/>
          <a:stretch/>
        </p:blipFill>
        <p:spPr>
          <a:xfrm>
            <a:off x="1133360" y="3320042"/>
            <a:ext cx="8552710" cy="115252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205205" y="2031580"/>
            <a:ext cx="2243179" cy="2084815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1166149" y="594909"/>
            <a:ext cx="9430847" cy="13928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друковане речення в останньому рядку.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Додай свою кінцівку. </a:t>
            </a:r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 речення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45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90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0009" y="825976"/>
            <a:ext cx="3700727" cy="248270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Пальчикова гімнастика з сайту </a:t>
            </a:r>
            <a:r>
              <a:rPr lang="uk-UA" sz="2800" b="1" dirty="0" err="1">
                <a:solidFill>
                  <a:schemeClr val="bg1"/>
                </a:solidFill>
              </a:rPr>
              <a:t>Ютуб</a:t>
            </a:r>
            <a:r>
              <a:rPr lang="uk-UA" sz="2800" b="1" dirty="0">
                <a:solidFill>
                  <a:schemeClr val="bg1"/>
                </a:solidFill>
              </a:rPr>
              <a:t> від каналу «</a:t>
            </a:r>
            <a:r>
              <a:rPr lang="uk-UA" sz="2800" b="1" dirty="0"/>
              <a:t>Дистанційна </a:t>
            </a:r>
            <a:r>
              <a:rPr lang="uk-UA" sz="2800" b="1" dirty="0" err="1"/>
              <a:t>копілочка</a:t>
            </a:r>
            <a:r>
              <a:rPr lang="uk-UA" sz="2800" b="1" dirty="0" smtClean="0"/>
              <a:t>»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Народні пальчикові ігр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61" y="3711479"/>
            <a:ext cx="3183750" cy="174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ÐÐ°ÑÑÐ¸Ð½ÐºÐ¸ Ð¿Ð¾ Ð·Ð°Ð¿ÑÐ¾ÑÑ Ð²Ð¸Ð´ÐµÐ¾">
            <a:extLst>
              <a:ext uri="{FF2B5EF4-FFF2-40B4-BE49-F238E27FC236}">
                <a16:creationId xmlns:a16="http://schemas.microsoft.com/office/drawing/2014/main" xmlns="" id="{3F5C2261-627A-4205-A5CD-53C6607407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98517" y="825976"/>
            <a:ext cx="2751758" cy="159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пальчикові ігри з олівцями, дрібна моторика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1914" y="565644"/>
            <a:ext cx="4629624" cy="5787030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  <p:pic>
        <p:nvPicPr>
          <p:cNvPr id="5134" name="Picture 14" descr="Animated Pencil Clipart Png Transparent Png (#5472725) - PinClipar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39" b="97098" l="21136" r="80000">
                        <a14:foregroundMark x1="36477" y1="37731" x2="36477" y2="37731"/>
                        <a14:foregroundMark x1="43068" y1="37863" x2="43068" y2="37863"/>
                        <a14:backgroundMark x1="27500" y1="54617" x2="27500" y2="54617"/>
                        <a14:backgroundMark x1="28295" y1="51583" x2="28295" y2="51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05" r="21736"/>
          <a:stretch/>
        </p:blipFill>
        <p:spPr bwMode="auto">
          <a:xfrm flipH="1">
            <a:off x="8764098" y="2262493"/>
            <a:ext cx="2833513" cy="422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81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118094" y="2613742"/>
            <a:ext cx="2336399" cy="281822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47989" y="455061"/>
            <a:ext cx="10092872" cy="16495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Чим зайняті діти на малюнках? Яку страву споживає хлопчик? Яку дівчинка? Чи подобаються їм ці страви? З чого це видно? Чи любиш ти ці страви? Чи готують у нашій шкільній їдальні вареники? З якою начинкою? 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3481" t="42047" r="38822" b="30042"/>
          <a:stretch/>
        </p:blipFill>
        <p:spPr>
          <a:xfrm>
            <a:off x="2454493" y="2211798"/>
            <a:ext cx="8734907" cy="287514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9994" y="3352042"/>
            <a:ext cx="1705355" cy="134162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7" t="36944" r="624" b="35972"/>
          <a:stretch/>
        </p:blipFill>
        <p:spPr>
          <a:xfrm>
            <a:off x="2454493" y="2227622"/>
            <a:ext cx="8709704" cy="2895301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45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44197" y="5271410"/>
            <a:ext cx="8827292" cy="9118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 поданій пустій поверхні стола намалюй свою улюблену страву. </a:t>
            </a: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Зафарбуй усі малюнки кольоровими олівцями.</a:t>
            </a:r>
            <a:endParaRPr lang="uk-UA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36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" t="1708" r="33834" b="71796"/>
          <a:stretch/>
        </p:blipFill>
        <p:spPr>
          <a:xfrm>
            <a:off x="828000" y="2844801"/>
            <a:ext cx="10476000" cy="3278908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807096" y="492702"/>
            <a:ext cx="8732066" cy="8135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Спиши текст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45158" y="1403349"/>
            <a:ext cx="10967677" cy="1077218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uk-UA" sz="3200" b="1" dirty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     З ранкової прогулянки повертався додому старий їжак. На спині у нього стирчала велика сироїжка. </a:t>
            </a:r>
            <a:endParaRPr lang="uk-UA" sz="32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9" t="39865" r="57995" b="41145"/>
          <a:stretch/>
        </p:blipFill>
        <p:spPr>
          <a:xfrm>
            <a:off x="6391575" y="2735636"/>
            <a:ext cx="4793674" cy="14615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9" t="37441" r="13787" b="44781"/>
          <a:stretch/>
        </p:blipFill>
        <p:spPr>
          <a:xfrm>
            <a:off x="684433" y="4484268"/>
            <a:ext cx="6553820" cy="131409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44106" r="83174" b="42896"/>
          <a:stretch/>
        </p:blipFill>
        <p:spPr>
          <a:xfrm>
            <a:off x="6855918" y="4968747"/>
            <a:ext cx="1224272" cy="10003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3" t="40336" r="20682" b="42559"/>
          <a:stretch/>
        </p:blipFill>
        <p:spPr>
          <a:xfrm>
            <a:off x="1633905" y="2776108"/>
            <a:ext cx="5265671" cy="131641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9" t="39865" r="12500" b="41145"/>
          <a:stretch/>
        </p:blipFill>
        <p:spPr>
          <a:xfrm>
            <a:off x="684433" y="3685128"/>
            <a:ext cx="6142182" cy="146153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37441" r="64063" b="44751"/>
          <a:stretch/>
        </p:blipFill>
        <p:spPr>
          <a:xfrm>
            <a:off x="5979885" y="3505965"/>
            <a:ext cx="3955321" cy="135361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7" t="44106" r="64303" b="42896"/>
          <a:stretch/>
        </p:blipFill>
        <p:spPr>
          <a:xfrm>
            <a:off x="7860145" y="4968747"/>
            <a:ext cx="2679017" cy="100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1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09825" y="521181"/>
            <a:ext cx="8732066" cy="81776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«Мікрофон»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37326" y="1609954"/>
            <a:ext cx="4368800" cy="24929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600" b="1" dirty="0">
                <a:solidFill>
                  <a:schemeClr val="bg1"/>
                </a:solidFill>
              </a:rPr>
              <a:t>Яку букву  вчилися писати?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600" b="1" dirty="0" smtClean="0">
                <a:solidFill>
                  <a:schemeClr val="bg1"/>
                </a:solidFill>
              </a:rPr>
              <a:t>Добери </a:t>
            </a:r>
            <a:r>
              <a:rPr lang="uk-UA" sz="2600" b="1" dirty="0">
                <a:solidFill>
                  <a:schemeClr val="bg1"/>
                </a:solidFill>
              </a:rPr>
              <a:t>слова, в яких буква </a:t>
            </a:r>
            <a:r>
              <a:rPr lang="uk-UA" sz="2600" b="1" dirty="0" smtClean="0">
                <a:solidFill>
                  <a:schemeClr val="bg1"/>
                </a:solidFill>
              </a:rPr>
              <a:t>«ї» стоїть в середині слова, </a:t>
            </a:r>
            <a:r>
              <a:rPr lang="uk-UA" sz="2600" b="1" dirty="0">
                <a:solidFill>
                  <a:schemeClr val="bg1"/>
                </a:solidFill>
              </a:rPr>
              <a:t>а потім </a:t>
            </a:r>
            <a:r>
              <a:rPr lang="uk-UA" sz="2600" b="1" dirty="0" smtClean="0">
                <a:solidFill>
                  <a:schemeClr val="bg1"/>
                </a:solidFill>
              </a:rPr>
              <a:t>слова, в яких – в кінці.</a:t>
            </a:r>
            <a:endParaRPr lang="uk-UA" sz="26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714920" y="2376354"/>
            <a:ext cx="2984490" cy="35999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8409357" y="2527929"/>
            <a:ext cx="2748991" cy="344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2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388550" y="407564"/>
            <a:ext cx="8811364" cy="9321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=""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300163" y="182142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=""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s://learningapps.org/qrcode.php?id=pyu38xifa2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626" y="2200274"/>
            <a:ext cx="1215905" cy="121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84514" y="581614"/>
            <a:ext cx="9442435" cy="7470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Емотикони Емоджи Изрази - Безплатно изображение в Pixabay - Pixaba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7802" r="5496" b="7597"/>
          <a:stretch/>
        </p:blipFill>
        <p:spPr bwMode="auto">
          <a:xfrm>
            <a:off x="2906486" y="1328685"/>
            <a:ext cx="8240486" cy="518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3658" y="1730276"/>
            <a:ext cx="2232901" cy="1938992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000" b="1" dirty="0">
                <a:solidFill>
                  <a:srgbClr val="0070C0"/>
                </a:solidFill>
              </a:rPr>
              <a:t>Розглянь </a:t>
            </a:r>
            <a:r>
              <a:rPr lang="uk-UA" sz="2000" b="1" dirty="0" err="1">
                <a:solidFill>
                  <a:srgbClr val="0070C0"/>
                </a:solidFill>
              </a:rPr>
              <a:t>емотикони</a:t>
            </a:r>
            <a:r>
              <a:rPr lang="uk-UA" sz="2000" b="1" dirty="0">
                <a:solidFill>
                  <a:srgbClr val="0070C0"/>
                </a:solidFill>
              </a:rPr>
              <a:t> й вибери </a:t>
            </a:r>
            <a:r>
              <a:rPr lang="uk-UA" sz="2000" b="1" dirty="0" smtClean="0">
                <a:solidFill>
                  <a:srgbClr val="0070C0"/>
                </a:solidFill>
              </a:rPr>
              <a:t>той, </a:t>
            </a:r>
          </a:p>
          <a:p>
            <a:pPr algn="ctr" defTabSz="271463"/>
            <a:r>
              <a:rPr lang="uk-UA" sz="2000" b="1" dirty="0" smtClean="0">
                <a:solidFill>
                  <a:srgbClr val="0070C0"/>
                </a:solidFill>
              </a:rPr>
              <a:t>що </a:t>
            </a:r>
            <a:r>
              <a:rPr lang="uk-UA" sz="2000" b="1" dirty="0">
                <a:solidFill>
                  <a:srgbClr val="0070C0"/>
                </a:solidFill>
              </a:rPr>
              <a:t>відображає твій </a:t>
            </a:r>
            <a:r>
              <a:rPr lang="uk-UA" sz="2000" b="1" smtClean="0">
                <a:solidFill>
                  <a:srgbClr val="0070C0"/>
                </a:solidFill>
              </a:rPr>
              <a:t>настрій </a:t>
            </a:r>
            <a:endParaRPr lang="uk-UA" sz="2000" b="1" smtClean="0">
              <a:solidFill>
                <a:srgbClr val="0070C0"/>
              </a:solidFill>
            </a:endParaRPr>
          </a:p>
          <a:p>
            <a:pPr algn="ctr" defTabSz="271463"/>
            <a:r>
              <a:rPr lang="uk-UA" sz="2000" b="1" smtClean="0">
                <a:solidFill>
                  <a:srgbClr val="0070C0"/>
                </a:solidFill>
              </a:rPr>
              <a:t>в кінці </a:t>
            </a:r>
            <a:r>
              <a:rPr lang="uk-UA" sz="2000" b="1" dirty="0" smtClean="0">
                <a:solidFill>
                  <a:srgbClr val="0070C0"/>
                </a:solidFill>
              </a:rPr>
              <a:t>уроку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26229" y="3623101"/>
            <a:ext cx="228600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000" b="1" dirty="0" smtClean="0">
                <a:solidFill>
                  <a:schemeClr val="bg1"/>
                </a:solidFill>
              </a:rPr>
              <a:t>З усім впорався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92475" y="3716923"/>
            <a:ext cx="1983741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000" b="1" dirty="0" smtClean="0">
                <a:solidFill>
                  <a:schemeClr val="bg1"/>
                </a:solidFill>
              </a:rPr>
              <a:t>Все було легко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480996" y="5717622"/>
            <a:ext cx="179522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000" b="1" dirty="0" smtClean="0">
                <a:solidFill>
                  <a:schemeClr val="bg1"/>
                </a:solidFill>
              </a:rPr>
              <a:t>Я втомився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54674" y="5637271"/>
            <a:ext cx="228600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000" b="1" dirty="0">
                <a:solidFill>
                  <a:schemeClr val="bg1"/>
                </a:solidFill>
              </a:rPr>
              <a:t>У</a:t>
            </a:r>
            <a:r>
              <a:rPr lang="uk-UA" sz="2000" b="1" dirty="0" smtClean="0">
                <a:solidFill>
                  <a:schemeClr val="bg1"/>
                </a:solidFill>
              </a:rPr>
              <a:t>рок розлютив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59723" y="3563035"/>
            <a:ext cx="1645334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000" b="1" dirty="0" smtClean="0">
                <a:solidFill>
                  <a:schemeClr val="bg1"/>
                </a:solidFill>
              </a:rPr>
              <a:t>Урок мене здивував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33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00967" y="451575"/>
            <a:ext cx="8732066" cy="8873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Послухай вірш і налаштуйся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 10">
            <a:extLst>
              <a:ext uri="{FF2B5EF4-FFF2-40B4-BE49-F238E27FC236}">
                <a16:creationId xmlns="" xmlns:a16="http://schemas.microsoft.com/office/drawing/2014/main" id="{0630FA39-C0A2-47C1-A490-7DEC9CF34013}"/>
              </a:ext>
            </a:extLst>
          </p:cNvPr>
          <p:cNvSpPr/>
          <p:nvPr/>
        </p:nvSpPr>
        <p:spPr>
          <a:xfrm>
            <a:off x="1085860" y="1581139"/>
            <a:ext cx="5412912" cy="34163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Учитель </a:t>
            </a:r>
            <a:r>
              <a:rPr lang="ru-RU" sz="36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посміхається</a:t>
            </a:r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Урок наш </a:t>
            </a:r>
            <a:r>
              <a:rPr lang="ru-RU" sz="36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починається</a:t>
            </a:r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36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Сіли</a:t>
            </a:r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, </a:t>
            </a:r>
            <a:r>
              <a:rPr lang="ru-RU" sz="36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діти</a:t>
            </a:r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, </a:t>
            </a:r>
            <a:r>
              <a:rPr lang="ru-RU" sz="36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всі</a:t>
            </a:r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рівненько</a:t>
            </a:r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36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Усміхнулися</a:t>
            </a:r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гарненько</a:t>
            </a:r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36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Настрій</a:t>
            </a:r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 на урок взяли,</a:t>
            </a:r>
          </a:p>
          <a:p>
            <a:pPr algn="ctr"/>
            <a:r>
              <a:rPr lang="ru-RU" sz="36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Працювати</a:t>
            </a:r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 почали.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38" y="1581139"/>
            <a:ext cx="4353863" cy="4197837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7960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84514" y="581614"/>
            <a:ext cx="9442435" cy="8661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Емоційне налаштування </a:t>
            </a:r>
            <a:r>
              <a:rPr lang="uk-UA" sz="3600" b="1" dirty="0">
                <a:solidFill>
                  <a:schemeClr val="bg1"/>
                </a:solidFill>
              </a:rPr>
              <a:t>на </a:t>
            </a:r>
            <a:r>
              <a:rPr lang="uk-UA" sz="3600" b="1" dirty="0" smtClean="0">
                <a:solidFill>
                  <a:schemeClr val="bg1"/>
                </a:solidFill>
              </a:rPr>
              <a:t>урок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Емотикони Емоджи Изрази - Безплатно изображение в Pixabay - Pixaba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7802" r="5496" b="7597"/>
          <a:stretch/>
        </p:blipFill>
        <p:spPr bwMode="auto">
          <a:xfrm>
            <a:off x="3560960" y="1447800"/>
            <a:ext cx="793689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96686" y="1995493"/>
            <a:ext cx="2775857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400" b="1" dirty="0">
                <a:solidFill>
                  <a:schemeClr val="bg1"/>
                </a:solidFill>
              </a:rPr>
              <a:t>Розглянь </a:t>
            </a:r>
            <a:r>
              <a:rPr lang="uk-UA" sz="2400" b="1" dirty="0" err="1">
                <a:solidFill>
                  <a:schemeClr val="bg1"/>
                </a:solidFill>
              </a:rPr>
              <a:t>емотикони</a:t>
            </a:r>
            <a:r>
              <a:rPr lang="uk-UA" sz="2400" b="1" dirty="0">
                <a:solidFill>
                  <a:schemeClr val="bg1"/>
                </a:solidFill>
              </a:rPr>
              <a:t> й вибери </a:t>
            </a:r>
            <a:r>
              <a:rPr lang="uk-UA" sz="2400" b="1" dirty="0" smtClean="0">
                <a:solidFill>
                  <a:schemeClr val="bg1"/>
                </a:solidFill>
              </a:rPr>
              <a:t>той, </a:t>
            </a:r>
          </a:p>
          <a:p>
            <a:pPr algn="ctr" defTabSz="271463"/>
            <a:r>
              <a:rPr lang="uk-UA" sz="2400" b="1" dirty="0" smtClean="0">
                <a:solidFill>
                  <a:schemeClr val="bg1"/>
                </a:solidFill>
              </a:rPr>
              <a:t>що </a:t>
            </a:r>
            <a:r>
              <a:rPr lang="uk-UA" sz="2400" b="1" dirty="0">
                <a:solidFill>
                  <a:schemeClr val="bg1"/>
                </a:solidFill>
              </a:rPr>
              <a:t>відображає твій </a:t>
            </a:r>
            <a:r>
              <a:rPr lang="uk-UA" sz="2400" b="1" dirty="0" smtClean="0">
                <a:solidFill>
                  <a:schemeClr val="bg1"/>
                </a:solidFill>
              </a:rPr>
              <a:t>настрій на початку уроку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86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66800" y="623329"/>
            <a:ext cx="9808029" cy="11349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Прочитай </a:t>
            </a:r>
            <a:r>
              <a:rPr lang="uk-UA" sz="3200" b="1" dirty="0"/>
              <a:t>запис. </a:t>
            </a:r>
            <a:r>
              <a:rPr lang="uk-UA" sz="3200" b="1" dirty="0" smtClean="0"/>
              <a:t>Знайди </a:t>
            </a:r>
            <a:r>
              <a:rPr lang="uk-UA" sz="3200" b="1" dirty="0"/>
              <a:t>кожному реченню </a:t>
            </a:r>
            <a:endParaRPr lang="uk-UA" sz="3200" b="1" dirty="0" smtClean="0"/>
          </a:p>
          <a:p>
            <a:pPr algn="ctr"/>
            <a:r>
              <a:rPr lang="uk-UA" sz="3200" b="1" dirty="0" smtClean="0"/>
              <a:t>його </a:t>
            </a:r>
            <a:r>
              <a:rPr lang="uk-UA" sz="3200" b="1" dirty="0"/>
              <a:t>закінчення.</a:t>
            </a:r>
            <a:endParaRPr lang="ru-RU" sz="32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666013" y="1883571"/>
            <a:ext cx="3271158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3200" b="1" dirty="0" smtClean="0"/>
              <a:t>колючі голки.</a:t>
            </a:r>
            <a:endParaRPr lang="ru-RU" sz="3200" b="1" dirty="0"/>
          </a:p>
          <a:p>
            <a:r>
              <a:rPr lang="uk-UA" sz="3200" b="1" dirty="0" smtClean="0"/>
              <a:t>сто</a:t>
            </a:r>
            <a:r>
              <a:rPr lang="uk-UA" sz="3200" b="1" dirty="0" smtClean="0">
                <a:solidFill>
                  <a:srgbClr val="FFFF00"/>
                </a:solidFill>
              </a:rPr>
              <a:t>ї</a:t>
            </a:r>
            <a:r>
              <a:rPr lang="uk-UA" sz="3200" b="1" dirty="0" smtClean="0"/>
              <a:t>ть машиніст.</a:t>
            </a:r>
            <a:endParaRPr lang="ru-RU" sz="3200" b="1" dirty="0"/>
          </a:p>
          <a:p>
            <a:r>
              <a:rPr lang="uk-UA" sz="3200" b="1" dirty="0" smtClean="0"/>
              <a:t>ростуть ліле</a:t>
            </a:r>
            <a:r>
              <a:rPr lang="uk-UA" sz="3200" b="1" dirty="0" smtClean="0">
                <a:solidFill>
                  <a:srgbClr val="FFFF00"/>
                </a:solidFill>
              </a:rPr>
              <a:t>ї</a:t>
            </a:r>
            <a:r>
              <a:rPr lang="uk-UA" sz="3200" b="1" dirty="0" smtClean="0"/>
              <a:t>.</a:t>
            </a:r>
            <a:endParaRPr lang="ru-RU" sz="3200" b="1" dirty="0" smtClean="0"/>
          </a:p>
          <a:p>
            <a:r>
              <a:rPr lang="uk-UA" sz="3200" b="1" dirty="0" smtClean="0">
                <a:solidFill>
                  <a:srgbClr val="FFFF00"/>
                </a:solidFill>
              </a:rPr>
              <a:t>ї</a:t>
            </a:r>
            <a:r>
              <a:rPr lang="uk-UA" sz="3200" b="1" dirty="0" smtClean="0">
                <a:solidFill>
                  <a:schemeClr val="bg1"/>
                </a:solidFill>
              </a:rPr>
              <a:t>стівні гриби</a:t>
            </a:r>
            <a:r>
              <a:rPr lang="uk-UA" sz="3200" b="1" dirty="0" smtClean="0"/>
              <a:t>.</a:t>
            </a:r>
            <a:endParaRPr lang="ru-RU" sz="3200" b="1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3494314" y="2253343"/>
            <a:ext cx="2171699" cy="1349828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3494314" y="2699657"/>
            <a:ext cx="2171699" cy="511629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3494314" y="2699657"/>
            <a:ext cx="2171699" cy="511629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3494314" y="2253343"/>
            <a:ext cx="2171699" cy="144611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Як приготувати сироїжки: рецепти приготування грибів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0" r="9829"/>
          <a:stretch/>
        </p:blipFill>
        <p:spPr bwMode="auto">
          <a:xfrm>
            <a:off x="9081343" y="1883571"/>
            <a:ext cx="2448000" cy="207849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Лілеї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943" y="4048811"/>
            <a:ext cx="2438400" cy="18288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Іграшковий паровозик Roo Crew з машиністом зі звуком і світлом (58011-1)  купити в KIDIS.UA | Музичні іграшки для детей Ціна 276 грн Транспорт і  техніка | Купити Музичні іграшки Roo Crew в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4" b="9495"/>
          <a:stretch/>
        </p:blipFill>
        <p:spPr bwMode="auto">
          <a:xfrm>
            <a:off x="3985758" y="4077386"/>
            <a:ext cx="2257198" cy="183600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Принесли їжака додому? Готуйтеся до труднощів!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521" y="4077386"/>
            <a:ext cx="2533650" cy="180022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446313" y="4104781"/>
            <a:ext cx="330925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rgbClr val="0070C0"/>
                </a:solidFill>
              </a:rPr>
              <a:t>Пригадай, які </a:t>
            </a:r>
            <a:r>
              <a:rPr lang="uk-UA" sz="2400" b="1" dirty="0">
                <a:solidFill>
                  <a:srgbClr val="0070C0"/>
                </a:solidFill>
              </a:rPr>
              <a:t>звуки </a:t>
            </a:r>
            <a:r>
              <a:rPr lang="uk-UA" sz="2400" b="1" dirty="0" smtClean="0">
                <a:solidFill>
                  <a:srgbClr val="0070C0"/>
                </a:solidFill>
              </a:rPr>
              <a:t>позначає буква ї?</a:t>
            </a:r>
            <a:endParaRPr lang="ru-RU" sz="2400" b="1" dirty="0">
              <a:solidFill>
                <a:srgbClr val="0070C0"/>
              </a:solidFill>
            </a:endParaRPr>
          </a:p>
          <a:p>
            <a:r>
              <a:rPr lang="uk-UA" sz="2400" b="1" dirty="0" smtClean="0">
                <a:solidFill>
                  <a:srgbClr val="0070C0"/>
                </a:solidFill>
              </a:rPr>
              <a:t>Назви </a:t>
            </a:r>
            <a:r>
              <a:rPr lang="uk-UA" sz="2400" b="1" dirty="0">
                <a:solidFill>
                  <a:srgbClr val="0070C0"/>
                </a:solidFill>
              </a:rPr>
              <a:t>слова з буквою Ї.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70137" y="5429374"/>
            <a:ext cx="1063112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[</a:t>
            </a:r>
            <a:r>
              <a:rPr lang="uk-UA" sz="4000" b="1" dirty="0" err="1" smtClean="0">
                <a:solidFill>
                  <a:srgbClr val="0070C0"/>
                </a:solidFill>
              </a:rPr>
              <a:t>й’</a:t>
            </a:r>
            <a:r>
              <a:rPr lang="uk-UA" sz="4000" b="1" dirty="0" err="1" smtClean="0">
                <a:solidFill>
                  <a:srgbClr val="FF0000"/>
                </a:solidFill>
              </a:rPr>
              <a:t>і</a:t>
            </a:r>
            <a:r>
              <a:rPr lang="uk-UA" sz="4000" b="1" dirty="0" smtClean="0">
                <a:solidFill>
                  <a:srgbClr val="FF0000"/>
                </a:solidFill>
              </a:rPr>
              <a:t>]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915734" y="5443863"/>
            <a:ext cx="762001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FF0000"/>
                </a:solidFill>
              </a:rPr>
              <a:t>ї</a:t>
            </a:r>
            <a:endParaRPr lang="ru-RU" sz="4000" dirty="0">
              <a:solidFill>
                <a:srgbClr val="FF0000"/>
              </a:solidFill>
            </a:endParaRPr>
          </a:p>
        </p:txBody>
      </p:sp>
      <p:cxnSp>
        <p:nvCxnSpPr>
          <p:cNvPr id="33" name="Прямая со стрелкой 32"/>
          <p:cNvCxnSpPr>
            <a:stCxn id="31" idx="3"/>
            <a:endCxn id="32" idx="1"/>
          </p:cNvCxnSpPr>
          <p:nvPr/>
        </p:nvCxnSpPr>
        <p:spPr>
          <a:xfrm>
            <a:off x="1533249" y="5783317"/>
            <a:ext cx="1382485" cy="1448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066800" y="1891721"/>
            <a:ext cx="2427514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3200" b="1" dirty="0" smtClean="0"/>
              <a:t>Сиро</a:t>
            </a:r>
            <a:r>
              <a:rPr lang="uk-UA" sz="3200" b="1" dirty="0" smtClean="0">
                <a:solidFill>
                  <a:srgbClr val="FFFF00"/>
                </a:solidFill>
              </a:rPr>
              <a:t>ї</a:t>
            </a:r>
            <a:r>
              <a:rPr lang="uk-UA" sz="3200" b="1" dirty="0" smtClean="0"/>
              <a:t>жки </a:t>
            </a:r>
            <a:r>
              <a:rPr lang="uk-UA" sz="3200" b="1" dirty="0"/>
              <a:t>-                  </a:t>
            </a:r>
            <a:endParaRPr lang="uk-UA" sz="3200" b="1" dirty="0" smtClean="0"/>
          </a:p>
          <a:p>
            <a:r>
              <a:rPr lang="uk-UA" sz="3200" b="1" dirty="0" smtClean="0"/>
              <a:t>У </a:t>
            </a:r>
            <a:r>
              <a:rPr lang="uk-UA" sz="3200" b="1" dirty="0" err="1" smtClean="0">
                <a:solidFill>
                  <a:srgbClr val="FFFF00"/>
                </a:solidFill>
              </a:rPr>
              <a:t>Ї</a:t>
            </a:r>
            <a:r>
              <a:rPr lang="uk-UA" sz="3200" b="1" dirty="0" err="1" smtClean="0"/>
              <a:t>вги</a:t>
            </a:r>
            <a:r>
              <a:rPr lang="uk-UA" sz="3200" b="1" dirty="0" smtClean="0"/>
              <a:t> в саду</a:t>
            </a:r>
            <a:endParaRPr lang="ru-RU" sz="3200" b="1" dirty="0"/>
          </a:p>
          <a:p>
            <a:r>
              <a:rPr lang="uk-UA" sz="3200" b="1" dirty="0" smtClean="0"/>
              <a:t>Коло по</a:t>
            </a:r>
            <a:r>
              <a:rPr lang="uk-UA" sz="3200" b="1" dirty="0" smtClean="0">
                <a:solidFill>
                  <a:srgbClr val="FFFF00"/>
                </a:solidFill>
              </a:rPr>
              <a:t>ї</a:t>
            </a:r>
            <a:r>
              <a:rPr lang="uk-UA" sz="3200" b="1" dirty="0" smtClean="0"/>
              <a:t>зда</a:t>
            </a:r>
          </a:p>
          <a:p>
            <a:r>
              <a:rPr lang="uk-UA" sz="3200" b="1" dirty="0" smtClean="0"/>
              <a:t>У </a:t>
            </a:r>
            <a:r>
              <a:rPr lang="uk-UA" sz="3200" b="1" dirty="0" smtClean="0">
                <a:solidFill>
                  <a:srgbClr val="FFFF00"/>
                </a:solidFill>
              </a:rPr>
              <a:t>ї</a:t>
            </a:r>
            <a:r>
              <a:rPr lang="uk-UA" sz="3200" b="1" dirty="0" smtClean="0"/>
              <a:t>жака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75179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45138" y="442718"/>
            <a:ext cx="9211976" cy="11030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Послухай вірш </a:t>
            </a:r>
            <a:r>
              <a:rPr lang="uk-UA" sz="3200" b="1" dirty="0" err="1" smtClean="0">
                <a:solidFill>
                  <a:schemeClr val="bg1"/>
                </a:solidFill>
              </a:rPr>
              <a:t>Л.Українки</a:t>
            </a:r>
            <a:r>
              <a:rPr lang="uk-UA" sz="3200" b="1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uk-UA" sz="3200" b="1" dirty="0" smtClean="0"/>
              <a:t>Уяви </a:t>
            </a:r>
            <a:r>
              <a:rPr lang="uk-UA" sz="3200" b="1" dirty="0"/>
              <a:t>собі картини, що в </a:t>
            </a:r>
            <a:r>
              <a:rPr lang="uk-UA" sz="3200" b="1" dirty="0" smtClean="0"/>
              <a:t>ньому </a:t>
            </a:r>
            <a:r>
              <a:rPr lang="uk-UA" sz="3200" b="1" dirty="0"/>
              <a:t>описуються</a:t>
            </a:r>
            <a:r>
              <a:rPr lang="uk-UA" sz="3200" b="1" dirty="0" smtClean="0"/>
              <a:t>.</a:t>
            </a:r>
            <a:endParaRPr lang="ru-RU" sz="3200" b="1" dirty="0"/>
          </a:p>
        </p:txBody>
      </p:sp>
      <p:pic>
        <p:nvPicPr>
          <p:cNvPr id="4098" name="Picture 2" descr="На Косач Talks обговорили роль творчості Лесі Українки для XXI столітт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6" r="3574"/>
          <a:stretch/>
        </p:blipFill>
        <p:spPr bwMode="auto">
          <a:xfrm>
            <a:off x="453565" y="1709633"/>
            <a:ext cx="3597328" cy="248136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На зеленому горбочку - Леся Українка - AudioMa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775" y="3896401"/>
            <a:ext cx="3698721" cy="252437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258214" y="1709633"/>
            <a:ext cx="4243812" cy="20241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dirty="0"/>
              <a:t>На зеленому горбочку, </a:t>
            </a:r>
            <a:endParaRPr lang="uk-UA" sz="2800" dirty="0" smtClean="0"/>
          </a:p>
          <a:p>
            <a:r>
              <a:rPr lang="uk-UA" sz="2800" dirty="0" smtClean="0"/>
              <a:t>у </a:t>
            </a:r>
            <a:r>
              <a:rPr lang="uk-UA" sz="2800" dirty="0"/>
              <a:t>вишневому садочку</a:t>
            </a:r>
            <a:endParaRPr lang="ru-RU" sz="2800" dirty="0"/>
          </a:p>
          <a:p>
            <a:r>
              <a:rPr lang="uk-UA" sz="2800" dirty="0" smtClean="0"/>
              <a:t>Притулилася </a:t>
            </a:r>
            <a:r>
              <a:rPr lang="uk-UA" sz="2800" dirty="0"/>
              <a:t>хатинка, </a:t>
            </a:r>
            <a:endParaRPr lang="uk-UA" sz="2800" dirty="0" smtClean="0"/>
          </a:p>
          <a:p>
            <a:r>
              <a:rPr lang="uk-UA" sz="2800" dirty="0" smtClean="0"/>
              <a:t>мов </a:t>
            </a:r>
            <a:r>
              <a:rPr lang="uk-UA" sz="2800" dirty="0" err="1"/>
              <a:t>маленькая</a:t>
            </a:r>
            <a:r>
              <a:rPr lang="uk-UA" sz="2800" dirty="0"/>
              <a:t> дитинка. </a:t>
            </a:r>
            <a:endParaRPr lang="ru-RU" sz="2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53564" y="4342982"/>
            <a:ext cx="7086720" cy="1631216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0070C0"/>
                </a:solidFill>
              </a:rPr>
              <a:t>Розкажи, </a:t>
            </a:r>
            <a:r>
              <a:rPr lang="uk-UA" sz="2000" b="1" dirty="0">
                <a:solidFill>
                  <a:srgbClr val="0070C0"/>
                </a:solidFill>
              </a:rPr>
              <a:t>що </a:t>
            </a:r>
            <a:r>
              <a:rPr lang="uk-UA" sz="2000" b="1" dirty="0" smtClean="0">
                <a:solidFill>
                  <a:srgbClr val="0070C0"/>
                </a:solidFill>
              </a:rPr>
              <a:t>ти </a:t>
            </a:r>
            <a:r>
              <a:rPr lang="uk-UA" sz="2000" b="1" dirty="0">
                <a:solidFill>
                  <a:srgbClr val="0070C0"/>
                </a:solidFill>
              </a:rPr>
              <a:t>собі </a:t>
            </a:r>
            <a:r>
              <a:rPr lang="uk-UA" sz="2000" b="1" dirty="0" smtClean="0">
                <a:solidFill>
                  <a:srgbClr val="0070C0"/>
                </a:solidFill>
              </a:rPr>
              <a:t>уявив/ла. </a:t>
            </a:r>
            <a:endParaRPr lang="ru-RU" sz="2000" b="1" dirty="0">
              <a:solidFill>
                <a:srgbClr val="0070C0"/>
              </a:solidFill>
            </a:endParaRPr>
          </a:p>
          <a:p>
            <a:r>
              <a:rPr lang="uk-UA" sz="2000" b="1" dirty="0" smtClean="0">
                <a:solidFill>
                  <a:srgbClr val="0070C0"/>
                </a:solidFill>
              </a:rPr>
              <a:t>Вірш виспівує </a:t>
            </a:r>
            <a:r>
              <a:rPr lang="uk-UA" sz="2000" b="1" dirty="0">
                <a:solidFill>
                  <a:srgbClr val="0070C0"/>
                </a:solidFill>
              </a:rPr>
              <a:t>красу української землі, </a:t>
            </a:r>
            <a:r>
              <a:rPr lang="uk-UA" sz="2000" b="1" dirty="0" smtClean="0">
                <a:solidFill>
                  <a:srgbClr val="0070C0"/>
                </a:solidFill>
              </a:rPr>
              <a:t>пронизаний </a:t>
            </a:r>
            <a:r>
              <a:rPr lang="uk-UA" sz="2000" b="1" dirty="0">
                <a:solidFill>
                  <a:srgbClr val="0070C0"/>
                </a:solidFill>
              </a:rPr>
              <a:t>любов‘ю до України. Саме тому авторка </a:t>
            </a:r>
            <a:r>
              <a:rPr lang="uk-UA" sz="2000" b="1" dirty="0" smtClean="0">
                <a:solidFill>
                  <a:srgbClr val="0070C0"/>
                </a:solidFill>
              </a:rPr>
              <a:t>цього вірша </a:t>
            </a:r>
            <a:r>
              <a:rPr lang="uk-UA" sz="2000" b="1" dirty="0">
                <a:solidFill>
                  <a:srgbClr val="0070C0"/>
                </a:solidFill>
              </a:rPr>
              <a:t>підписувала </a:t>
            </a:r>
            <a:r>
              <a:rPr lang="uk-UA" sz="2000" b="1" dirty="0" smtClean="0">
                <a:solidFill>
                  <a:srgbClr val="0070C0"/>
                </a:solidFill>
              </a:rPr>
              <a:t>свої твори  </a:t>
            </a:r>
            <a:r>
              <a:rPr lang="uk-UA" sz="2000" b="1" dirty="0">
                <a:solidFill>
                  <a:srgbClr val="0070C0"/>
                </a:solidFill>
              </a:rPr>
              <a:t>ім‘ям Леся Українка. Багато віршів і казок вона написала для дітей і </a:t>
            </a:r>
            <a:r>
              <a:rPr lang="uk-UA" sz="2000" b="1" dirty="0" smtClean="0">
                <a:solidFill>
                  <a:srgbClr val="0070C0"/>
                </a:solidFill>
              </a:rPr>
              <a:t>дорослих.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uk-UA" sz="2000" b="1" dirty="0" smtClean="0">
                <a:solidFill>
                  <a:srgbClr val="0070C0"/>
                </a:solidFill>
              </a:rPr>
              <a:t>Поглянь </a:t>
            </a:r>
            <a:r>
              <a:rPr lang="uk-UA" sz="2000" b="1" dirty="0">
                <a:solidFill>
                  <a:srgbClr val="0070C0"/>
                </a:solidFill>
              </a:rPr>
              <a:t>на портрет </a:t>
            </a:r>
            <a:r>
              <a:rPr lang="uk-UA" sz="2000" b="1" dirty="0" smtClean="0">
                <a:solidFill>
                  <a:srgbClr val="0070C0"/>
                </a:solidFill>
              </a:rPr>
              <a:t>поетеси.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697686" y="1952461"/>
            <a:ext cx="2786742" cy="584775"/>
          </a:xfrm>
          <a:prstGeom prst="rect">
            <a:avLst/>
          </a:prstGeom>
          <a:ln w="38100">
            <a:solidFill>
              <a:srgbClr val="0070C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У – </a:t>
            </a:r>
            <a:r>
              <a:rPr lang="uk-UA" altLang="ru-RU" b="1" dirty="0" err="1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кра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– ї – на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8697686" y="2657928"/>
            <a:ext cx="2786742" cy="584775"/>
          </a:xfrm>
          <a:prstGeom prst="rect">
            <a:avLst/>
          </a:prstGeom>
          <a:ln w="38100">
            <a:solidFill>
              <a:srgbClr val="0070C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– –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=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 </a:t>
            </a:r>
            <a:r>
              <a:rPr lang="uk-UA" altLang="ru-RU" b="1" dirty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– </a:t>
            </a:r>
            <a:r>
              <a:rPr lang="uk-UA" altLang="ru-RU" b="1" dirty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9187543" y="2657928"/>
            <a:ext cx="0" cy="5847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0091057" y="2669101"/>
            <a:ext cx="0" cy="5847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10678886" y="2669100"/>
            <a:ext cx="0" cy="5847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534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584859" y="601161"/>
            <a:ext cx="8732066" cy="8900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Повідомлення теми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57" y="1803683"/>
            <a:ext cx="3861531" cy="386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414116" y="1890883"/>
            <a:ext cx="5428055" cy="3915966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</a:rPr>
              <a:t>уроці</a:t>
            </a:r>
            <a:r>
              <a:rPr lang="uk-UA" sz="2800" b="1" dirty="0">
                <a:solidFill>
                  <a:schemeClr val="bg1"/>
                </a:solidFill>
              </a:rPr>
              <a:t> письма ми </a:t>
            </a:r>
            <a:r>
              <a:rPr lang="uk-UA" sz="2800" b="1" dirty="0" smtClean="0">
                <a:solidFill>
                  <a:schemeClr val="bg1"/>
                </a:solidFill>
              </a:rPr>
              <a:t>навчимося </a:t>
            </a:r>
            <a:r>
              <a:rPr lang="uk-UA" sz="2800" b="1" dirty="0">
                <a:solidFill>
                  <a:schemeClr val="bg1"/>
                </a:solidFill>
              </a:rPr>
              <a:t>писати </a:t>
            </a:r>
            <a:r>
              <a:rPr lang="uk-UA" sz="2800" b="1" dirty="0" smtClean="0">
                <a:solidFill>
                  <a:schemeClr val="bg1"/>
                </a:solidFill>
              </a:rPr>
              <a:t>рукописну малу букву </a:t>
            </a:r>
            <a:r>
              <a:rPr lang="uk-UA" sz="2800" b="1" i="1" dirty="0" smtClean="0">
                <a:solidFill>
                  <a:srgbClr val="FFFF00"/>
                </a:solidFill>
              </a:rPr>
              <a:t>«ї»</a:t>
            </a:r>
            <a:r>
              <a:rPr lang="uk-UA" sz="2800" b="1" dirty="0" smtClean="0">
                <a:solidFill>
                  <a:schemeClr val="bg1"/>
                </a:solidFill>
              </a:rPr>
              <a:t>, </a:t>
            </a:r>
            <a:r>
              <a:rPr lang="uk-UA" sz="2800" b="1" dirty="0">
                <a:solidFill>
                  <a:schemeClr val="bg1"/>
                </a:solidFill>
              </a:rPr>
              <a:t>з'єднувати її  </a:t>
            </a:r>
            <a:r>
              <a:rPr lang="uk-UA" sz="2800" b="1" dirty="0" smtClean="0">
                <a:solidFill>
                  <a:schemeClr val="bg1"/>
                </a:solidFill>
              </a:rPr>
              <a:t>з іншими </a:t>
            </a:r>
            <a:r>
              <a:rPr lang="uk-UA" sz="2800" b="1" dirty="0">
                <a:solidFill>
                  <a:schemeClr val="bg1"/>
                </a:solidFill>
              </a:rPr>
              <a:t>буквами</a:t>
            </a:r>
            <a:r>
              <a:rPr lang="uk-UA" sz="2800" b="1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Побудуємо речення за поданим початком. </a:t>
            </a:r>
          </a:p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Спишемо</a:t>
            </a:r>
            <a:r>
              <a:rPr lang="uk-UA" sz="2800" b="1" dirty="0" smtClean="0">
                <a:solidFill>
                  <a:schemeClr val="bg1"/>
                </a:solidFill>
              </a:rPr>
              <a:t> друкований текст рукописними буквами. </a:t>
            </a:r>
          </a:p>
        </p:txBody>
      </p:sp>
    </p:spTree>
    <p:extLst>
      <p:ext uri="{BB962C8B-B14F-4D97-AF65-F5344CB8AC3E}">
        <p14:creationId xmlns:p14="http://schemas.microsoft.com/office/powerpoint/2010/main" val="184406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90600" y="459130"/>
            <a:ext cx="9993086" cy="17137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Хто зображений на малюнку? Де перебувають учні? Чим зайняті? З </a:t>
            </a:r>
            <a:r>
              <a:rPr lang="uk-UA" sz="3200" b="1" dirty="0">
                <a:solidFill>
                  <a:schemeClr val="bg1"/>
                </a:solidFill>
              </a:rPr>
              <a:t>яким настроєм вони це </a:t>
            </a:r>
            <a:r>
              <a:rPr lang="uk-UA" sz="3200" b="1" dirty="0" smtClean="0">
                <a:solidFill>
                  <a:schemeClr val="bg1"/>
                </a:solidFill>
              </a:rPr>
              <a:t>роблять</a:t>
            </a:r>
            <a:r>
              <a:rPr lang="uk-UA" sz="3200" b="1" smtClean="0">
                <a:solidFill>
                  <a:schemeClr val="bg1"/>
                </a:solidFill>
              </a:rPr>
              <a:t>? </a:t>
            </a:r>
          </a:p>
          <a:p>
            <a:pPr algn="ctr"/>
            <a:r>
              <a:rPr lang="uk-UA" sz="3200" b="1" smtClean="0">
                <a:solidFill>
                  <a:schemeClr val="bg1"/>
                </a:solidFill>
              </a:rPr>
              <a:t>Як </a:t>
            </a:r>
            <a:r>
              <a:rPr lang="uk-UA" sz="3200" b="1" dirty="0">
                <a:solidFill>
                  <a:schemeClr val="bg1"/>
                </a:solidFill>
              </a:rPr>
              <a:t>себе ведуть у </a:t>
            </a:r>
            <a:r>
              <a:rPr lang="uk-UA" sz="3200" b="1" dirty="0" smtClean="0">
                <a:solidFill>
                  <a:schemeClr val="bg1"/>
                </a:solidFill>
              </a:rPr>
              <a:t>їдальні?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262" t="27754" r="34224" b="35583"/>
          <a:stretch/>
        </p:blipFill>
        <p:spPr>
          <a:xfrm>
            <a:off x="3222600" y="2316514"/>
            <a:ext cx="8280000" cy="3132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468087" y="2297464"/>
            <a:ext cx="2634344" cy="317009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70C0"/>
                </a:solidFill>
              </a:rPr>
              <a:t>Чи схожа </a:t>
            </a:r>
            <a:r>
              <a:rPr lang="uk-UA" sz="2000" b="1" dirty="0" smtClean="0">
                <a:solidFill>
                  <a:srgbClr val="0070C0"/>
                </a:solidFill>
              </a:rPr>
              <a:t>твоя </a:t>
            </a:r>
            <a:r>
              <a:rPr lang="uk-UA" sz="2000" b="1" dirty="0">
                <a:solidFill>
                  <a:srgbClr val="0070C0"/>
                </a:solidFill>
              </a:rPr>
              <a:t>шкільна їдальня на ту, яка зображена на малюнку? </a:t>
            </a:r>
            <a:endParaRPr lang="uk-UA" sz="20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Чи </a:t>
            </a:r>
            <a:r>
              <a:rPr lang="uk-UA" sz="2000" b="1" dirty="0">
                <a:solidFill>
                  <a:srgbClr val="0070C0"/>
                </a:solidFill>
              </a:rPr>
              <a:t>любиш відвідувати їдальню? Як себе там ведеш? Чи маєш улюблені страви у шкільній їдальні, які саме?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45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68285" y="5537260"/>
            <a:ext cx="9434313" cy="6131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З'ясуй, </a:t>
            </a:r>
            <a:r>
              <a:rPr lang="uk-UA" sz="2000" b="1" dirty="0">
                <a:solidFill>
                  <a:schemeClr val="bg1"/>
                </a:solidFill>
              </a:rPr>
              <a:t>з яких елементів складається буква </a:t>
            </a:r>
            <a:r>
              <a:rPr lang="uk-UA" sz="2000" b="1" dirty="0" smtClean="0">
                <a:solidFill>
                  <a:schemeClr val="bg1"/>
                </a:solidFill>
              </a:rPr>
              <a:t>ї. Наведи </a:t>
            </a:r>
            <a:r>
              <a:rPr lang="uk-UA" sz="2000" b="1" dirty="0">
                <a:solidFill>
                  <a:schemeClr val="bg1"/>
                </a:solidFill>
              </a:rPr>
              <a:t>на малюнку всі її </a:t>
            </a:r>
            <a:r>
              <a:rPr lang="uk-UA" sz="2000" b="1" dirty="0" smtClean="0">
                <a:solidFill>
                  <a:schemeClr val="bg1"/>
                </a:solidFill>
              </a:rPr>
              <a:t>елементи</a:t>
            </a:r>
            <a:endParaRPr lang="uk-UA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4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15163" y="537694"/>
            <a:ext cx="8485498" cy="7577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Вчимося </a:t>
            </a:r>
            <a:r>
              <a:rPr lang="ru-RU" sz="4000" b="1" dirty="0" err="1">
                <a:solidFill>
                  <a:schemeClr val="bg1"/>
                </a:solidFill>
              </a:rPr>
              <a:t>писати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933450" y="3714750"/>
            <a:ext cx="108394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933450" y="4705350"/>
            <a:ext cx="108394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933450" y="2152650"/>
            <a:ext cx="10839450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933450" y="6286500"/>
            <a:ext cx="10839450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933450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9258300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5095875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олілінія: фігура 2">
            <a:extLst>
              <a:ext uri="{FF2B5EF4-FFF2-40B4-BE49-F238E27FC236}">
                <a16:creationId xmlns="" xmlns:a16="http://schemas.microsoft.com/office/drawing/2014/main" id="{CA83FDCC-081F-4114-B99F-C8E6292B5045}"/>
              </a:ext>
            </a:extLst>
          </p:cNvPr>
          <p:cNvSpPr/>
          <p:nvPr/>
        </p:nvSpPr>
        <p:spPr>
          <a:xfrm>
            <a:off x="5314436" y="3695332"/>
            <a:ext cx="725842" cy="999189"/>
          </a:xfrm>
          <a:custGeom>
            <a:avLst/>
            <a:gdLst>
              <a:gd name="connsiteX0" fmla="*/ 349919 w 723775"/>
              <a:gd name="connsiteY0" fmla="*/ 0 h 953946"/>
              <a:gd name="connsiteX1" fmla="*/ 35594 w 723775"/>
              <a:gd name="connsiteY1" fmla="*/ 650082 h 953946"/>
              <a:gd name="connsiteX2" fmla="*/ 47500 w 723775"/>
              <a:gd name="connsiteY2" fmla="*/ 945357 h 953946"/>
              <a:gd name="connsiteX3" fmla="*/ 395163 w 723775"/>
              <a:gd name="connsiteY3" fmla="*/ 838200 h 953946"/>
              <a:gd name="connsiteX4" fmla="*/ 723775 w 723775"/>
              <a:gd name="connsiteY4" fmla="*/ 466725 h 953946"/>
              <a:gd name="connsiteX0" fmla="*/ 382942 w 725842"/>
              <a:gd name="connsiteY0" fmla="*/ 0 h 999189"/>
              <a:gd name="connsiteX1" fmla="*/ 37661 w 725842"/>
              <a:gd name="connsiteY1" fmla="*/ 695325 h 999189"/>
              <a:gd name="connsiteX2" fmla="*/ 49567 w 725842"/>
              <a:gd name="connsiteY2" fmla="*/ 990600 h 999189"/>
              <a:gd name="connsiteX3" fmla="*/ 397230 w 725842"/>
              <a:gd name="connsiteY3" fmla="*/ 883443 h 999189"/>
              <a:gd name="connsiteX4" fmla="*/ 725842 w 725842"/>
              <a:gd name="connsiteY4" fmla="*/ 511968 h 999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842" h="999189">
                <a:moveTo>
                  <a:pt x="382942" y="0"/>
                </a:moveTo>
                <a:cubicBezTo>
                  <a:pt x="250981" y="246261"/>
                  <a:pt x="93223" y="530225"/>
                  <a:pt x="37661" y="695325"/>
                </a:cubicBezTo>
                <a:cubicBezTo>
                  <a:pt x="-17901" y="860425"/>
                  <a:pt x="-10361" y="959247"/>
                  <a:pt x="49567" y="990600"/>
                </a:cubicBezTo>
                <a:cubicBezTo>
                  <a:pt x="109495" y="1021953"/>
                  <a:pt x="284518" y="963215"/>
                  <a:pt x="397230" y="883443"/>
                </a:cubicBezTo>
                <a:cubicBezTo>
                  <a:pt x="509942" y="803671"/>
                  <a:pt x="617892" y="657819"/>
                  <a:pt x="725842" y="511968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Овал 27">
            <a:extLst>
              <a:ext uri="{FF2B5EF4-FFF2-40B4-BE49-F238E27FC236}">
                <a16:creationId xmlns="" xmlns:a16="http://schemas.microsoft.com/office/drawing/2014/main" id="{47C27ACE-120F-4221-B281-8E8FCA8E6F9F}"/>
              </a:ext>
            </a:extLst>
          </p:cNvPr>
          <p:cNvSpPr/>
          <p:nvPr/>
        </p:nvSpPr>
        <p:spPr>
          <a:xfrm>
            <a:off x="5509259" y="3388720"/>
            <a:ext cx="121444" cy="12144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5DA0EF3D-4432-4800-90D6-A8AD9B4A6852}"/>
              </a:ext>
            </a:extLst>
          </p:cNvPr>
          <p:cNvSpPr/>
          <p:nvPr/>
        </p:nvSpPr>
        <p:spPr>
          <a:xfrm>
            <a:off x="5845015" y="3388720"/>
            <a:ext cx="121444" cy="12144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Овал 34"/>
          <p:cNvSpPr/>
          <p:nvPr/>
        </p:nvSpPr>
        <p:spPr>
          <a:xfrm>
            <a:off x="5628837" y="3698395"/>
            <a:ext cx="78178" cy="7640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7926" y="2835605"/>
            <a:ext cx="467602" cy="89470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229B7B9A-B1AA-4F0A-96CD-4F0D55D61D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69981" y="2562787"/>
            <a:ext cx="467602" cy="89470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DF6E9CCA-BCE8-4A01-A624-42581DDD24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85573" y="2563923"/>
            <a:ext cx="467602" cy="894706"/>
          </a:xfrm>
          <a:prstGeom prst="rect">
            <a:avLst/>
          </a:prstGeom>
        </p:spPr>
      </p:pic>
      <p:pic>
        <p:nvPicPr>
          <p:cNvPr id="25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05" y="2347969"/>
            <a:ext cx="3526439" cy="352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24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-0.02057 0.0713 L -0.02968 0.1169 C -0.02968 0.12199 -0.02968 0.12732 -0.02955 0.13241 L -0.02369 0.1426 L -0.00937 0.13635 L 0.01719 0.10024 L 0.02891 0.07061 " pathEditMode="relative" rAng="0" ptsTypes="AAAAAAAA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2" t="17189" r="38033" b="58276"/>
          <a:stretch/>
        </p:blipFill>
        <p:spPr>
          <a:xfrm>
            <a:off x="802779" y="2151867"/>
            <a:ext cx="9792000" cy="3036333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2" t="43900" r="88056" b="47481"/>
          <a:stretch/>
        </p:blipFill>
        <p:spPr>
          <a:xfrm>
            <a:off x="1031575" y="2306356"/>
            <a:ext cx="624704" cy="740392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2" t="43900" r="88056" b="47481"/>
          <a:stretch/>
        </p:blipFill>
        <p:spPr>
          <a:xfrm>
            <a:off x="1822407" y="2317970"/>
            <a:ext cx="624704" cy="740392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2" t="43900" r="88056" b="47481"/>
          <a:stretch/>
        </p:blipFill>
        <p:spPr>
          <a:xfrm>
            <a:off x="2613239" y="2306628"/>
            <a:ext cx="624704" cy="740392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2" t="43900" r="88056" b="47481"/>
          <a:stretch/>
        </p:blipFill>
        <p:spPr>
          <a:xfrm>
            <a:off x="3431906" y="2307432"/>
            <a:ext cx="624704" cy="74039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0" t="52953" r="40517" b="34521"/>
          <a:stretch/>
        </p:blipFill>
        <p:spPr>
          <a:xfrm>
            <a:off x="9535762" y="2094079"/>
            <a:ext cx="827724" cy="1017115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0" t="52953" r="40517" b="34521"/>
          <a:stretch/>
        </p:blipFill>
        <p:spPr>
          <a:xfrm>
            <a:off x="8428827" y="2103583"/>
            <a:ext cx="827724" cy="10171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0" t="44399" r="86050" b="46667"/>
          <a:stretch/>
        </p:blipFill>
        <p:spPr>
          <a:xfrm>
            <a:off x="4257862" y="2358971"/>
            <a:ext cx="920241" cy="73400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0" t="44399" r="86050" b="46667"/>
          <a:stretch/>
        </p:blipFill>
        <p:spPr>
          <a:xfrm>
            <a:off x="5331842" y="2360654"/>
            <a:ext cx="920241" cy="73400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8" t="40139" r="25209" b="43848"/>
          <a:stretch/>
        </p:blipFill>
        <p:spPr>
          <a:xfrm>
            <a:off x="1100878" y="3003698"/>
            <a:ext cx="8270875" cy="1253019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7" t="40139" r="86537" b="44000"/>
          <a:stretch/>
        </p:blipFill>
        <p:spPr>
          <a:xfrm>
            <a:off x="6530669" y="1961473"/>
            <a:ext cx="901512" cy="136665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7" t="40139" r="86537" b="44000"/>
          <a:stretch/>
        </p:blipFill>
        <p:spPr>
          <a:xfrm>
            <a:off x="7385994" y="1961472"/>
            <a:ext cx="901512" cy="13666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67301" y="2805864"/>
            <a:ext cx="24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.</a:t>
            </a:r>
            <a:endParaRPr lang="ru-RU" dirty="0"/>
          </a:p>
        </p:txBody>
      </p:sp>
      <p:sp>
        <p:nvSpPr>
          <p:cNvPr id="46" name="TextBox 45"/>
          <p:cNvSpPr txBox="1"/>
          <p:nvPr/>
        </p:nvSpPr>
        <p:spPr>
          <a:xfrm>
            <a:off x="7377334" y="3256633"/>
            <a:ext cx="24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.</a:t>
            </a:r>
            <a:endParaRPr lang="ru-RU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0" t="52953" r="40517" b="34521"/>
          <a:stretch/>
        </p:blipFill>
        <p:spPr>
          <a:xfrm>
            <a:off x="4223172" y="4017766"/>
            <a:ext cx="827724" cy="101711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72" t="40139" r="18178" b="47043"/>
          <a:stretch/>
        </p:blipFill>
        <p:spPr>
          <a:xfrm>
            <a:off x="1045339" y="3946909"/>
            <a:ext cx="895575" cy="103315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44769" r="76047" b="47731"/>
          <a:stretch/>
        </p:blipFill>
        <p:spPr>
          <a:xfrm>
            <a:off x="5861261" y="4318982"/>
            <a:ext cx="2261748" cy="60280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2" t="41083" r="27463" b="43638"/>
          <a:stretch/>
        </p:blipFill>
        <p:spPr>
          <a:xfrm>
            <a:off x="1957272" y="4034703"/>
            <a:ext cx="1936637" cy="123139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167810" y="4224953"/>
            <a:ext cx="24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.</a:t>
            </a:r>
            <a:endParaRPr lang="ru-RU" dirty="0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18" t="44904" r="12307" b="48714"/>
          <a:stretch/>
        </p:blipFill>
        <p:spPr>
          <a:xfrm>
            <a:off x="4947372" y="4329017"/>
            <a:ext cx="688887" cy="552571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1201141" y="493816"/>
            <a:ext cx="9468770" cy="11656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Напиши малу рукописну букву </a:t>
            </a:r>
            <a:r>
              <a:rPr lang="uk-UA" sz="3200" b="1" i="1" dirty="0" smtClean="0">
                <a:solidFill>
                  <a:schemeClr val="bg1"/>
                </a:solidFill>
              </a:rPr>
              <a:t>ї </a:t>
            </a:r>
            <a:r>
              <a:rPr lang="uk-UA" sz="3200" b="1" dirty="0" smtClean="0">
                <a:solidFill>
                  <a:schemeClr val="bg1"/>
                </a:solidFill>
              </a:rPr>
              <a:t>і</a:t>
            </a:r>
            <a:r>
              <a:rPr lang="uk-UA" sz="3200" b="1" i="1" dirty="0" smtClean="0">
                <a:solidFill>
                  <a:schemeClr val="bg1"/>
                </a:solidFill>
              </a:rPr>
              <a:t> </a:t>
            </a:r>
            <a:r>
              <a:rPr lang="uk-UA" sz="3200" b="1" dirty="0" smtClean="0">
                <a:solidFill>
                  <a:schemeClr val="bg1"/>
                </a:solidFill>
              </a:rPr>
              <a:t>буквосполучення  з нею у першому рядку </a:t>
            </a:r>
            <a:r>
              <a:rPr lang="uk-UA" sz="3200" b="1" dirty="0">
                <a:solidFill>
                  <a:schemeClr val="bg1"/>
                </a:solidFill>
              </a:rPr>
              <a:t>за </a:t>
            </a:r>
            <a:r>
              <a:rPr lang="uk-UA" sz="3200" b="1" dirty="0" smtClean="0">
                <a:solidFill>
                  <a:schemeClr val="bg1"/>
                </a:solidFill>
              </a:rPr>
              <a:t>зразком 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85407" y="259897"/>
            <a:ext cx="10515741" cy="16177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речення у наступних рядках.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Поділи слова з буквою ї на склади. Надпиши звукові схеми над словами. </a:t>
            </a:r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 за зразком 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507012" y="2887130"/>
            <a:ext cx="2175534" cy="2012131"/>
          </a:xfrm>
          <a:prstGeom prst="rect">
            <a:avLst/>
          </a:prstGeom>
        </p:spPr>
      </p:pic>
      <p:sp>
        <p:nvSpPr>
          <p:cNvPr id="3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45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4" name="Дуга 33"/>
          <p:cNvSpPr/>
          <p:nvPr/>
        </p:nvSpPr>
        <p:spPr>
          <a:xfrm rot="10010609">
            <a:off x="2440916" y="3526077"/>
            <a:ext cx="743791" cy="321761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Дуга 35"/>
          <p:cNvSpPr/>
          <p:nvPr/>
        </p:nvSpPr>
        <p:spPr>
          <a:xfrm rot="9427414">
            <a:off x="2783804" y="3187700"/>
            <a:ext cx="1398577" cy="671299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Дуга 36"/>
          <p:cNvSpPr/>
          <p:nvPr/>
        </p:nvSpPr>
        <p:spPr>
          <a:xfrm rot="9020106">
            <a:off x="7212703" y="3389140"/>
            <a:ext cx="869582" cy="394841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Дуга 37"/>
          <p:cNvSpPr/>
          <p:nvPr/>
        </p:nvSpPr>
        <p:spPr>
          <a:xfrm rot="9427414">
            <a:off x="7563735" y="3137314"/>
            <a:ext cx="1745631" cy="674151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Дуга 41"/>
          <p:cNvSpPr/>
          <p:nvPr/>
        </p:nvSpPr>
        <p:spPr>
          <a:xfrm rot="9103695">
            <a:off x="8475089" y="3278026"/>
            <a:ext cx="948307" cy="599924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Дуга 42"/>
          <p:cNvSpPr/>
          <p:nvPr/>
        </p:nvSpPr>
        <p:spPr>
          <a:xfrm rot="10010609">
            <a:off x="4084514" y="4506562"/>
            <a:ext cx="743791" cy="321761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Дуга 46"/>
          <p:cNvSpPr/>
          <p:nvPr/>
        </p:nvSpPr>
        <p:spPr>
          <a:xfrm rot="9427414">
            <a:off x="4425707" y="4139148"/>
            <a:ext cx="1543781" cy="691967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2367658" y="2936587"/>
            <a:ext cx="1556484" cy="584775"/>
          </a:xfrm>
          <a:prstGeom prst="rect">
            <a:avLst/>
          </a:prstGeom>
          <a:noFill/>
          <a:ln w="38100"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b="1" dirty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=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–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7037091" y="2946755"/>
            <a:ext cx="2219460" cy="584775"/>
          </a:xfrm>
          <a:prstGeom prst="rect">
            <a:avLst/>
          </a:prstGeom>
          <a:noFill/>
          <a:ln w="38100"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b="1" dirty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=</a:t>
            </a:r>
            <a:r>
              <a:rPr lang="uk-UA" altLang="ru-RU" b="1" dirty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–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 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= =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 о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4016859" y="3855272"/>
            <a:ext cx="1556484" cy="584775"/>
          </a:xfrm>
          <a:prstGeom prst="rect">
            <a:avLst/>
          </a:prstGeom>
          <a:noFill/>
          <a:ln w="38100"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b="1" dirty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=</a:t>
            </a:r>
            <a:r>
              <a:rPr lang="uk-UA" altLang="ru-RU" b="1" dirty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–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582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27" grpId="0"/>
      <p:bldP spid="30" grpId="0" animBg="1"/>
      <p:bldP spid="34" grpId="0" animBg="1"/>
      <p:bldP spid="36" grpId="0" animBg="1"/>
      <p:bldP spid="37" grpId="0" animBg="1"/>
      <p:bldP spid="38" grpId="0" animBg="1"/>
      <p:bldP spid="42" grpId="0" animBg="1"/>
      <p:bldP spid="43" grpId="0" animBg="1"/>
      <p:bldP spid="47" grpId="0" animBg="1"/>
      <p:bldP spid="49" grpId="0"/>
      <p:bldP spid="50" grpId="0"/>
      <p:bldP spid="5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44403</TotalTime>
  <Words>564</Words>
  <Application>Microsoft Office PowerPoint</Application>
  <PresentationFormat>Произвольный</PresentationFormat>
  <Paragraphs>92</Paragraphs>
  <Slides>17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2891</cp:revision>
  <dcterms:created xsi:type="dcterms:W3CDTF">2018-01-05T16:38:53Z</dcterms:created>
  <dcterms:modified xsi:type="dcterms:W3CDTF">2024-02-25T10:47:20Z</dcterms:modified>
</cp:coreProperties>
</file>