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39" r:id="rId3"/>
    <p:sldId id="1792" r:id="rId4"/>
    <p:sldId id="1644" r:id="rId5"/>
    <p:sldId id="1676" r:id="rId6"/>
    <p:sldId id="1749" r:id="rId7"/>
    <p:sldId id="1431" r:id="rId8"/>
    <p:sldId id="1779" r:id="rId9"/>
    <p:sldId id="1688" r:id="rId10"/>
    <p:sldId id="1787" r:id="rId11"/>
    <p:sldId id="1788" r:id="rId12"/>
    <p:sldId id="1772" r:id="rId13"/>
    <p:sldId id="1793" r:id="rId14"/>
    <p:sldId id="1753" r:id="rId15"/>
    <p:sldId id="1794" r:id="rId16"/>
    <p:sldId id="1711" r:id="rId17"/>
    <p:sldId id="1795" r:id="rId18"/>
    <p:sldId id="1796" r:id="rId19"/>
    <p:sldId id="1797" r:id="rId20"/>
    <p:sldId id="1785" r:id="rId21"/>
    <p:sldId id="1440" r:id="rId22"/>
    <p:sldId id="179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792"/>
            <p14:sldId id="1644"/>
            <p14:sldId id="1676"/>
            <p14:sldId id="1749"/>
            <p14:sldId id="1431"/>
            <p14:sldId id="1779"/>
            <p14:sldId id="1688"/>
            <p14:sldId id="1787"/>
            <p14:sldId id="1788"/>
            <p14:sldId id="1772"/>
            <p14:sldId id="1793"/>
            <p14:sldId id="1753"/>
            <p14:sldId id="1794"/>
            <p14:sldId id="1711"/>
            <p14:sldId id="1795"/>
            <p14:sldId id="1796"/>
            <p14:sldId id="1797"/>
            <p14:sldId id="1785"/>
            <p14:sldId id="1440"/>
            <p14:sldId id="179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F"/>
    <a:srgbClr val="FFB7FF"/>
    <a:srgbClr val="FF3399"/>
    <a:srgbClr val="354B80"/>
    <a:srgbClr val="FF330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microsoft.com/office/2007/relationships/hdphoto" Target="../media/hdphoto7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learningapps.org/watch?v=pcctphqka22" TargetMode="Externa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61274" y="4668830"/>
            <a:ext cx="9142733" cy="102155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Десяток. Числа 11-15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EAC7419-C442-EF5C-1D2B-E4949AEA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38" y="1182216"/>
            <a:ext cx="3133292" cy="2870012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357D1B-4F45-737D-2D36-0CF2CB8D7FDE}"/>
              </a:ext>
            </a:extLst>
          </p:cNvPr>
          <p:cNvSpPr txBox="1"/>
          <p:nvPr/>
        </p:nvSpPr>
        <p:spPr>
          <a:xfrm>
            <a:off x="2361603" y="2313583"/>
            <a:ext cx="178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– 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5828" y="1225922"/>
            <a:ext cx="3158179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11-20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82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Групувати 6">
            <a:extLst>
              <a:ext uri="{FF2B5EF4-FFF2-40B4-BE49-F238E27FC236}">
                <a16:creationId xmlns:a16="http://schemas.microsoft.com/office/drawing/2014/main" xmlns="" id="{CCE7E752-E6BA-DB13-D369-823114DD4F8A}"/>
              </a:ext>
            </a:extLst>
          </p:cNvPr>
          <p:cNvGrpSpPr/>
          <p:nvPr/>
        </p:nvGrpSpPr>
        <p:grpSpPr>
          <a:xfrm>
            <a:off x="7838638" y="2299603"/>
            <a:ext cx="1917576" cy="454512"/>
            <a:chOff x="7726154" y="3978667"/>
            <a:chExt cx="1917576" cy="454512"/>
          </a:xfrm>
        </p:grpSpPr>
        <p:sp>
          <p:nvSpPr>
            <p:cNvPr id="127" name="Прямокутник 1">
              <a:extLst>
                <a:ext uri="{FF2B5EF4-FFF2-40B4-BE49-F238E27FC236}">
                  <a16:creationId xmlns:a16="http://schemas.microsoft.com/office/drawing/2014/main" xmlns="" id="{FF912F63-72B2-1D7E-1F50-D37B855289FF}"/>
                </a:ext>
              </a:extLst>
            </p:cNvPr>
            <p:cNvSpPr/>
            <p:nvPr/>
          </p:nvSpPr>
          <p:spPr>
            <a:xfrm>
              <a:off x="7726154" y="3978667"/>
              <a:ext cx="479394" cy="4545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8" name="Прямокутник 27">
              <a:extLst>
                <a:ext uri="{FF2B5EF4-FFF2-40B4-BE49-F238E27FC236}">
                  <a16:creationId xmlns:a16="http://schemas.microsoft.com/office/drawing/2014/main" xmlns="" id="{AC7D5509-C5E4-8BA0-C79D-1A37D6DA326E}"/>
                </a:ext>
              </a:extLst>
            </p:cNvPr>
            <p:cNvSpPr/>
            <p:nvPr/>
          </p:nvSpPr>
          <p:spPr>
            <a:xfrm>
              <a:off x="8205548" y="3978667"/>
              <a:ext cx="479394" cy="4545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9" name="Прямокутник 28">
              <a:extLst>
                <a:ext uri="{FF2B5EF4-FFF2-40B4-BE49-F238E27FC236}">
                  <a16:creationId xmlns:a16="http://schemas.microsoft.com/office/drawing/2014/main" xmlns="" id="{D46C00A6-9095-1020-E00B-7BFAAAA6D571}"/>
                </a:ext>
              </a:extLst>
            </p:cNvPr>
            <p:cNvSpPr/>
            <p:nvPr/>
          </p:nvSpPr>
          <p:spPr>
            <a:xfrm>
              <a:off x="8684942" y="3978667"/>
              <a:ext cx="479394" cy="4545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0" name="Прямокутник 50">
              <a:extLst>
                <a:ext uri="{FF2B5EF4-FFF2-40B4-BE49-F238E27FC236}">
                  <a16:creationId xmlns:a16="http://schemas.microsoft.com/office/drawing/2014/main" xmlns="" id="{9DC6B290-8C7F-B7A8-8558-54D920D3EBB7}"/>
                </a:ext>
              </a:extLst>
            </p:cNvPr>
            <p:cNvSpPr/>
            <p:nvPr/>
          </p:nvSpPr>
          <p:spPr>
            <a:xfrm>
              <a:off x="9164336" y="3978667"/>
              <a:ext cx="479394" cy="4545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95D17FC4-5996-4326-DCDF-C66F476FD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78821" y="1456402"/>
            <a:ext cx="2497337" cy="38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Куб 97">
            <a:extLst>
              <a:ext uri="{FF2B5EF4-FFF2-40B4-BE49-F238E27FC236}">
                <a16:creationId xmlns:a16="http://schemas.microsoft.com/office/drawing/2014/main" xmlns="" id="{64128F36-0768-1973-8F1F-67E685F20192}"/>
              </a:ext>
            </a:extLst>
          </p:cNvPr>
          <p:cNvSpPr/>
          <p:nvPr/>
        </p:nvSpPr>
        <p:spPr>
          <a:xfrm>
            <a:off x="2684511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Куб 98">
            <a:extLst>
              <a:ext uri="{FF2B5EF4-FFF2-40B4-BE49-F238E27FC236}">
                <a16:creationId xmlns:a16="http://schemas.microsoft.com/office/drawing/2014/main" xmlns="" id="{56AEF436-8351-A0E9-BCDC-32E36EA3A273}"/>
              </a:ext>
            </a:extLst>
          </p:cNvPr>
          <p:cNvSpPr/>
          <p:nvPr/>
        </p:nvSpPr>
        <p:spPr>
          <a:xfrm>
            <a:off x="2684512" y="2349534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Куб 99">
            <a:extLst>
              <a:ext uri="{FF2B5EF4-FFF2-40B4-BE49-F238E27FC236}">
                <a16:creationId xmlns:a16="http://schemas.microsoft.com/office/drawing/2014/main" xmlns="" id="{4874DF4F-D69D-29E9-25A9-AE6158EBB02A}"/>
              </a:ext>
            </a:extLst>
          </p:cNvPr>
          <p:cNvSpPr/>
          <p:nvPr/>
        </p:nvSpPr>
        <p:spPr>
          <a:xfrm>
            <a:off x="3385847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Куб 100">
            <a:extLst>
              <a:ext uri="{FF2B5EF4-FFF2-40B4-BE49-F238E27FC236}">
                <a16:creationId xmlns:a16="http://schemas.microsoft.com/office/drawing/2014/main" xmlns="" id="{3BAE33B3-2385-5BCB-47DB-991BAFD7A093}"/>
              </a:ext>
            </a:extLst>
          </p:cNvPr>
          <p:cNvSpPr/>
          <p:nvPr/>
        </p:nvSpPr>
        <p:spPr>
          <a:xfrm>
            <a:off x="4084745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2" name="Куб 101">
            <a:extLst>
              <a:ext uri="{FF2B5EF4-FFF2-40B4-BE49-F238E27FC236}">
                <a16:creationId xmlns:a16="http://schemas.microsoft.com/office/drawing/2014/main" xmlns="" id="{70B1CFAF-A81B-1C79-02BA-74365A542605}"/>
              </a:ext>
            </a:extLst>
          </p:cNvPr>
          <p:cNvSpPr/>
          <p:nvPr/>
        </p:nvSpPr>
        <p:spPr>
          <a:xfrm>
            <a:off x="4790083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Куб 102">
            <a:extLst>
              <a:ext uri="{FF2B5EF4-FFF2-40B4-BE49-F238E27FC236}">
                <a16:creationId xmlns:a16="http://schemas.microsoft.com/office/drawing/2014/main" xmlns="" id="{B1435BA6-E2AE-C4B0-4E13-0EEF50EFC58A}"/>
              </a:ext>
            </a:extLst>
          </p:cNvPr>
          <p:cNvSpPr/>
          <p:nvPr/>
        </p:nvSpPr>
        <p:spPr>
          <a:xfrm>
            <a:off x="5484978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Куб 103">
            <a:extLst>
              <a:ext uri="{FF2B5EF4-FFF2-40B4-BE49-F238E27FC236}">
                <a16:creationId xmlns:a16="http://schemas.microsoft.com/office/drawing/2014/main" xmlns="" id="{1ADFE37D-0DE0-909F-D536-7BFE6DB991E4}"/>
              </a:ext>
            </a:extLst>
          </p:cNvPr>
          <p:cNvSpPr/>
          <p:nvPr/>
        </p:nvSpPr>
        <p:spPr>
          <a:xfrm>
            <a:off x="6190316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Куб 104">
            <a:extLst>
              <a:ext uri="{FF2B5EF4-FFF2-40B4-BE49-F238E27FC236}">
                <a16:creationId xmlns:a16="http://schemas.microsoft.com/office/drawing/2014/main" xmlns="" id="{5AF56EA5-6CF9-5470-E65C-B7C0CAF9F37E}"/>
              </a:ext>
            </a:extLst>
          </p:cNvPr>
          <p:cNvSpPr/>
          <p:nvPr/>
        </p:nvSpPr>
        <p:spPr>
          <a:xfrm>
            <a:off x="6891652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Куб 105">
            <a:extLst>
              <a:ext uri="{FF2B5EF4-FFF2-40B4-BE49-F238E27FC236}">
                <a16:creationId xmlns:a16="http://schemas.microsoft.com/office/drawing/2014/main" xmlns="" id="{9FA8470C-D0D9-137E-7DF4-0A6677AD596A}"/>
              </a:ext>
            </a:extLst>
          </p:cNvPr>
          <p:cNvSpPr/>
          <p:nvPr/>
        </p:nvSpPr>
        <p:spPr>
          <a:xfrm>
            <a:off x="7590550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Куб 106">
            <a:extLst>
              <a:ext uri="{FF2B5EF4-FFF2-40B4-BE49-F238E27FC236}">
                <a16:creationId xmlns:a16="http://schemas.microsoft.com/office/drawing/2014/main" xmlns="" id="{5C2249A0-0014-4307-F381-5EAAAD511CF7}"/>
              </a:ext>
            </a:extLst>
          </p:cNvPr>
          <p:cNvSpPr/>
          <p:nvPr/>
        </p:nvSpPr>
        <p:spPr>
          <a:xfrm>
            <a:off x="8295888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Куб 107">
            <a:extLst>
              <a:ext uri="{FF2B5EF4-FFF2-40B4-BE49-F238E27FC236}">
                <a16:creationId xmlns:a16="http://schemas.microsoft.com/office/drawing/2014/main" xmlns="" id="{D43928E1-F9F6-9866-5370-F79954B5CFB0}"/>
              </a:ext>
            </a:extLst>
          </p:cNvPr>
          <p:cNvSpPr/>
          <p:nvPr/>
        </p:nvSpPr>
        <p:spPr>
          <a:xfrm>
            <a:off x="8990783" y="3021290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Куб 109">
            <a:extLst>
              <a:ext uri="{FF2B5EF4-FFF2-40B4-BE49-F238E27FC236}">
                <a16:creationId xmlns:a16="http://schemas.microsoft.com/office/drawing/2014/main" xmlns="" id="{E4C6B26B-109F-7205-5145-E2AAF253FC70}"/>
              </a:ext>
            </a:extLst>
          </p:cNvPr>
          <p:cNvSpPr/>
          <p:nvPr/>
        </p:nvSpPr>
        <p:spPr>
          <a:xfrm>
            <a:off x="2513036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Куб 110">
            <a:extLst>
              <a:ext uri="{FF2B5EF4-FFF2-40B4-BE49-F238E27FC236}">
                <a16:creationId xmlns:a16="http://schemas.microsoft.com/office/drawing/2014/main" xmlns="" id="{123C7829-A5C3-F81F-422A-44AB8C814866}"/>
              </a:ext>
            </a:extLst>
          </p:cNvPr>
          <p:cNvSpPr/>
          <p:nvPr/>
        </p:nvSpPr>
        <p:spPr>
          <a:xfrm>
            <a:off x="2513037" y="4279863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Куб 111">
            <a:extLst>
              <a:ext uri="{FF2B5EF4-FFF2-40B4-BE49-F238E27FC236}">
                <a16:creationId xmlns:a16="http://schemas.microsoft.com/office/drawing/2014/main" xmlns="" id="{8BBE9536-5892-FEA6-1D1F-6E84CBDD4FC0}"/>
              </a:ext>
            </a:extLst>
          </p:cNvPr>
          <p:cNvSpPr/>
          <p:nvPr/>
        </p:nvSpPr>
        <p:spPr>
          <a:xfrm>
            <a:off x="3214372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Куб 112">
            <a:extLst>
              <a:ext uri="{FF2B5EF4-FFF2-40B4-BE49-F238E27FC236}">
                <a16:creationId xmlns:a16="http://schemas.microsoft.com/office/drawing/2014/main" xmlns="" id="{1E3FE04D-14E9-E5C2-5945-9F26C2C1E9D7}"/>
              </a:ext>
            </a:extLst>
          </p:cNvPr>
          <p:cNvSpPr/>
          <p:nvPr/>
        </p:nvSpPr>
        <p:spPr>
          <a:xfrm>
            <a:off x="3913270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Куб 113">
            <a:extLst>
              <a:ext uri="{FF2B5EF4-FFF2-40B4-BE49-F238E27FC236}">
                <a16:creationId xmlns:a16="http://schemas.microsoft.com/office/drawing/2014/main" xmlns="" id="{194451F4-1911-564C-D5D4-B67A19DED501}"/>
              </a:ext>
            </a:extLst>
          </p:cNvPr>
          <p:cNvSpPr/>
          <p:nvPr/>
        </p:nvSpPr>
        <p:spPr>
          <a:xfrm>
            <a:off x="4618608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Куб 114">
            <a:extLst>
              <a:ext uri="{FF2B5EF4-FFF2-40B4-BE49-F238E27FC236}">
                <a16:creationId xmlns:a16="http://schemas.microsoft.com/office/drawing/2014/main" xmlns="" id="{2F662A56-5257-BB04-8E2D-96D85EE20B15}"/>
              </a:ext>
            </a:extLst>
          </p:cNvPr>
          <p:cNvSpPr/>
          <p:nvPr/>
        </p:nvSpPr>
        <p:spPr>
          <a:xfrm>
            <a:off x="5313503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Куб 115">
            <a:extLst>
              <a:ext uri="{FF2B5EF4-FFF2-40B4-BE49-F238E27FC236}">
                <a16:creationId xmlns:a16="http://schemas.microsoft.com/office/drawing/2014/main" xmlns="" id="{D9D8A878-5569-F2B1-CABE-2A07477AF323}"/>
              </a:ext>
            </a:extLst>
          </p:cNvPr>
          <p:cNvSpPr/>
          <p:nvPr/>
        </p:nvSpPr>
        <p:spPr>
          <a:xfrm>
            <a:off x="6018841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Куб 116">
            <a:extLst>
              <a:ext uri="{FF2B5EF4-FFF2-40B4-BE49-F238E27FC236}">
                <a16:creationId xmlns:a16="http://schemas.microsoft.com/office/drawing/2014/main" xmlns="" id="{61C0827D-E337-62D3-2B17-4D9B067F0E79}"/>
              </a:ext>
            </a:extLst>
          </p:cNvPr>
          <p:cNvSpPr/>
          <p:nvPr/>
        </p:nvSpPr>
        <p:spPr>
          <a:xfrm>
            <a:off x="6720177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Куб 117">
            <a:extLst>
              <a:ext uri="{FF2B5EF4-FFF2-40B4-BE49-F238E27FC236}">
                <a16:creationId xmlns:a16="http://schemas.microsoft.com/office/drawing/2014/main" xmlns="" id="{F254479F-088D-F3A7-1094-F2B75AF52958}"/>
              </a:ext>
            </a:extLst>
          </p:cNvPr>
          <p:cNvSpPr/>
          <p:nvPr/>
        </p:nvSpPr>
        <p:spPr>
          <a:xfrm>
            <a:off x="7419075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9" name="Куб 118">
            <a:extLst>
              <a:ext uri="{FF2B5EF4-FFF2-40B4-BE49-F238E27FC236}">
                <a16:creationId xmlns:a16="http://schemas.microsoft.com/office/drawing/2014/main" xmlns="" id="{5D9AB2C5-9274-85AB-1ACA-C79F11E11685}"/>
              </a:ext>
            </a:extLst>
          </p:cNvPr>
          <p:cNvSpPr/>
          <p:nvPr/>
        </p:nvSpPr>
        <p:spPr>
          <a:xfrm>
            <a:off x="8124413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Куб 119">
            <a:extLst>
              <a:ext uri="{FF2B5EF4-FFF2-40B4-BE49-F238E27FC236}">
                <a16:creationId xmlns:a16="http://schemas.microsoft.com/office/drawing/2014/main" xmlns="" id="{E4141C1C-0679-24CF-87F8-F0EE4B7519FE}"/>
              </a:ext>
            </a:extLst>
          </p:cNvPr>
          <p:cNvSpPr/>
          <p:nvPr/>
        </p:nvSpPr>
        <p:spPr>
          <a:xfrm>
            <a:off x="8819308" y="4951619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F1900E55-A146-0565-71D0-9F03FC44B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505129" y="2177792"/>
            <a:ext cx="317675" cy="68689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3B033A43-98E7-2FC5-3D9E-B131E847C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998142" y="2177326"/>
            <a:ext cx="381740" cy="604335"/>
          </a:xfrm>
          <a:prstGeom prst="rect">
            <a:avLst/>
          </a:prstGeom>
        </p:spPr>
      </p:pic>
      <p:grpSp>
        <p:nvGrpSpPr>
          <p:cNvPr id="131" name="Групувати 52">
            <a:extLst>
              <a:ext uri="{FF2B5EF4-FFF2-40B4-BE49-F238E27FC236}">
                <a16:creationId xmlns:a16="http://schemas.microsoft.com/office/drawing/2014/main" xmlns="" id="{B046599B-6A84-3BA1-377D-2F882D22BD0D}"/>
              </a:ext>
            </a:extLst>
          </p:cNvPr>
          <p:cNvGrpSpPr/>
          <p:nvPr/>
        </p:nvGrpSpPr>
        <p:grpSpPr>
          <a:xfrm>
            <a:off x="8626855" y="4375772"/>
            <a:ext cx="1917576" cy="454512"/>
            <a:chOff x="7726154" y="3978667"/>
            <a:chExt cx="1917576" cy="454512"/>
          </a:xfrm>
          <a:solidFill>
            <a:schemeClr val="bg1"/>
          </a:solidFill>
        </p:grpSpPr>
        <p:sp>
          <p:nvSpPr>
            <p:cNvPr id="132" name="Прямокутник 53">
              <a:extLst>
                <a:ext uri="{FF2B5EF4-FFF2-40B4-BE49-F238E27FC236}">
                  <a16:creationId xmlns:a16="http://schemas.microsoft.com/office/drawing/2014/main" xmlns="" id="{308EA748-6B87-FC97-B5E9-FD450E9DE70F}"/>
                </a:ext>
              </a:extLst>
            </p:cNvPr>
            <p:cNvSpPr/>
            <p:nvPr/>
          </p:nvSpPr>
          <p:spPr>
            <a:xfrm>
              <a:off x="7726154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" name="Прямокутник 54">
              <a:extLst>
                <a:ext uri="{FF2B5EF4-FFF2-40B4-BE49-F238E27FC236}">
                  <a16:creationId xmlns:a16="http://schemas.microsoft.com/office/drawing/2014/main" xmlns="" id="{AA4DB6FD-B471-9BE0-EEF9-4DD45F6CD61F}"/>
                </a:ext>
              </a:extLst>
            </p:cNvPr>
            <p:cNvSpPr/>
            <p:nvPr/>
          </p:nvSpPr>
          <p:spPr>
            <a:xfrm>
              <a:off x="8205548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" name="Прямокутник 55">
              <a:extLst>
                <a:ext uri="{FF2B5EF4-FFF2-40B4-BE49-F238E27FC236}">
                  <a16:creationId xmlns:a16="http://schemas.microsoft.com/office/drawing/2014/main" xmlns="" id="{9E3F355F-5824-E963-9D5C-C77DCC419074}"/>
                </a:ext>
              </a:extLst>
            </p:cNvPr>
            <p:cNvSpPr/>
            <p:nvPr/>
          </p:nvSpPr>
          <p:spPr>
            <a:xfrm>
              <a:off x="8684942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" name="Прямокутник 56">
              <a:extLst>
                <a:ext uri="{FF2B5EF4-FFF2-40B4-BE49-F238E27FC236}">
                  <a16:creationId xmlns:a16="http://schemas.microsoft.com/office/drawing/2014/main" xmlns="" id="{38C3A2F7-95D6-992D-D6DA-9B4D941374A7}"/>
                </a:ext>
              </a:extLst>
            </p:cNvPr>
            <p:cNvSpPr/>
            <p:nvPr/>
          </p:nvSpPr>
          <p:spPr>
            <a:xfrm>
              <a:off x="9164336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865C8738-B9EF-47D8-76DD-298DDA675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755918" y="2414296"/>
            <a:ext cx="440143" cy="28893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0037E91C-CA97-A338-0677-98B1ADE7E4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9293346" y="4260454"/>
            <a:ext cx="317675" cy="68689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3E3EE495-6232-009B-E721-617403440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786359" y="4259988"/>
            <a:ext cx="381740" cy="604335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2EF22830-526A-0358-4E2D-0D61C5179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561472" y="4458562"/>
            <a:ext cx="440143" cy="288932"/>
          </a:xfrm>
          <a:prstGeom prst="rect">
            <a:avLst/>
          </a:prstGeom>
        </p:spPr>
      </p:pic>
      <p:sp>
        <p:nvSpPr>
          <p:cNvPr id="140" name="Куб 139">
            <a:extLst>
              <a:ext uri="{FF2B5EF4-FFF2-40B4-BE49-F238E27FC236}">
                <a16:creationId xmlns:a16="http://schemas.microsoft.com/office/drawing/2014/main" xmlns="" id="{9C0951AA-949C-DFDD-F5EC-7F247EF2BA71}"/>
              </a:ext>
            </a:extLst>
          </p:cNvPr>
          <p:cNvSpPr/>
          <p:nvPr/>
        </p:nvSpPr>
        <p:spPr>
          <a:xfrm>
            <a:off x="3385846" y="2349534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1" name="Куб 140">
            <a:extLst>
              <a:ext uri="{FF2B5EF4-FFF2-40B4-BE49-F238E27FC236}">
                <a16:creationId xmlns:a16="http://schemas.microsoft.com/office/drawing/2014/main" xmlns="" id="{F81AC499-615E-4719-4C0E-F91CFD7BDD77}"/>
              </a:ext>
            </a:extLst>
          </p:cNvPr>
          <p:cNvSpPr/>
          <p:nvPr/>
        </p:nvSpPr>
        <p:spPr>
          <a:xfrm>
            <a:off x="4085859" y="2349534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Куб 141">
            <a:extLst>
              <a:ext uri="{FF2B5EF4-FFF2-40B4-BE49-F238E27FC236}">
                <a16:creationId xmlns:a16="http://schemas.microsoft.com/office/drawing/2014/main" xmlns="" id="{621F5D07-DA0B-2016-D27F-C846DEBF36C5}"/>
              </a:ext>
            </a:extLst>
          </p:cNvPr>
          <p:cNvSpPr/>
          <p:nvPr/>
        </p:nvSpPr>
        <p:spPr>
          <a:xfrm>
            <a:off x="3207598" y="4279863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Куб 142">
            <a:extLst>
              <a:ext uri="{FF2B5EF4-FFF2-40B4-BE49-F238E27FC236}">
                <a16:creationId xmlns:a16="http://schemas.microsoft.com/office/drawing/2014/main" xmlns="" id="{50AE87F6-7503-DAB3-BDC3-C80EAC0ACB3C}"/>
              </a:ext>
            </a:extLst>
          </p:cNvPr>
          <p:cNvSpPr/>
          <p:nvPr/>
        </p:nvSpPr>
        <p:spPr>
          <a:xfrm>
            <a:off x="3907715" y="4279863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Куб 143">
            <a:extLst>
              <a:ext uri="{FF2B5EF4-FFF2-40B4-BE49-F238E27FC236}">
                <a16:creationId xmlns:a16="http://schemas.microsoft.com/office/drawing/2014/main" xmlns="" id="{E9BBF1EA-A50B-D007-E7B5-305F8BD6E0F3}"/>
              </a:ext>
            </a:extLst>
          </p:cNvPr>
          <p:cNvSpPr/>
          <p:nvPr/>
        </p:nvSpPr>
        <p:spPr>
          <a:xfrm>
            <a:off x="4609050" y="4279863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DEF0668A-3AEC-4128-BCD7-5C8C3F4AFF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408124" y="2177792"/>
            <a:ext cx="424330" cy="68689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BD7A5EAC-5064-F446-64DC-7DDA493CE8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0128459" y="4259582"/>
            <a:ext cx="424330" cy="686891"/>
          </a:xfrm>
          <a:prstGeom prst="rect">
            <a:avLst/>
          </a:prstGeom>
        </p:spPr>
      </p:pic>
      <p:sp>
        <p:nvSpPr>
          <p:cNvPr id="57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94458" y="581613"/>
            <a:ext cx="8732066" cy="7659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 нове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6B21752B-0484-AA15-073B-DC42DBFC179F}"/>
              </a:ext>
            </a:extLst>
          </p:cNvPr>
          <p:cNvSpPr/>
          <p:nvPr/>
        </p:nvSpPr>
        <p:spPr>
          <a:xfrm>
            <a:off x="1950606" y="1500723"/>
            <a:ext cx="6892193" cy="6236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Полічи кубики. Прочитай назви чисел.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суми.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ECEE31F-B564-A060-C4FB-8917E394F517}"/>
              </a:ext>
            </a:extLst>
          </p:cNvPr>
          <p:cNvSpPr txBox="1"/>
          <p:nvPr/>
        </p:nvSpPr>
        <p:spPr>
          <a:xfrm>
            <a:off x="5059563" y="2203694"/>
            <a:ext cx="26953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Тринадцять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3D0317B-5C07-0017-8AAC-619BA7B17568}"/>
              </a:ext>
            </a:extLst>
          </p:cNvPr>
          <p:cNvSpPr txBox="1"/>
          <p:nvPr/>
        </p:nvSpPr>
        <p:spPr>
          <a:xfrm>
            <a:off x="5532731" y="4279863"/>
            <a:ext cx="30607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Чотирнадцять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A9C9C06-01F8-697F-5E4F-D1F0F97E0C16}"/>
              </a:ext>
            </a:extLst>
          </p:cNvPr>
          <p:cNvSpPr txBox="1"/>
          <p:nvPr/>
        </p:nvSpPr>
        <p:spPr>
          <a:xfrm>
            <a:off x="9771604" y="2093997"/>
            <a:ext cx="113803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=13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3054475-885C-2230-4774-426086985598}"/>
              </a:ext>
            </a:extLst>
          </p:cNvPr>
          <p:cNvSpPr txBox="1"/>
          <p:nvPr/>
        </p:nvSpPr>
        <p:spPr>
          <a:xfrm>
            <a:off x="10571612" y="4182178"/>
            <a:ext cx="115098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=14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увати 6">
            <a:extLst>
              <a:ext uri="{FF2B5EF4-FFF2-40B4-BE49-F238E27FC236}">
                <a16:creationId xmlns:a16="http://schemas.microsoft.com/office/drawing/2014/main" xmlns="" id="{CCE7E752-E6BA-DB13-D369-823114DD4F8A}"/>
              </a:ext>
            </a:extLst>
          </p:cNvPr>
          <p:cNvGrpSpPr/>
          <p:nvPr/>
        </p:nvGrpSpPr>
        <p:grpSpPr>
          <a:xfrm>
            <a:off x="7690644" y="4265516"/>
            <a:ext cx="1917576" cy="454512"/>
            <a:chOff x="7726154" y="3978667"/>
            <a:chExt cx="1917576" cy="454512"/>
          </a:xfrm>
          <a:solidFill>
            <a:schemeClr val="bg1"/>
          </a:solidFill>
        </p:grpSpPr>
        <p:sp>
          <p:nvSpPr>
            <p:cNvPr id="73" name="Прямокутник 1">
              <a:extLst>
                <a:ext uri="{FF2B5EF4-FFF2-40B4-BE49-F238E27FC236}">
                  <a16:creationId xmlns:a16="http://schemas.microsoft.com/office/drawing/2014/main" xmlns="" id="{FF912F63-72B2-1D7E-1F50-D37B855289FF}"/>
                </a:ext>
              </a:extLst>
            </p:cNvPr>
            <p:cNvSpPr/>
            <p:nvPr/>
          </p:nvSpPr>
          <p:spPr>
            <a:xfrm>
              <a:off x="7726154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4" name="Прямокутник 27">
              <a:extLst>
                <a:ext uri="{FF2B5EF4-FFF2-40B4-BE49-F238E27FC236}">
                  <a16:creationId xmlns:a16="http://schemas.microsoft.com/office/drawing/2014/main" xmlns="" id="{AC7D5509-C5E4-8BA0-C79D-1A37D6DA326E}"/>
                </a:ext>
              </a:extLst>
            </p:cNvPr>
            <p:cNvSpPr/>
            <p:nvPr/>
          </p:nvSpPr>
          <p:spPr>
            <a:xfrm>
              <a:off x="8205548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Прямокутник 28">
              <a:extLst>
                <a:ext uri="{FF2B5EF4-FFF2-40B4-BE49-F238E27FC236}">
                  <a16:creationId xmlns:a16="http://schemas.microsoft.com/office/drawing/2014/main" xmlns="" id="{D46C00A6-9095-1020-E00B-7BFAAAA6D571}"/>
                </a:ext>
              </a:extLst>
            </p:cNvPr>
            <p:cNvSpPr/>
            <p:nvPr/>
          </p:nvSpPr>
          <p:spPr>
            <a:xfrm>
              <a:off x="8684942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Прямокутник 50">
              <a:extLst>
                <a:ext uri="{FF2B5EF4-FFF2-40B4-BE49-F238E27FC236}">
                  <a16:creationId xmlns:a16="http://schemas.microsoft.com/office/drawing/2014/main" xmlns="" id="{9DC6B290-8C7F-B7A8-8558-54D920D3EBB7}"/>
                </a:ext>
              </a:extLst>
            </p:cNvPr>
            <p:cNvSpPr/>
            <p:nvPr/>
          </p:nvSpPr>
          <p:spPr>
            <a:xfrm>
              <a:off x="9164336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95D17FC4-5996-4326-DCDF-C66F476FD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85535" y="1582716"/>
            <a:ext cx="1955669" cy="30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Куб 56">
            <a:extLst>
              <a:ext uri="{FF2B5EF4-FFF2-40B4-BE49-F238E27FC236}">
                <a16:creationId xmlns:a16="http://schemas.microsoft.com/office/drawing/2014/main" xmlns="" id="{64128F36-0768-1973-8F1F-67E685F20192}"/>
              </a:ext>
            </a:extLst>
          </p:cNvPr>
          <p:cNvSpPr/>
          <p:nvPr/>
        </p:nvSpPr>
        <p:spPr>
          <a:xfrm>
            <a:off x="3424514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Куб 57">
            <a:extLst>
              <a:ext uri="{FF2B5EF4-FFF2-40B4-BE49-F238E27FC236}">
                <a16:creationId xmlns:a16="http://schemas.microsoft.com/office/drawing/2014/main" xmlns="" id="{56AEF436-8351-A0E9-BCDC-32E36EA3A273}"/>
              </a:ext>
            </a:extLst>
          </p:cNvPr>
          <p:cNvSpPr/>
          <p:nvPr/>
        </p:nvSpPr>
        <p:spPr>
          <a:xfrm>
            <a:off x="3424515" y="2624886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Куб 58">
            <a:extLst>
              <a:ext uri="{FF2B5EF4-FFF2-40B4-BE49-F238E27FC236}">
                <a16:creationId xmlns:a16="http://schemas.microsoft.com/office/drawing/2014/main" xmlns="" id="{4874DF4F-D69D-29E9-25A9-AE6158EBB02A}"/>
              </a:ext>
            </a:extLst>
          </p:cNvPr>
          <p:cNvSpPr/>
          <p:nvPr/>
        </p:nvSpPr>
        <p:spPr>
          <a:xfrm>
            <a:off x="4125850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Куб 59">
            <a:extLst>
              <a:ext uri="{FF2B5EF4-FFF2-40B4-BE49-F238E27FC236}">
                <a16:creationId xmlns:a16="http://schemas.microsoft.com/office/drawing/2014/main" xmlns="" id="{3BAE33B3-2385-5BCB-47DB-991BAFD7A093}"/>
              </a:ext>
            </a:extLst>
          </p:cNvPr>
          <p:cNvSpPr/>
          <p:nvPr/>
        </p:nvSpPr>
        <p:spPr>
          <a:xfrm>
            <a:off x="4824748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Куб 60">
            <a:extLst>
              <a:ext uri="{FF2B5EF4-FFF2-40B4-BE49-F238E27FC236}">
                <a16:creationId xmlns:a16="http://schemas.microsoft.com/office/drawing/2014/main" xmlns="" id="{70B1CFAF-A81B-1C79-02BA-74365A542605}"/>
              </a:ext>
            </a:extLst>
          </p:cNvPr>
          <p:cNvSpPr/>
          <p:nvPr/>
        </p:nvSpPr>
        <p:spPr>
          <a:xfrm>
            <a:off x="5530086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Куб 61">
            <a:extLst>
              <a:ext uri="{FF2B5EF4-FFF2-40B4-BE49-F238E27FC236}">
                <a16:creationId xmlns:a16="http://schemas.microsoft.com/office/drawing/2014/main" xmlns="" id="{B1435BA6-E2AE-C4B0-4E13-0EEF50EFC58A}"/>
              </a:ext>
            </a:extLst>
          </p:cNvPr>
          <p:cNvSpPr/>
          <p:nvPr/>
        </p:nvSpPr>
        <p:spPr>
          <a:xfrm>
            <a:off x="6224981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Куб 62">
            <a:extLst>
              <a:ext uri="{FF2B5EF4-FFF2-40B4-BE49-F238E27FC236}">
                <a16:creationId xmlns:a16="http://schemas.microsoft.com/office/drawing/2014/main" xmlns="" id="{1ADFE37D-0DE0-909F-D536-7BFE6DB991E4}"/>
              </a:ext>
            </a:extLst>
          </p:cNvPr>
          <p:cNvSpPr/>
          <p:nvPr/>
        </p:nvSpPr>
        <p:spPr>
          <a:xfrm>
            <a:off x="6930319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Куб 63">
            <a:extLst>
              <a:ext uri="{FF2B5EF4-FFF2-40B4-BE49-F238E27FC236}">
                <a16:creationId xmlns:a16="http://schemas.microsoft.com/office/drawing/2014/main" xmlns="" id="{5AF56EA5-6CF9-5470-E65C-B7C0CAF9F37E}"/>
              </a:ext>
            </a:extLst>
          </p:cNvPr>
          <p:cNvSpPr/>
          <p:nvPr/>
        </p:nvSpPr>
        <p:spPr>
          <a:xfrm>
            <a:off x="7631655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Куб 64">
            <a:extLst>
              <a:ext uri="{FF2B5EF4-FFF2-40B4-BE49-F238E27FC236}">
                <a16:creationId xmlns:a16="http://schemas.microsoft.com/office/drawing/2014/main" xmlns="" id="{9FA8470C-D0D9-137E-7DF4-0A6677AD596A}"/>
              </a:ext>
            </a:extLst>
          </p:cNvPr>
          <p:cNvSpPr/>
          <p:nvPr/>
        </p:nvSpPr>
        <p:spPr>
          <a:xfrm>
            <a:off x="8330553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Куб 65">
            <a:extLst>
              <a:ext uri="{FF2B5EF4-FFF2-40B4-BE49-F238E27FC236}">
                <a16:creationId xmlns:a16="http://schemas.microsoft.com/office/drawing/2014/main" xmlns="" id="{5C2249A0-0014-4307-F381-5EAAAD511CF7}"/>
              </a:ext>
            </a:extLst>
          </p:cNvPr>
          <p:cNvSpPr/>
          <p:nvPr/>
        </p:nvSpPr>
        <p:spPr>
          <a:xfrm>
            <a:off x="9035891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Куб 66">
            <a:extLst>
              <a:ext uri="{FF2B5EF4-FFF2-40B4-BE49-F238E27FC236}">
                <a16:creationId xmlns:a16="http://schemas.microsoft.com/office/drawing/2014/main" xmlns="" id="{D43928E1-F9F6-9866-5370-F79954B5CFB0}"/>
              </a:ext>
            </a:extLst>
          </p:cNvPr>
          <p:cNvSpPr/>
          <p:nvPr/>
        </p:nvSpPr>
        <p:spPr>
          <a:xfrm>
            <a:off x="9730786" y="3296642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1900E55-A146-0565-71D0-9F03FC44B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357135" y="4143705"/>
            <a:ext cx="317675" cy="6868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3B033A43-98E7-2FC5-3D9E-B131E847C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850148" y="4143239"/>
            <a:ext cx="381740" cy="60433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865C8738-B9EF-47D8-76DD-298DDA675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607924" y="4380209"/>
            <a:ext cx="440143" cy="288932"/>
          </a:xfrm>
          <a:prstGeom prst="rect">
            <a:avLst/>
          </a:prstGeom>
        </p:spPr>
      </p:pic>
      <p:sp>
        <p:nvSpPr>
          <p:cNvPr id="78" name="Куб 77">
            <a:extLst>
              <a:ext uri="{FF2B5EF4-FFF2-40B4-BE49-F238E27FC236}">
                <a16:creationId xmlns:a16="http://schemas.microsoft.com/office/drawing/2014/main" xmlns="" id="{9C0951AA-949C-DFDD-F5EC-7F247EF2BA71}"/>
              </a:ext>
            </a:extLst>
          </p:cNvPr>
          <p:cNvSpPr/>
          <p:nvPr/>
        </p:nvSpPr>
        <p:spPr>
          <a:xfrm>
            <a:off x="4125849" y="2624886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Куб 78">
            <a:extLst>
              <a:ext uri="{FF2B5EF4-FFF2-40B4-BE49-F238E27FC236}">
                <a16:creationId xmlns:a16="http://schemas.microsoft.com/office/drawing/2014/main" xmlns="" id="{F81AC499-615E-4719-4C0E-F91CFD7BDD77}"/>
              </a:ext>
            </a:extLst>
          </p:cNvPr>
          <p:cNvSpPr/>
          <p:nvPr/>
        </p:nvSpPr>
        <p:spPr>
          <a:xfrm>
            <a:off x="4825862" y="2624886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2E6502C7-B9BA-3306-4307-D2436EA671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218205" y="4076528"/>
            <a:ext cx="424330" cy="686891"/>
          </a:xfrm>
          <a:prstGeom prst="rect">
            <a:avLst/>
          </a:prstGeom>
        </p:spPr>
      </p:pic>
      <p:sp>
        <p:nvSpPr>
          <p:cNvPr id="81" name="Куб 80">
            <a:extLst>
              <a:ext uri="{FF2B5EF4-FFF2-40B4-BE49-F238E27FC236}">
                <a16:creationId xmlns:a16="http://schemas.microsoft.com/office/drawing/2014/main" xmlns="" id="{562DE1DF-3D72-8402-64DB-B62DAE26BF05}"/>
              </a:ext>
            </a:extLst>
          </p:cNvPr>
          <p:cNvSpPr/>
          <p:nvPr/>
        </p:nvSpPr>
        <p:spPr>
          <a:xfrm>
            <a:off x="5528085" y="2624886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Куб 81">
            <a:extLst>
              <a:ext uri="{FF2B5EF4-FFF2-40B4-BE49-F238E27FC236}">
                <a16:creationId xmlns:a16="http://schemas.microsoft.com/office/drawing/2014/main" xmlns="" id="{7EBAF7E3-D70B-0116-FB42-BA61D1E7F49F}"/>
              </a:ext>
            </a:extLst>
          </p:cNvPr>
          <p:cNvSpPr/>
          <p:nvPr/>
        </p:nvSpPr>
        <p:spPr>
          <a:xfrm>
            <a:off x="6240561" y="2624886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06EA4B86-EF56-FA00-1DFE-299BF8509154}"/>
              </a:ext>
            </a:extLst>
          </p:cNvPr>
          <p:cNvSpPr txBox="1"/>
          <p:nvPr/>
        </p:nvSpPr>
        <p:spPr>
          <a:xfrm>
            <a:off x="1054100" y="5018022"/>
            <a:ext cx="1061577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1  2  3  4  5  6  7  8  9  10  </a:t>
            </a:r>
            <a:r>
              <a:rPr lang="ru-RU" sz="4800" b="1" dirty="0">
                <a:solidFill>
                  <a:srgbClr val="FF0000"/>
                </a:solidFill>
              </a:rPr>
              <a:t>11  12  13  14  15</a:t>
            </a:r>
            <a:endParaRPr lang="x-none" sz="48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94458" y="581613"/>
            <a:ext cx="8732066" cy="7659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 нове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6B21752B-0484-AA15-073B-DC42DBFC179F}"/>
              </a:ext>
            </a:extLst>
          </p:cNvPr>
          <p:cNvSpPr/>
          <p:nvPr/>
        </p:nvSpPr>
        <p:spPr>
          <a:xfrm>
            <a:off x="1950606" y="1500723"/>
            <a:ext cx="6892193" cy="6236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Полічи кубики. Прочитай назви чисел.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суми.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A9C9C06-01F8-697F-5E4F-D1F0F97E0C16}"/>
              </a:ext>
            </a:extLst>
          </p:cNvPr>
          <p:cNvSpPr txBox="1"/>
          <p:nvPr/>
        </p:nvSpPr>
        <p:spPr>
          <a:xfrm>
            <a:off x="9653354" y="4155086"/>
            <a:ext cx="113803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=15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CEE31F-B564-A060-C4FB-8917E394F517}"/>
              </a:ext>
            </a:extLst>
          </p:cNvPr>
          <p:cNvSpPr txBox="1"/>
          <p:nvPr/>
        </p:nvSpPr>
        <p:spPr>
          <a:xfrm>
            <a:off x="3477076" y="4345975"/>
            <a:ext cx="26953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П’ятнадцять</a:t>
            </a:r>
            <a:endParaRPr lang="x-none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37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06606" y="483511"/>
            <a:ext cx="8732066" cy="8164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Тренуюся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6B21752B-0484-AA15-073B-DC42DBFC179F}"/>
              </a:ext>
            </a:extLst>
          </p:cNvPr>
          <p:cNvSpPr/>
          <p:nvPr/>
        </p:nvSpPr>
        <p:spPr>
          <a:xfrm>
            <a:off x="1136342" y="1456402"/>
            <a:ext cx="3654333" cy="9947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Яких чисел не вистачає на намистинках?</a:t>
            </a:r>
          </a:p>
        </p:txBody>
      </p:sp>
      <p:pic>
        <p:nvPicPr>
          <p:cNvPr id="1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D0F24EE-5D97-2F3D-8F11-53AA6146D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2139983" y="4406851"/>
            <a:ext cx="2083145" cy="18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794525-9EEA-C1F9-C8B9-B3ABC869A61C}"/>
              </a:ext>
            </a:extLst>
          </p:cNvPr>
          <p:cNvSpPr txBox="1"/>
          <p:nvPr/>
        </p:nvSpPr>
        <p:spPr>
          <a:xfrm>
            <a:off x="2515173" y="4640450"/>
            <a:ext cx="1273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6" descr="Mr Peabody Stickers | Redbubble">
            <a:extLst>
              <a:ext uri="{FF2B5EF4-FFF2-40B4-BE49-F238E27FC236}">
                <a16:creationId xmlns:a16="http://schemas.microsoft.com/office/drawing/2014/main" xmlns="" id="{D6C5A2C5-C9EE-DB83-598C-4DA7C8FC6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02302" y="2582780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C39D3DE-5DF0-0024-4D72-0A14CF41D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233081" y="3029998"/>
            <a:ext cx="2083145" cy="18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4D8EA2B-B921-DECF-E318-5FA9E47B0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966880" y="2218032"/>
            <a:ext cx="2083145" cy="18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3ECFF03C-27E0-95DF-A273-0073E1CF8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793949" y="2491370"/>
            <a:ext cx="2083145" cy="18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37227FC-7B64-BAD3-DE3F-1788B36CF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244461" y="3464113"/>
            <a:ext cx="2083145" cy="18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8FC90F-0EB5-51BE-09D7-C54165CF9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963654" y="2899621"/>
            <a:ext cx="2083145" cy="18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олілінія: фігура 3">
            <a:extLst>
              <a:ext uri="{FF2B5EF4-FFF2-40B4-BE49-F238E27FC236}">
                <a16:creationId xmlns:a16="http://schemas.microsoft.com/office/drawing/2014/main" xmlns="" id="{9C9F6E62-5224-FAAB-28E8-2EBBBF94803D}"/>
              </a:ext>
            </a:extLst>
          </p:cNvPr>
          <p:cNvSpPr/>
          <p:nvPr/>
        </p:nvSpPr>
        <p:spPr>
          <a:xfrm>
            <a:off x="1136342" y="5779363"/>
            <a:ext cx="1340528" cy="434322"/>
          </a:xfrm>
          <a:custGeom>
            <a:avLst/>
            <a:gdLst>
              <a:gd name="connsiteX0" fmla="*/ 0 w 1340528"/>
              <a:gd name="connsiteY0" fmla="*/ 239697 h 434322"/>
              <a:gd name="connsiteX1" fmla="*/ 514905 w 1340528"/>
              <a:gd name="connsiteY1" fmla="*/ 426128 h 434322"/>
              <a:gd name="connsiteX2" fmla="*/ 1340528 w 1340528"/>
              <a:gd name="connsiteY2" fmla="*/ 0 h 43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528" h="434322">
                <a:moveTo>
                  <a:pt x="0" y="239697"/>
                </a:moveTo>
                <a:cubicBezTo>
                  <a:pt x="145742" y="352887"/>
                  <a:pt x="291484" y="466077"/>
                  <a:pt x="514905" y="426128"/>
                </a:cubicBezTo>
                <a:cubicBezTo>
                  <a:pt x="738326" y="386179"/>
                  <a:pt x="1039427" y="193089"/>
                  <a:pt x="1340528" y="0"/>
                </a:cubicBezTo>
              </a:path>
            </a:pathLst>
          </a:custGeom>
          <a:noFill/>
          <a:ln w="571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Полілінія: фігура 65">
            <a:extLst>
              <a:ext uri="{FF2B5EF4-FFF2-40B4-BE49-F238E27FC236}">
                <a16:creationId xmlns:a16="http://schemas.microsoft.com/office/drawing/2014/main" xmlns="" id="{8B0F7827-8589-9D1B-A787-99D077E2826E}"/>
              </a:ext>
            </a:extLst>
          </p:cNvPr>
          <p:cNvSpPr/>
          <p:nvPr/>
        </p:nvSpPr>
        <p:spPr>
          <a:xfrm rot="12126216">
            <a:off x="11830702" y="3485940"/>
            <a:ext cx="554675" cy="243204"/>
          </a:xfrm>
          <a:custGeom>
            <a:avLst/>
            <a:gdLst>
              <a:gd name="connsiteX0" fmla="*/ 0 w 1340528"/>
              <a:gd name="connsiteY0" fmla="*/ 239697 h 434322"/>
              <a:gd name="connsiteX1" fmla="*/ 514905 w 1340528"/>
              <a:gd name="connsiteY1" fmla="*/ 426128 h 434322"/>
              <a:gd name="connsiteX2" fmla="*/ 1340528 w 1340528"/>
              <a:gd name="connsiteY2" fmla="*/ 0 h 43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528" h="434322">
                <a:moveTo>
                  <a:pt x="0" y="239697"/>
                </a:moveTo>
                <a:cubicBezTo>
                  <a:pt x="145742" y="352887"/>
                  <a:pt x="291484" y="466077"/>
                  <a:pt x="514905" y="426128"/>
                </a:cubicBezTo>
                <a:cubicBezTo>
                  <a:pt x="738326" y="386179"/>
                  <a:pt x="1039427" y="193089"/>
                  <a:pt x="1340528" y="0"/>
                </a:cubicBezTo>
              </a:path>
            </a:pathLst>
          </a:custGeom>
          <a:noFill/>
          <a:ln w="571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3" name="Полілінія: фігура 10">
            <a:extLst>
              <a:ext uri="{FF2B5EF4-FFF2-40B4-BE49-F238E27FC236}">
                <a16:creationId xmlns:a16="http://schemas.microsoft.com/office/drawing/2014/main" xmlns="" id="{FC81DC0D-9561-66CB-4271-754B170C77D5}"/>
              </a:ext>
            </a:extLst>
          </p:cNvPr>
          <p:cNvSpPr/>
          <p:nvPr/>
        </p:nvSpPr>
        <p:spPr>
          <a:xfrm>
            <a:off x="3615529" y="4540159"/>
            <a:ext cx="172700" cy="166875"/>
          </a:xfrm>
          <a:custGeom>
            <a:avLst/>
            <a:gdLst>
              <a:gd name="connsiteX0" fmla="*/ 0 w 226973"/>
              <a:gd name="connsiteY0" fmla="*/ 257453 h 257453"/>
              <a:gd name="connsiteX1" fmla="*/ 204187 w 226973"/>
              <a:gd name="connsiteY1" fmla="*/ 53266 h 257453"/>
              <a:gd name="connsiteX2" fmla="*/ 213064 w 226973"/>
              <a:gd name="connsiteY2" fmla="*/ 0 h 25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73" h="257453">
                <a:moveTo>
                  <a:pt x="0" y="257453"/>
                </a:moveTo>
                <a:cubicBezTo>
                  <a:pt x="81379" y="176814"/>
                  <a:pt x="168676" y="96175"/>
                  <a:pt x="204187" y="53266"/>
                </a:cubicBezTo>
                <a:cubicBezTo>
                  <a:pt x="239698" y="10357"/>
                  <a:pt x="226381" y="5178"/>
                  <a:pt x="213064" y="0"/>
                </a:cubicBezTo>
              </a:path>
            </a:pathLst>
          </a:custGeom>
          <a:noFill/>
          <a:ln w="571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олілінія: фігура 66">
            <a:extLst>
              <a:ext uri="{FF2B5EF4-FFF2-40B4-BE49-F238E27FC236}">
                <a16:creationId xmlns:a16="http://schemas.microsoft.com/office/drawing/2014/main" xmlns="" id="{23A92F41-6B60-F131-B840-700ACCBB2EFD}"/>
              </a:ext>
            </a:extLst>
          </p:cNvPr>
          <p:cNvSpPr/>
          <p:nvPr/>
        </p:nvSpPr>
        <p:spPr>
          <a:xfrm>
            <a:off x="4959547" y="3342989"/>
            <a:ext cx="172700" cy="166875"/>
          </a:xfrm>
          <a:custGeom>
            <a:avLst/>
            <a:gdLst>
              <a:gd name="connsiteX0" fmla="*/ 0 w 226973"/>
              <a:gd name="connsiteY0" fmla="*/ 257453 h 257453"/>
              <a:gd name="connsiteX1" fmla="*/ 204187 w 226973"/>
              <a:gd name="connsiteY1" fmla="*/ 53266 h 257453"/>
              <a:gd name="connsiteX2" fmla="*/ 213064 w 226973"/>
              <a:gd name="connsiteY2" fmla="*/ 0 h 25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73" h="257453">
                <a:moveTo>
                  <a:pt x="0" y="257453"/>
                </a:moveTo>
                <a:cubicBezTo>
                  <a:pt x="81379" y="176814"/>
                  <a:pt x="168676" y="96175"/>
                  <a:pt x="204187" y="53266"/>
                </a:cubicBezTo>
                <a:cubicBezTo>
                  <a:pt x="239698" y="10357"/>
                  <a:pt x="226381" y="5178"/>
                  <a:pt x="213064" y="0"/>
                </a:cubicBezTo>
              </a:path>
            </a:pathLst>
          </a:custGeom>
          <a:noFill/>
          <a:ln w="571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олілінія: фігура 67">
            <a:extLst>
              <a:ext uri="{FF2B5EF4-FFF2-40B4-BE49-F238E27FC236}">
                <a16:creationId xmlns:a16="http://schemas.microsoft.com/office/drawing/2014/main" xmlns="" id="{C2EB26FA-02F0-2757-5C9D-0D018066CFDF}"/>
              </a:ext>
            </a:extLst>
          </p:cNvPr>
          <p:cNvSpPr/>
          <p:nvPr/>
        </p:nvSpPr>
        <p:spPr>
          <a:xfrm rot="20830358" flipV="1">
            <a:off x="6797250" y="2896785"/>
            <a:ext cx="252597" cy="131645"/>
          </a:xfrm>
          <a:custGeom>
            <a:avLst/>
            <a:gdLst>
              <a:gd name="connsiteX0" fmla="*/ 0 w 226973"/>
              <a:gd name="connsiteY0" fmla="*/ 257453 h 257453"/>
              <a:gd name="connsiteX1" fmla="*/ 204187 w 226973"/>
              <a:gd name="connsiteY1" fmla="*/ 53266 h 257453"/>
              <a:gd name="connsiteX2" fmla="*/ 213064 w 226973"/>
              <a:gd name="connsiteY2" fmla="*/ 0 h 25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73" h="257453">
                <a:moveTo>
                  <a:pt x="0" y="257453"/>
                </a:moveTo>
                <a:cubicBezTo>
                  <a:pt x="81379" y="176814"/>
                  <a:pt x="168676" y="96175"/>
                  <a:pt x="204187" y="53266"/>
                </a:cubicBezTo>
                <a:cubicBezTo>
                  <a:pt x="239698" y="10357"/>
                  <a:pt x="226381" y="5178"/>
                  <a:pt x="213064" y="0"/>
                </a:cubicBezTo>
              </a:path>
            </a:pathLst>
          </a:custGeom>
          <a:noFill/>
          <a:ln w="571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Полілінія: фігура 68">
            <a:extLst>
              <a:ext uri="{FF2B5EF4-FFF2-40B4-BE49-F238E27FC236}">
                <a16:creationId xmlns:a16="http://schemas.microsoft.com/office/drawing/2014/main" xmlns="" id="{17FE435E-DDA9-6C77-85C0-913E853B5669}"/>
              </a:ext>
            </a:extLst>
          </p:cNvPr>
          <p:cNvSpPr/>
          <p:nvPr/>
        </p:nvSpPr>
        <p:spPr>
          <a:xfrm rot="576196" flipV="1">
            <a:off x="8523614" y="3736678"/>
            <a:ext cx="101727" cy="92318"/>
          </a:xfrm>
          <a:custGeom>
            <a:avLst/>
            <a:gdLst>
              <a:gd name="connsiteX0" fmla="*/ 0 w 226973"/>
              <a:gd name="connsiteY0" fmla="*/ 257453 h 257453"/>
              <a:gd name="connsiteX1" fmla="*/ 204187 w 226973"/>
              <a:gd name="connsiteY1" fmla="*/ 53266 h 257453"/>
              <a:gd name="connsiteX2" fmla="*/ 213064 w 226973"/>
              <a:gd name="connsiteY2" fmla="*/ 0 h 25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73" h="257453">
                <a:moveTo>
                  <a:pt x="0" y="257453"/>
                </a:moveTo>
                <a:cubicBezTo>
                  <a:pt x="81379" y="176814"/>
                  <a:pt x="168676" y="96175"/>
                  <a:pt x="204187" y="53266"/>
                </a:cubicBezTo>
                <a:cubicBezTo>
                  <a:pt x="239698" y="10357"/>
                  <a:pt x="226381" y="5178"/>
                  <a:pt x="213064" y="0"/>
                </a:cubicBezTo>
              </a:path>
            </a:pathLst>
          </a:custGeom>
          <a:noFill/>
          <a:ln w="571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Полілінія: фігура 73">
            <a:extLst>
              <a:ext uri="{FF2B5EF4-FFF2-40B4-BE49-F238E27FC236}">
                <a16:creationId xmlns:a16="http://schemas.microsoft.com/office/drawing/2014/main" xmlns="" id="{82E1C852-9047-DB0D-687C-B96C7EB77608}"/>
              </a:ext>
            </a:extLst>
          </p:cNvPr>
          <p:cNvSpPr/>
          <p:nvPr/>
        </p:nvSpPr>
        <p:spPr>
          <a:xfrm rot="18135850" flipV="1">
            <a:off x="10105339" y="4112756"/>
            <a:ext cx="136974" cy="142879"/>
          </a:xfrm>
          <a:custGeom>
            <a:avLst/>
            <a:gdLst>
              <a:gd name="connsiteX0" fmla="*/ 0 w 226973"/>
              <a:gd name="connsiteY0" fmla="*/ 257453 h 257453"/>
              <a:gd name="connsiteX1" fmla="*/ 204187 w 226973"/>
              <a:gd name="connsiteY1" fmla="*/ 53266 h 257453"/>
              <a:gd name="connsiteX2" fmla="*/ 213064 w 226973"/>
              <a:gd name="connsiteY2" fmla="*/ 0 h 25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73" h="257453">
                <a:moveTo>
                  <a:pt x="0" y="257453"/>
                </a:moveTo>
                <a:cubicBezTo>
                  <a:pt x="81379" y="176814"/>
                  <a:pt x="168676" y="96175"/>
                  <a:pt x="204187" y="53266"/>
                </a:cubicBezTo>
                <a:cubicBezTo>
                  <a:pt x="239698" y="10357"/>
                  <a:pt x="226381" y="5178"/>
                  <a:pt x="213064" y="0"/>
                </a:cubicBezTo>
              </a:path>
            </a:pathLst>
          </a:custGeom>
          <a:noFill/>
          <a:ln w="571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41C0B1B-AC88-6A62-C1CC-B3DA4A804C33}"/>
              </a:ext>
            </a:extLst>
          </p:cNvPr>
          <p:cNvSpPr txBox="1"/>
          <p:nvPr/>
        </p:nvSpPr>
        <p:spPr>
          <a:xfrm>
            <a:off x="3605096" y="3316731"/>
            <a:ext cx="1273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C3EF60A-5766-8495-F8ED-F694B7C5DA01}"/>
              </a:ext>
            </a:extLst>
          </p:cNvPr>
          <p:cNvSpPr txBox="1"/>
          <p:nvPr/>
        </p:nvSpPr>
        <p:spPr>
          <a:xfrm>
            <a:off x="5308066" y="2451150"/>
            <a:ext cx="1273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7E152C4-6719-7BD8-0B28-652C7F418436}"/>
              </a:ext>
            </a:extLst>
          </p:cNvPr>
          <p:cNvSpPr txBox="1"/>
          <p:nvPr/>
        </p:nvSpPr>
        <p:spPr>
          <a:xfrm>
            <a:off x="7163642" y="2681269"/>
            <a:ext cx="1273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4EABA51-5257-381D-DEAA-02AA0C86A5F7}"/>
              </a:ext>
            </a:extLst>
          </p:cNvPr>
          <p:cNvSpPr txBox="1"/>
          <p:nvPr/>
        </p:nvSpPr>
        <p:spPr>
          <a:xfrm>
            <a:off x="8540405" y="3631375"/>
            <a:ext cx="1273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52A9C11-B280-C812-B05F-2D32CA82AAF9}"/>
              </a:ext>
            </a:extLst>
          </p:cNvPr>
          <p:cNvSpPr txBox="1"/>
          <p:nvPr/>
        </p:nvSpPr>
        <p:spPr>
          <a:xfrm>
            <a:off x="10248986" y="3040933"/>
            <a:ext cx="1273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85267" b="90901"/>
          <a:stretch/>
        </p:blipFill>
        <p:spPr>
          <a:xfrm>
            <a:off x="8381913" y="4096235"/>
            <a:ext cx="3528000" cy="12266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1925841" y="1208313"/>
            <a:ext cx="8748609" cy="19809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dirty="0" smtClean="0">
                <a:solidFill>
                  <a:srgbClr val="7030A0"/>
                </a:solidFill>
              </a:rPr>
              <a:t>Математичний диктант. </a:t>
            </a:r>
            <a:r>
              <a:rPr lang="uk-UA" dirty="0" err="1" smtClean="0">
                <a:solidFill>
                  <a:srgbClr val="7030A0"/>
                </a:solidFill>
              </a:rPr>
              <a:t>Запиши</a:t>
            </a:r>
            <a:r>
              <a:rPr lang="uk-UA" dirty="0" smtClean="0">
                <a:solidFill>
                  <a:srgbClr val="7030A0"/>
                </a:solidFill>
              </a:rPr>
              <a:t> числа: </a:t>
            </a:r>
          </a:p>
          <a:p>
            <a:pPr marL="174625" indent="-174625" algn="l"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</a:rPr>
              <a:t>одинадцять,                         - наступне числу 14, </a:t>
            </a:r>
          </a:p>
          <a:p>
            <a:pPr marL="174625" indent="-174625" algn="l"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</a:rPr>
              <a:t>попереднє числу 13,          - на 1 менше числа 15,</a:t>
            </a:r>
          </a:p>
          <a:p>
            <a:pPr marL="174625" indent="-174625" algn="l"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</a:rPr>
              <a:t>на 1 більше за число 16,   - зліва від числа 20,</a:t>
            </a:r>
          </a:p>
          <a:p>
            <a:pPr marL="174625" indent="-174625" algn="l"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</a:rPr>
              <a:t>справа від числа 12,           - сусідів числа 17          - два десятка</a:t>
            </a:r>
          </a:p>
        </p:txBody>
      </p:sp>
      <p:pic>
        <p:nvPicPr>
          <p:cNvPr id="1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2" y="318423"/>
            <a:ext cx="995962" cy="22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64969" b="85578"/>
          <a:stretch/>
        </p:blipFill>
        <p:spPr>
          <a:xfrm>
            <a:off x="135623" y="4100490"/>
            <a:ext cx="8388814" cy="1944000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19" name="Скругленный прямоугольник 18"/>
          <p:cNvSpPr/>
          <p:nvPr/>
        </p:nvSpPr>
        <p:spPr>
          <a:xfrm>
            <a:off x="232398" y="4100490"/>
            <a:ext cx="11677515" cy="1944000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69837" y="574598"/>
            <a:ext cx="8732066" cy="6337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63040" y="4390047"/>
            <a:ext cx="381740" cy="6043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777601" y="4426071"/>
            <a:ext cx="465359" cy="680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809004" y="4405218"/>
            <a:ext cx="42433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372707" y="4406735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142689" y="4360586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8890791" y="4415264"/>
            <a:ext cx="38174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13584" y="4493396"/>
            <a:ext cx="436157" cy="5540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015777" y="4466349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6700751" y="4419181"/>
            <a:ext cx="387602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85417" b="94125"/>
          <a:stretch/>
        </p:blipFill>
        <p:spPr>
          <a:xfrm>
            <a:off x="8371027" y="5215622"/>
            <a:ext cx="3492000" cy="79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862029" y="4418710"/>
            <a:ext cx="381740" cy="60433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155206" y="5137170"/>
            <a:ext cx="465359" cy="68000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300573" y="5135837"/>
            <a:ext cx="424330" cy="68689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372707" y="5147853"/>
            <a:ext cx="424330" cy="68689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513584" y="5072490"/>
            <a:ext cx="424330" cy="68689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629041" y="5124948"/>
            <a:ext cx="381740" cy="68689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81420" y="5214257"/>
            <a:ext cx="436157" cy="55408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95132" y="5200677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072305" y="5151299"/>
            <a:ext cx="387602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75933" y="5143374"/>
            <a:ext cx="381740" cy="60433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070413" y="4455294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57673" y="4396401"/>
            <a:ext cx="381740" cy="6043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864583" y="5124948"/>
            <a:ext cx="381740" cy="6043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918833" y="5147853"/>
            <a:ext cx="381740" cy="6043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106011" y="5147853"/>
            <a:ext cx="381740" cy="60433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206813" y="5155046"/>
            <a:ext cx="381740" cy="60433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324736" y="5124948"/>
            <a:ext cx="381740" cy="60433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438150" y="5137171"/>
            <a:ext cx="381740" cy="60433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562321" y="5137171"/>
            <a:ext cx="381740" cy="60433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676419" y="5124948"/>
            <a:ext cx="381740" cy="6043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777601" y="5137170"/>
            <a:ext cx="465359" cy="68000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103071" y="5147853"/>
            <a:ext cx="455016" cy="56766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925841" y="5768338"/>
            <a:ext cx="572610" cy="89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4086402" y="5777295"/>
            <a:ext cx="572610" cy="89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57673" y="5136548"/>
            <a:ext cx="381740" cy="6043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234880" y="4418710"/>
            <a:ext cx="465359" cy="68000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944257" y="4406488"/>
            <a:ext cx="381740" cy="60433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084467" y="4381956"/>
            <a:ext cx="381740" cy="60433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206564" y="4407414"/>
            <a:ext cx="381740" cy="60433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324736" y="4400372"/>
            <a:ext cx="381740" cy="60433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438150" y="4436987"/>
            <a:ext cx="381740" cy="60433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569483" y="4405218"/>
            <a:ext cx="381740" cy="604335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701202" y="4400372"/>
            <a:ext cx="381740" cy="604335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000992" y="3189301"/>
            <a:ext cx="8590808" cy="7694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dirty="0" err="1" smtClean="0">
                <a:solidFill>
                  <a:srgbClr val="7030A0"/>
                </a:solidFill>
              </a:rPr>
              <a:t>Запиши</a:t>
            </a:r>
            <a:r>
              <a:rPr lang="uk-UA" dirty="0" smtClean="0">
                <a:solidFill>
                  <a:srgbClr val="7030A0"/>
                </a:solidFill>
              </a:rPr>
              <a:t> числа другого десятка в порядку зростання. </a:t>
            </a:r>
          </a:p>
          <a:p>
            <a:pPr algn="l"/>
            <a:r>
              <a:rPr lang="uk-UA" dirty="0" smtClean="0">
                <a:solidFill>
                  <a:srgbClr val="7030A0"/>
                </a:solidFill>
              </a:rPr>
              <a:t>Підкресли числа, що закінчуються на 2,4,6,8,0. Це парні числа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6360457" y="5765318"/>
            <a:ext cx="572610" cy="89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8595149" y="5786619"/>
            <a:ext cx="572610" cy="89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10952819" y="5754800"/>
            <a:ext cx="572610" cy="89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3" y="2621257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43" y="2621257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23" y="2631870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1799077" y="545098"/>
            <a:ext cx="8732066" cy="73455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 err="1" smtClean="0">
                <a:solidFill>
                  <a:schemeClr val="bg1"/>
                </a:solidFill>
              </a:rPr>
              <a:t>рівностей</a:t>
            </a:r>
            <a:r>
              <a:rPr lang="uk-UA" sz="4000" b="1" dirty="0" smtClean="0">
                <a:solidFill>
                  <a:schemeClr val="bg1"/>
                </a:solidFill>
              </a:rPr>
              <a:t> до задач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53783" y="1387668"/>
            <a:ext cx="8111755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Зайченя має 10 морквин.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Скільки ще потрібно морквин, щоб їх стало </a:t>
            </a:r>
            <a:r>
              <a:rPr lang="uk-UA" sz="2800" b="1" dirty="0">
                <a:solidFill>
                  <a:srgbClr val="FF0000"/>
                </a:solidFill>
              </a:rPr>
              <a:t>12</a:t>
            </a:r>
            <a:r>
              <a:rPr lang="uk-UA" sz="2800" b="1" dirty="0">
                <a:solidFill>
                  <a:srgbClr val="0070C0"/>
                </a:solidFill>
              </a:rPr>
              <a:t>; </a:t>
            </a:r>
            <a:r>
              <a:rPr lang="uk-UA" sz="2800" b="1" dirty="0">
                <a:solidFill>
                  <a:srgbClr val="FF0000"/>
                </a:solidFill>
              </a:rPr>
              <a:t>15</a:t>
            </a:r>
            <a:r>
              <a:rPr lang="uk-UA" sz="28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81" name="Picture 2" descr="зайчики- клипарт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" y="2159444"/>
            <a:ext cx="1881576" cy="41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4" y="3936287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43" y="3925674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84" y="3936287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03" y="2631870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23" y="3936287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61" y="3925673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E0E4F04-BF40-9416-B8EE-109279A42BDB}"/>
              </a:ext>
            </a:extLst>
          </p:cNvPr>
          <p:cNvSpPr txBox="1"/>
          <p:nvPr/>
        </p:nvSpPr>
        <p:spPr>
          <a:xfrm>
            <a:off x="7799398" y="2727338"/>
            <a:ext cx="372002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10 + </a:t>
            </a:r>
            <a:r>
              <a:rPr lang="uk-UA" sz="4800" b="1" dirty="0" smtClean="0">
                <a:solidFill>
                  <a:srgbClr val="FF0000"/>
                </a:solidFill>
              </a:rPr>
              <a:t>_= </a:t>
            </a:r>
            <a:r>
              <a:rPr lang="uk-UA" sz="4800" b="1" dirty="0">
                <a:solidFill>
                  <a:srgbClr val="FF0000"/>
                </a:solidFill>
              </a:rPr>
              <a:t>12</a:t>
            </a:r>
            <a:endParaRPr lang="x-none" sz="4800" b="1" dirty="0">
              <a:solidFill>
                <a:srgbClr val="FF000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DBEEB23-0756-C2A3-2238-486DEE4EDDD9}"/>
              </a:ext>
            </a:extLst>
          </p:cNvPr>
          <p:cNvSpPr txBox="1"/>
          <p:nvPr/>
        </p:nvSpPr>
        <p:spPr>
          <a:xfrm>
            <a:off x="7799398" y="4266503"/>
            <a:ext cx="372002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10 + </a:t>
            </a:r>
            <a:r>
              <a:rPr lang="uk-UA" sz="4800" b="1" dirty="0" smtClean="0">
                <a:solidFill>
                  <a:srgbClr val="FF0000"/>
                </a:solidFill>
              </a:rPr>
              <a:t>_ </a:t>
            </a:r>
            <a:r>
              <a:rPr lang="uk-UA" sz="4800" b="1" dirty="0">
                <a:solidFill>
                  <a:srgbClr val="FF0000"/>
                </a:solidFill>
              </a:rPr>
              <a:t>= 15</a:t>
            </a:r>
            <a:endParaRPr lang="x-none" sz="4800" b="1" dirty="0">
              <a:solidFill>
                <a:srgbClr val="FF0000"/>
              </a:solidFill>
            </a:endParaRPr>
          </a:p>
        </p:txBody>
      </p:sp>
      <p:pic>
        <p:nvPicPr>
          <p:cNvPr id="19" name="Picture 10" descr="Идеи на тему «Морковь» (11) | морковь, отпечатки пальцев рисунки, рисунки  крол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83" y="2621257"/>
            <a:ext cx="1076080" cy="1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60797" y="2777697"/>
            <a:ext cx="636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2 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45478" y="4266502"/>
            <a:ext cx="636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5 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2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66800" y="1382316"/>
            <a:ext cx="10189029" cy="138499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Лисичка запросила в гості друзів.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Десяток із них запросила по телефону, а чотирьох — письмово.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Скільки друзів запросила лисичка?</a:t>
            </a:r>
          </a:p>
        </p:txBody>
      </p:sp>
      <p:pic>
        <p:nvPicPr>
          <p:cNvPr id="9" name="Picture 2" descr="Картинки лисиц на прозрачном фоне. 100 лучших бесплатных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503" y="3227208"/>
            <a:ext cx="3077230" cy="337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ipart phone mobail, Picture #2469708 clipart phone mob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9" b="89706" l="2174" r="95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97" y="4356530"/>
            <a:ext cx="818993" cy="7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Входящее письмо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90" y="2490206"/>
            <a:ext cx="1866324" cy="18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710D5DD-B01F-7B9D-E8AE-282CBAFE1232}"/>
              </a:ext>
            </a:extLst>
          </p:cNvPr>
          <p:cNvSpPr txBox="1"/>
          <p:nvPr/>
        </p:nvSpPr>
        <p:spPr>
          <a:xfrm>
            <a:off x="5627005" y="3340867"/>
            <a:ext cx="21671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</a:rPr>
              <a:t>10 + 4 </a:t>
            </a:r>
            <a:r>
              <a:rPr lang="uk-UA" sz="4800" b="1" dirty="0" smtClean="0">
                <a:solidFill>
                  <a:srgbClr val="FF0000"/>
                </a:solidFill>
              </a:rPr>
              <a:t>=</a:t>
            </a:r>
            <a:endParaRPr lang="x-none" sz="4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3784" y="433227"/>
            <a:ext cx="8732066" cy="73455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 err="1" smtClean="0">
                <a:solidFill>
                  <a:schemeClr val="bg1"/>
                </a:solidFill>
              </a:rPr>
              <a:t>рівностей</a:t>
            </a:r>
            <a:r>
              <a:rPr lang="uk-UA" sz="4000" b="1" dirty="0" smtClean="0">
                <a:solidFill>
                  <a:schemeClr val="bg1"/>
                </a:solidFill>
              </a:rPr>
              <a:t> до задач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23248" y="2270231"/>
            <a:ext cx="13913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40391" y="2270231"/>
            <a:ext cx="19115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632905" y="2270231"/>
            <a:ext cx="13913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472591" y="2276233"/>
            <a:ext cx="15132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909877" y="3363432"/>
            <a:ext cx="177324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14 </a:t>
            </a:r>
            <a:r>
              <a:rPr lang="uk-UA" sz="3200" b="1" dirty="0" smtClean="0">
                <a:solidFill>
                  <a:srgbClr val="FF0000"/>
                </a:solidFill>
              </a:rPr>
              <a:t>(</a:t>
            </a:r>
            <a:r>
              <a:rPr lang="uk-UA" sz="3200" b="1" dirty="0" err="1" smtClean="0">
                <a:solidFill>
                  <a:srgbClr val="FF0000"/>
                </a:solidFill>
              </a:rPr>
              <a:t>др</a:t>
            </a:r>
            <a:r>
              <a:rPr lang="uk-UA" sz="3200" b="1" dirty="0" smtClean="0">
                <a:solidFill>
                  <a:srgbClr val="FF0000"/>
                </a:solidFill>
              </a:rPr>
              <a:t>.)</a:t>
            </a:r>
            <a:endParaRPr lang="x-non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389542" y="448866"/>
            <a:ext cx="8732066" cy="9043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Розв'язування </a:t>
            </a:r>
            <a:r>
              <a:rPr lang="uk-UA" sz="4000" b="1" dirty="0">
                <a:solidFill>
                  <a:schemeClr val="bg1"/>
                </a:solidFill>
              </a:rPr>
              <a:t>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6" name="Picture 2" descr="Автобусная Остановка В Городском Векторе — стоковая векторная графика и  другие изображения на тему Автобусная остановка - iStock">
            <a:extLst>
              <a:ext uri="{FF2B5EF4-FFF2-40B4-BE49-F238E27FC236}">
                <a16:creationId xmlns:a16="http://schemas.microsoft.com/office/drawing/2014/main" xmlns="" id="{3DB00198-41B0-9979-9C24-EBA1394A6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31615" r="6060" b="2405"/>
          <a:stretch/>
        </p:blipFill>
        <p:spPr bwMode="auto">
          <a:xfrm>
            <a:off x="699918" y="1691866"/>
            <a:ext cx="5043021" cy="2401164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096001" y="1786375"/>
            <a:ext cx="5383446" cy="2009061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 автобусі їхало 8 пасажирів.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На </a:t>
            </a:r>
            <a:r>
              <a:rPr lang="uk-UA" sz="2800" b="1" dirty="0">
                <a:solidFill>
                  <a:srgbClr val="7030A0"/>
                </a:solidFill>
              </a:rPr>
              <a:t>зупинці вийшло 3 пасажири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r>
              <a:rPr lang="uk-UA" sz="2800" b="1" dirty="0">
                <a:solidFill>
                  <a:srgbClr val="7030A0"/>
                </a:solidFill>
              </a:rPr>
              <a:t> Скільки пасажирів залишилося в автобусі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699918" y="1632899"/>
            <a:ext cx="5055656" cy="2460131"/>
          </a:xfrm>
          <a:prstGeom prst="roundRect">
            <a:avLst/>
          </a:prstGeom>
          <a:noFill/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3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кутник: округлені кути 65">
            <a:extLst>
              <a:ext uri="{FF2B5EF4-FFF2-40B4-BE49-F238E27FC236}">
                <a16:creationId xmlns:a16="http://schemas.microsoft.com/office/drawing/2014/main" xmlns="" id="{9FE0BA55-A41A-0748-F713-0EA4A031D0D2}"/>
              </a:ext>
            </a:extLst>
          </p:cNvPr>
          <p:cNvSpPr/>
          <p:nvPr/>
        </p:nvSpPr>
        <p:spPr>
          <a:xfrm>
            <a:off x="6096000" y="1786375"/>
            <a:ext cx="5383447" cy="192565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DE4DC15A-513E-A8E9-95E9-CA6B27FD6D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7136370" y="3958832"/>
            <a:ext cx="3431352" cy="112272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</p:pic>
      <p:sp>
        <p:nvSpPr>
          <p:cNvPr id="52" name="Прямокутник: округлені кути 33">
            <a:extLst>
              <a:ext uri="{FF2B5EF4-FFF2-40B4-BE49-F238E27FC236}">
                <a16:creationId xmlns:a16="http://schemas.microsoft.com/office/drawing/2014/main" xmlns="" id="{0C4EB785-A480-377E-073A-82F2D37D200D}"/>
              </a:ext>
            </a:extLst>
          </p:cNvPr>
          <p:cNvSpPr/>
          <p:nvPr/>
        </p:nvSpPr>
        <p:spPr>
          <a:xfrm>
            <a:off x="7136370" y="3958832"/>
            <a:ext cx="3378083" cy="111533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1598B16-2F6C-340A-F83D-09F768CD2E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02005" y="4426403"/>
            <a:ext cx="336084" cy="22062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230412A-3A25-A7F0-C49D-807F55853D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7619799" y="4208696"/>
            <a:ext cx="42433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CF45613D-2D5D-455D-26AE-B3EBA355CB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4129" y="4421930"/>
            <a:ext cx="265014" cy="21824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608E45E0-9FAB-B153-99D9-D6FF70F631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401082" y="4208695"/>
            <a:ext cx="424330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B6DEFFD-293D-08D7-E1F6-6A62154B94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095725" y="4140526"/>
            <a:ext cx="424330" cy="686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4435" y="5181531"/>
            <a:ext cx="641970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Відповідь: </a:t>
            </a:r>
            <a:r>
              <a:rPr lang="uk-UA" sz="2400" dirty="0">
                <a:solidFill>
                  <a:srgbClr val="7030A0"/>
                </a:solidFill>
              </a:rPr>
              <a:t>5 пасажирів залишилося в автобусі.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8402" y="41261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latin typeface="UA Propisi" panose="02000508030000020003" pitchFamily="2" charset="0"/>
              </a:rPr>
              <a:t>(</a:t>
            </a:r>
            <a:r>
              <a:rPr lang="uk-UA" sz="4400" dirty="0">
                <a:latin typeface="UA Propisi" panose="02000508030000020003" pitchFamily="2" charset="0"/>
              </a:rPr>
              <a:t>п</a:t>
            </a:r>
            <a:r>
              <a:rPr lang="uk-UA" sz="4000" dirty="0">
                <a:latin typeface="UA Propisi" panose="02000508030000020003" pitchFamily="2" charset="0"/>
              </a:rPr>
              <a:t>.)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7885309" y="2293143"/>
            <a:ext cx="1138083" cy="8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8053275" y="2740244"/>
            <a:ext cx="1520049" cy="8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299150" y="3186101"/>
            <a:ext cx="1913136" cy="8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5 Числа 11_20\№082 Десяток. Числа 11-15\2024-02-12_225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42" y="1466101"/>
            <a:ext cx="5939913" cy="211145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0527" y="1382485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70889" y="559843"/>
            <a:ext cx="8732066" cy="8226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360449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 №1-2</a:t>
            </a:r>
          </a:p>
        </p:txBody>
      </p:sp>
      <p:sp>
        <p:nvSpPr>
          <p:cNvPr id="2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1222873" y="3643702"/>
            <a:ext cx="3222292" cy="13739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З’єднай кожну дитину з її повітряним змієм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1 клас\2 Матем\1 УРОКИ Листопад\5 Числа 11_20\№082 Десяток. Числа 11-15\2024-02-12_2252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42" y="3577553"/>
            <a:ext cx="5939913" cy="290796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640636" y="4417764"/>
            <a:ext cx="760164" cy="59988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541484" y="4330673"/>
            <a:ext cx="1070473" cy="68697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659258" y="4299585"/>
            <a:ext cx="760164" cy="7319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8659258" y="4299585"/>
            <a:ext cx="1027323" cy="7319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5 Числа 11_20\№082 Десяток. Числа 11-15\2024-02-12_225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51" y="1508645"/>
            <a:ext cx="6102327" cy="441318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0527" y="1382485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70889" y="559843"/>
            <a:ext cx="8732066" cy="8226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845629"/>
            <a:ext cx="1099457" cy="10123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 №3</a:t>
            </a:r>
          </a:p>
        </p:txBody>
      </p:sp>
    </p:spTree>
    <p:extLst>
      <p:ext uri="{BB962C8B-B14F-4D97-AF65-F5344CB8AC3E}">
        <p14:creationId xmlns:p14="http://schemas.microsoft.com/office/powerpoint/2010/main" val="19538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0527" y="1382485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70889" y="559843"/>
            <a:ext cx="8732066" cy="8226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845629"/>
            <a:ext cx="1698171" cy="10123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 №1-2</a:t>
            </a:r>
          </a:p>
        </p:txBody>
      </p:sp>
      <p:pic>
        <p:nvPicPr>
          <p:cNvPr id="3075" name="Picture 3" descr="D:\1 клас\2 Матем\1 УРОКИ Листопад\5 Числа 11_20\№082 Десяток. Числа 11-15\2024-02-12_230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89" y="1382485"/>
            <a:ext cx="6184872" cy="26996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1 клас\2 Матем\1 УРОКИ Листопад\5 Числа 11_20\№082 Десяток. Числа 11-15\2024-02-12_230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06" y="3419577"/>
            <a:ext cx="6544752" cy="29322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8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53367" y="495119"/>
            <a:ext cx="8732066" cy="7458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23" name="Picture 2" descr="Клипарт на прозрачном фоне школа ученик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4079" y="2072135"/>
            <a:ext cx="5731854" cy="42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018D5C-1C3F-4E2B-949C-FDE6EFBA4C78}"/>
              </a:ext>
            </a:extLst>
          </p:cNvPr>
          <p:cNvSpPr txBox="1"/>
          <p:nvPr/>
        </p:nvSpPr>
        <p:spPr>
          <a:xfrm>
            <a:off x="552767" y="1564567"/>
            <a:ext cx="2802829" cy="2009061"/>
          </a:xfrm>
          <a:prstGeom prst="wedgeRoundRectCallout">
            <a:avLst>
              <a:gd name="adj1" fmla="val 41371"/>
              <a:gd name="adj2" fmla="val 73279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Знову день почався, діти.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Всі зібрались на урок?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968CF2C-47A1-4CBF-A151-2B08A3870FD3}"/>
              </a:ext>
            </a:extLst>
          </p:cNvPr>
          <p:cNvSpPr txBox="1"/>
          <p:nvPr/>
        </p:nvSpPr>
        <p:spPr>
          <a:xfrm>
            <a:off x="8522208" y="1564568"/>
            <a:ext cx="3264181" cy="2009061"/>
          </a:xfrm>
          <a:prstGeom prst="wedgeRoundRectCallout">
            <a:avLst>
              <a:gd name="adj1" fmla="val -40629"/>
              <a:gd name="adj2" fmla="val 69782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5B6C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rgbClr val="7030A0"/>
                </a:solidFill>
                <a:effectLst/>
              </a:rPr>
              <a:t>Тож пора нам поспішати —</a:t>
            </a:r>
          </a:p>
          <a:p>
            <a:r>
              <a:rPr lang="uk-UA" sz="2800" dirty="0">
                <a:solidFill>
                  <a:srgbClr val="7030A0"/>
                </a:solidFill>
                <a:effectLst/>
              </a:rPr>
              <a:t>Кличе в подорож дзвінок.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нал модель: Rondo колір: блакитн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0" b="26997"/>
          <a:stretch/>
        </p:blipFill>
        <p:spPr bwMode="auto">
          <a:xfrm>
            <a:off x="2561250" y="2745225"/>
            <a:ext cx="3838940" cy="272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386781" y="483640"/>
            <a:ext cx="9189411" cy="684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Міркую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6" y="1555458"/>
            <a:ext cx="2086630" cy="39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C2FCEAD-8915-7416-BFBF-C93C20B86ABC}"/>
              </a:ext>
            </a:extLst>
          </p:cNvPr>
          <p:cNvSpPr/>
          <p:nvPr/>
        </p:nvSpPr>
        <p:spPr>
          <a:xfrm>
            <a:off x="2240059" y="1240453"/>
            <a:ext cx="7878790" cy="1216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Руслан і Олесь мають однакову кількість маркерів. Визначте скільки маркерів міститься в пеналі.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1866">
            <a:off x="8124416" y="2003271"/>
            <a:ext cx="3904381" cy="3904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017" y="3787449"/>
            <a:ext cx="2002911" cy="2163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22537">
            <a:off x="3003175" y="3211827"/>
            <a:ext cx="1383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Олесь</a:t>
            </a:r>
          </a:p>
        </p:txBody>
      </p:sp>
      <p:sp>
        <p:nvSpPr>
          <p:cNvPr id="20" name="TextBox 19"/>
          <p:cNvSpPr txBox="1"/>
          <p:nvPr/>
        </p:nvSpPr>
        <p:spPr>
          <a:xfrm rot="19198424">
            <a:off x="7692148" y="2795438"/>
            <a:ext cx="156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Руслан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5673" y="5675736"/>
            <a:ext cx="447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пеналі       маркери.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A9C9C06-01F8-697F-5E4F-D1F0F97E0C16}"/>
              </a:ext>
            </a:extLst>
          </p:cNvPr>
          <p:cNvSpPr txBox="1"/>
          <p:nvPr/>
        </p:nvSpPr>
        <p:spPr>
          <a:xfrm>
            <a:off x="6754856" y="5409059"/>
            <a:ext cx="573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0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93351" y="424085"/>
            <a:ext cx="8811364" cy="9156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388193" y="1861127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688" y="2201620"/>
            <a:ext cx="1109075" cy="10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6267"/>
            <a:ext cx="9213242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184" y="1766387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7071" y="1090308"/>
            <a:ext cx="2856986" cy="29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67862" y="962215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815277" y="3453894"/>
            <a:ext cx="2813958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939600" y="4615061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На </a:t>
            </a:r>
            <a:r>
              <a:rPr lang="uk-UA" sz="2000" b="1" dirty="0"/>
              <a:t>уроці </a:t>
            </a:r>
          </a:p>
          <a:p>
            <a:pPr algn="ctr"/>
            <a:r>
              <a:rPr lang="uk-UA" sz="2000" b="1" dirty="0"/>
              <a:t>я навчився/</a:t>
            </a:r>
          </a:p>
          <a:p>
            <a:pPr algn="ctr"/>
            <a:r>
              <a:rPr lang="uk-UA" sz="2000" b="1" dirty="0"/>
              <a:t>навчилася…</a:t>
            </a:r>
            <a:endParaRPr lang="ru-RU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470578" y="2245435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Найкраще </a:t>
            </a:r>
          </a:p>
          <a:p>
            <a:r>
              <a:rPr lang="uk-UA" sz="2000" dirty="0"/>
              <a:t>мені вдалося…</a:t>
            </a:r>
            <a:endParaRPr lang="ru-RU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9467687" y="4484264"/>
            <a:ext cx="150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Урок </a:t>
            </a:r>
          </a:p>
          <a:p>
            <a:r>
              <a:rPr lang="uk-UA" sz="2000" dirty="0"/>
              <a:t>завершую з настроєм…</a:t>
            </a:r>
            <a:endParaRPr lang="ru-RU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815277" y="1930218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Я хотів би дізнатися про…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80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2946407" y="1400930"/>
            <a:ext cx="67157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Совенята пригощають своїм печивом з передбаченнями. Печиво з яким написом ти вибираєш?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257" y="528924"/>
            <a:ext cx="10026846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746" y="2274218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4585" y="3447822"/>
            <a:ext cx="3296340" cy="33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714" y="962215"/>
            <a:ext cx="3200400" cy="32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7726" y="1460692"/>
            <a:ext cx="2931509" cy="29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9975" y="3453893"/>
            <a:ext cx="3064081" cy="31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1626747" y="4772758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084627" y="2155274"/>
            <a:ext cx="14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907602" y="4772758"/>
            <a:ext cx="150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9448494" y="2660017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027108" y="456501"/>
            <a:ext cx="8732066" cy="8247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Лічба десятками</a:t>
            </a:r>
          </a:p>
        </p:txBody>
      </p:sp>
      <p:pic>
        <p:nvPicPr>
          <p:cNvPr id="27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3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7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3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7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08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35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90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17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72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27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54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209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436" y="1281290"/>
            <a:ext cx="1214596" cy="11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08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42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94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03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5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16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50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02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511" y="2447302"/>
            <a:ext cx="1002718" cy="10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76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85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25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34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37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16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25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365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Button Sticker 4 - Square Button Clipart - Png Download - Full Size Clipart  (#3376790) -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174" y="3613313"/>
            <a:ext cx="887055" cy="7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39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05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31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57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83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41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656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290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plastic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216" y="4636496"/>
            <a:ext cx="830013" cy="7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Скругленный прямоугольник 88"/>
          <p:cNvSpPr/>
          <p:nvPr/>
        </p:nvSpPr>
        <p:spPr>
          <a:xfrm>
            <a:off x="265233" y="5498592"/>
            <a:ext cx="2634462" cy="972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десятків ґудзиків мають форму круга? 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988661" y="5498592"/>
            <a:ext cx="3002166" cy="97207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Скільки десятків ґудзиків мають зелений колір? Червоний колір?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128872" y="5498591"/>
            <a:ext cx="3099219" cy="9720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Скільки десятків ґудзиків мають по 2 дірки? Скільки — по 4 дірки?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9348859" y="5498591"/>
            <a:ext cx="2634462" cy="972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Чи порівну ґудзиків, що мають по 2 і по 4 дірки?</a:t>
            </a:r>
          </a:p>
        </p:txBody>
      </p:sp>
    </p:spTree>
    <p:extLst>
      <p:ext uri="{BB962C8B-B14F-4D97-AF65-F5344CB8AC3E}">
        <p14:creationId xmlns:p14="http://schemas.microsoft.com/office/powerpoint/2010/main" val="885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6432885">
            <a:off x="5297209" y="2477847"/>
            <a:ext cx="2165792" cy="31756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40443" y="5349304"/>
            <a:ext cx="3217158" cy="112136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Скільки десятків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булавок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всього?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48872" y="5341082"/>
            <a:ext cx="4399021" cy="11241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Одну зелену булавку забрали. Скільки зелених булавок залишилось?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489836" y="5350362"/>
            <a:ext cx="3262512" cy="114594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Скільки десятків булавок залишилося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13559" y="456501"/>
            <a:ext cx="8732066" cy="7300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Лічба десятками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4214421">
            <a:off x="-87376" y="3057696"/>
            <a:ext cx="2069394" cy="3246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4568398">
            <a:off x="151922" y="2791707"/>
            <a:ext cx="2069394" cy="32465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5095183">
            <a:off x="443102" y="2636338"/>
            <a:ext cx="2069394" cy="32465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5491853">
            <a:off x="708331" y="2553993"/>
            <a:ext cx="2069394" cy="32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5860419">
            <a:off x="1052296" y="2532115"/>
            <a:ext cx="2069394" cy="32465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6200000">
            <a:off x="1396360" y="2478539"/>
            <a:ext cx="2069394" cy="32465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6570464">
            <a:off x="1616937" y="2515697"/>
            <a:ext cx="2069394" cy="3246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7415026">
            <a:off x="1978467" y="2642694"/>
            <a:ext cx="2069394" cy="3246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8469417">
            <a:off x="2307445" y="2905948"/>
            <a:ext cx="2069394" cy="3246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/>
          <a:srcRect l="22129" t="-249"/>
          <a:stretch/>
        </p:blipFill>
        <p:spPr>
          <a:xfrm rot="19014968">
            <a:off x="2510559" y="3137348"/>
            <a:ext cx="2069394" cy="3246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7444194">
            <a:off x="5972780" y="2675852"/>
            <a:ext cx="2165792" cy="31756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6981749">
            <a:off x="5645968" y="2519025"/>
            <a:ext cx="2165792" cy="30445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6200000">
            <a:off x="4982847" y="2473838"/>
            <a:ext cx="2165792" cy="31756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8387065">
            <a:off x="6269728" y="2909493"/>
            <a:ext cx="2165792" cy="31756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5672493">
            <a:off x="4666731" y="2523027"/>
            <a:ext cx="2165792" cy="31756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5343527">
            <a:off x="4386580" y="2607088"/>
            <a:ext cx="2165792" cy="3175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4875942">
            <a:off x="4093931" y="2700394"/>
            <a:ext cx="2165792" cy="31756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4264119">
            <a:off x="3853751" y="3000669"/>
            <a:ext cx="2165792" cy="3175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/>
          <a:srcRect l="16096" t="3652"/>
          <a:stretch/>
        </p:blipFill>
        <p:spPr>
          <a:xfrm rot="18542848">
            <a:off x="6371185" y="3163050"/>
            <a:ext cx="2165792" cy="317566"/>
          </a:xfrm>
          <a:prstGeom prst="rect">
            <a:avLst/>
          </a:prstGeom>
        </p:spPr>
      </p:pic>
      <p:pic>
        <p:nvPicPr>
          <p:cNvPr id="44" name="Picture 4" descr="Подушка для булавок – Бесплатные иконки: м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91" y="2839655"/>
            <a:ext cx="2299387" cy="22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Подушка для булавок – Бесплатные иконки: м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14" y="2865007"/>
            <a:ext cx="2299387" cy="22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50173">
            <a:off x="7684391" y="3289555"/>
            <a:ext cx="2495550" cy="2857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57220">
            <a:off x="7900871" y="2964116"/>
            <a:ext cx="2495550" cy="28575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31502">
            <a:off x="8171123" y="2849062"/>
            <a:ext cx="2495550" cy="28575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78832">
            <a:off x="8444941" y="2685732"/>
            <a:ext cx="2495550" cy="28575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764380" y="2650369"/>
            <a:ext cx="2495550" cy="28575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107938" y="2687555"/>
            <a:ext cx="2495550" cy="28575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24063">
            <a:off x="9370808" y="2721163"/>
            <a:ext cx="2495550" cy="2857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32852">
            <a:off x="9630912" y="2811160"/>
            <a:ext cx="2495550" cy="28575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33086">
            <a:off x="9858260" y="2993932"/>
            <a:ext cx="2495550" cy="2857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94005">
            <a:off x="10020028" y="3214352"/>
            <a:ext cx="2495550" cy="285750"/>
          </a:xfrm>
          <a:prstGeom prst="rect">
            <a:avLst/>
          </a:prstGeom>
        </p:spPr>
      </p:pic>
      <p:pic>
        <p:nvPicPr>
          <p:cNvPr id="56" name="Picture 4" descr="Подушка для булавок – Бесплатные иконки: мод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4"/>
          <a:stretch/>
        </p:blipFill>
        <p:spPr bwMode="auto">
          <a:xfrm>
            <a:off x="9005336" y="3527020"/>
            <a:ext cx="2299387" cy="15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3751508" y="2694443"/>
            <a:ext cx="236304" cy="5314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830136" y="2618934"/>
            <a:ext cx="115702" cy="6975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TextBox 1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xmlns="" id="{7F624358-E10A-1720-F0E7-916B74D12FCC}"/>
              </a:ext>
            </a:extLst>
          </p:cNvPr>
          <p:cNvSpPr/>
          <p:nvPr/>
        </p:nvSpPr>
        <p:spPr>
          <a:xfrm>
            <a:off x="1602306" y="585498"/>
            <a:ext cx="8732066" cy="7676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Складання рівностей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F7FF466-B1FD-B55C-5154-68D065A807CD}"/>
              </a:ext>
            </a:extLst>
          </p:cNvPr>
          <p:cNvSpPr/>
          <p:nvPr/>
        </p:nvSpPr>
        <p:spPr>
          <a:xfrm flipH="1">
            <a:off x="848083" y="1636372"/>
            <a:ext cx="3255832" cy="13245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Складіть всі можливі рівності на додавання та віднімання.</a:t>
            </a:r>
          </a:p>
        </p:txBody>
      </p:sp>
      <p:sp>
        <p:nvSpPr>
          <p:cNvPr id="24" name="Скругленный прямоугольник 59">
            <a:extLst>
              <a:ext uri="{FF2B5EF4-FFF2-40B4-BE49-F238E27FC236}">
                <a16:creationId xmlns:a16="http://schemas.microsoft.com/office/drawing/2014/main" xmlns="" id="{AC498517-814D-DB09-443C-B7FB9C02BE1F}"/>
              </a:ext>
            </a:extLst>
          </p:cNvPr>
          <p:cNvSpPr/>
          <p:nvPr/>
        </p:nvSpPr>
        <p:spPr>
          <a:xfrm>
            <a:off x="4677890" y="1562629"/>
            <a:ext cx="2450887" cy="10677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60">
            <a:extLst>
              <a:ext uri="{FF2B5EF4-FFF2-40B4-BE49-F238E27FC236}">
                <a16:creationId xmlns:a16="http://schemas.microsoft.com/office/drawing/2014/main" xmlns="" id="{14598287-5B86-4840-BFEA-1215D9AAE163}"/>
              </a:ext>
            </a:extLst>
          </p:cNvPr>
          <p:cNvCxnSpPr>
            <a:cxnSpLocks/>
            <a:stCxn id="24" idx="0"/>
            <a:endCxn id="24" idx="2"/>
          </p:cNvCxnSpPr>
          <p:nvPr/>
        </p:nvCxnSpPr>
        <p:spPr>
          <a:xfrm>
            <a:off x="5903334" y="1562629"/>
            <a:ext cx="0" cy="1067756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FE42A080-694C-A02F-49D3-153A0D512C19}"/>
              </a:ext>
            </a:extLst>
          </p:cNvPr>
          <p:cNvSpPr/>
          <p:nvPr/>
        </p:nvSpPr>
        <p:spPr>
          <a:xfrm>
            <a:off x="6192982" y="225508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4A156498-CDF5-B86C-B2B7-EE8A0B75D820}"/>
              </a:ext>
            </a:extLst>
          </p:cNvPr>
          <p:cNvSpPr/>
          <p:nvPr/>
        </p:nvSpPr>
        <p:spPr>
          <a:xfrm>
            <a:off x="6179828" y="172096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F2C79C12-B309-03E8-CFC3-E5B560D72D6C}"/>
              </a:ext>
            </a:extLst>
          </p:cNvPr>
          <p:cNvSpPr/>
          <p:nvPr/>
        </p:nvSpPr>
        <p:spPr>
          <a:xfrm>
            <a:off x="6179828" y="198802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35BA162F-F5E2-71C4-1C70-85EDB0599DF5}"/>
              </a:ext>
            </a:extLst>
          </p:cNvPr>
          <p:cNvSpPr/>
          <p:nvPr/>
        </p:nvSpPr>
        <p:spPr>
          <a:xfrm>
            <a:off x="6702875" y="225508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7EB02690-B8E1-6969-E2B2-7946FF488110}"/>
              </a:ext>
            </a:extLst>
          </p:cNvPr>
          <p:cNvSpPr/>
          <p:nvPr/>
        </p:nvSpPr>
        <p:spPr>
          <a:xfrm>
            <a:off x="6702875" y="172096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1A5468DF-3511-3A35-2A60-1D84D7311F1D}"/>
              </a:ext>
            </a:extLst>
          </p:cNvPr>
          <p:cNvSpPr/>
          <p:nvPr/>
        </p:nvSpPr>
        <p:spPr>
          <a:xfrm>
            <a:off x="6702875" y="198802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7D2932-C998-DFA8-2908-664D770A66DD}"/>
              </a:ext>
            </a:extLst>
          </p:cNvPr>
          <p:cNvSpPr txBox="1"/>
          <p:nvPr/>
        </p:nvSpPr>
        <p:spPr>
          <a:xfrm>
            <a:off x="4887289" y="2841464"/>
            <a:ext cx="251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+ 6 = 10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24031F5-39B0-8112-690B-BE159BE8E3EF}"/>
              </a:ext>
            </a:extLst>
          </p:cNvPr>
          <p:cNvSpPr txBox="1"/>
          <p:nvPr/>
        </p:nvSpPr>
        <p:spPr>
          <a:xfrm>
            <a:off x="4887290" y="3388513"/>
            <a:ext cx="2596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+ 4 = 10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9E8CAA-BE27-B526-BAA5-CD5988AC077E}"/>
              </a:ext>
            </a:extLst>
          </p:cNvPr>
          <p:cNvSpPr txBox="1"/>
          <p:nvPr/>
        </p:nvSpPr>
        <p:spPr>
          <a:xfrm>
            <a:off x="4797707" y="3935562"/>
            <a:ext cx="259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6 = 4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D5B23C-154B-59E4-0308-283F51364E7A}"/>
              </a:ext>
            </a:extLst>
          </p:cNvPr>
          <p:cNvSpPr txBox="1"/>
          <p:nvPr/>
        </p:nvSpPr>
        <p:spPr>
          <a:xfrm>
            <a:off x="4767439" y="4440009"/>
            <a:ext cx="27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4 = 6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6" descr="Mr Peabody Stickers | Redbubble">
            <a:extLst>
              <a:ext uri="{FF2B5EF4-FFF2-40B4-BE49-F238E27FC236}">
                <a16:creationId xmlns:a16="http://schemas.microsoft.com/office/drawing/2014/main" xmlns="" id="{3B6BBB3A-5DA9-7FA6-E8D7-721F3E9E3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9216" y="3243321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CF257C8C-CF5E-5B60-25F3-3A1AA3C613F8}"/>
              </a:ext>
            </a:extLst>
          </p:cNvPr>
          <p:cNvSpPr/>
          <p:nvPr/>
        </p:nvSpPr>
        <p:spPr>
          <a:xfrm>
            <a:off x="4967538" y="224471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029739DB-54D9-56DA-0DFD-C418241F4B56}"/>
              </a:ext>
            </a:extLst>
          </p:cNvPr>
          <p:cNvSpPr/>
          <p:nvPr/>
        </p:nvSpPr>
        <p:spPr>
          <a:xfrm>
            <a:off x="4964517" y="172352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B8C5A6AD-538F-434F-9BE1-6A53A4289A52}"/>
              </a:ext>
            </a:extLst>
          </p:cNvPr>
          <p:cNvSpPr/>
          <p:nvPr/>
        </p:nvSpPr>
        <p:spPr>
          <a:xfrm>
            <a:off x="5520830" y="172352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82974382-8020-AD40-E2F5-45AEBC351A11}"/>
              </a:ext>
            </a:extLst>
          </p:cNvPr>
          <p:cNvSpPr/>
          <p:nvPr/>
        </p:nvSpPr>
        <p:spPr>
          <a:xfrm>
            <a:off x="5530049" y="224471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59">
            <a:extLst>
              <a:ext uri="{FF2B5EF4-FFF2-40B4-BE49-F238E27FC236}">
                <a16:creationId xmlns:a16="http://schemas.microsoft.com/office/drawing/2014/main" xmlns="" id="{FC262343-4D2C-0387-1CC9-28FCA7FA3453}"/>
              </a:ext>
            </a:extLst>
          </p:cNvPr>
          <p:cNvSpPr/>
          <p:nvPr/>
        </p:nvSpPr>
        <p:spPr>
          <a:xfrm>
            <a:off x="8354221" y="1562629"/>
            <a:ext cx="2450887" cy="10677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60">
            <a:extLst>
              <a:ext uri="{FF2B5EF4-FFF2-40B4-BE49-F238E27FC236}">
                <a16:creationId xmlns:a16="http://schemas.microsoft.com/office/drawing/2014/main" xmlns="" id="{1080AF9E-5CF6-0344-43E8-27DBF5E0C38D}"/>
              </a:ext>
            </a:extLst>
          </p:cNvPr>
          <p:cNvCxnSpPr>
            <a:cxnSpLocks/>
            <a:stCxn id="41" idx="0"/>
            <a:endCxn id="41" idx="2"/>
          </p:cNvCxnSpPr>
          <p:nvPr/>
        </p:nvCxnSpPr>
        <p:spPr>
          <a:xfrm>
            <a:off x="9579665" y="1562629"/>
            <a:ext cx="0" cy="1067756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1FBCB37-30B5-A3A2-9C43-AC9D586BB170}"/>
              </a:ext>
            </a:extLst>
          </p:cNvPr>
          <p:cNvSpPr/>
          <p:nvPr/>
        </p:nvSpPr>
        <p:spPr>
          <a:xfrm>
            <a:off x="9869313" y="225508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E5B4EC3A-40AA-4E41-D63D-946A684A8AD6}"/>
              </a:ext>
            </a:extLst>
          </p:cNvPr>
          <p:cNvSpPr/>
          <p:nvPr/>
        </p:nvSpPr>
        <p:spPr>
          <a:xfrm>
            <a:off x="9856159" y="172096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E5EB3702-3D19-6D66-F155-9EF7691DC355}"/>
              </a:ext>
            </a:extLst>
          </p:cNvPr>
          <p:cNvSpPr/>
          <p:nvPr/>
        </p:nvSpPr>
        <p:spPr>
          <a:xfrm>
            <a:off x="9856159" y="198802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2D945486-D8E4-B198-74C2-8871D293C41F}"/>
              </a:ext>
            </a:extLst>
          </p:cNvPr>
          <p:cNvSpPr/>
          <p:nvPr/>
        </p:nvSpPr>
        <p:spPr>
          <a:xfrm>
            <a:off x="10379206" y="225508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A65B6B42-2A66-D7C6-5226-D4B0A2514BC4}"/>
              </a:ext>
            </a:extLst>
          </p:cNvPr>
          <p:cNvSpPr/>
          <p:nvPr/>
        </p:nvSpPr>
        <p:spPr>
          <a:xfrm>
            <a:off x="10379206" y="172096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38B80794-9C52-5A39-EC44-B2E5C21699F8}"/>
              </a:ext>
            </a:extLst>
          </p:cNvPr>
          <p:cNvSpPr/>
          <p:nvPr/>
        </p:nvSpPr>
        <p:spPr>
          <a:xfrm>
            <a:off x="10379206" y="198802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D0CB8B6-1707-246C-F21D-5FD81D5F856D}"/>
              </a:ext>
            </a:extLst>
          </p:cNvPr>
          <p:cNvSpPr txBox="1"/>
          <p:nvPr/>
        </p:nvSpPr>
        <p:spPr>
          <a:xfrm>
            <a:off x="8563620" y="2841464"/>
            <a:ext cx="245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+ 7 = 10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A801D30-E71A-74CE-2530-80C73C63EFA2}"/>
              </a:ext>
            </a:extLst>
          </p:cNvPr>
          <p:cNvSpPr txBox="1"/>
          <p:nvPr/>
        </p:nvSpPr>
        <p:spPr>
          <a:xfrm>
            <a:off x="8563620" y="3388513"/>
            <a:ext cx="259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+ 3 = 10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DE096D0-18D0-7E7D-0720-2FBBB7AB453C}"/>
              </a:ext>
            </a:extLst>
          </p:cNvPr>
          <p:cNvSpPr txBox="1"/>
          <p:nvPr/>
        </p:nvSpPr>
        <p:spPr>
          <a:xfrm>
            <a:off x="8563621" y="3926564"/>
            <a:ext cx="25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7 = 3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516F75-97AA-884F-4746-FF3E76523D4D}"/>
              </a:ext>
            </a:extLst>
          </p:cNvPr>
          <p:cNvSpPr txBox="1"/>
          <p:nvPr/>
        </p:nvSpPr>
        <p:spPr>
          <a:xfrm>
            <a:off x="8563620" y="4503805"/>
            <a:ext cx="259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3 = 7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62924A7A-5C07-FE4F-1661-188701C2B3FE}"/>
              </a:ext>
            </a:extLst>
          </p:cNvPr>
          <p:cNvSpPr/>
          <p:nvPr/>
        </p:nvSpPr>
        <p:spPr>
          <a:xfrm>
            <a:off x="10118282" y="198802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09003A1B-0E68-9F42-A41A-962D2190255C}"/>
              </a:ext>
            </a:extLst>
          </p:cNvPr>
          <p:cNvSpPr/>
          <p:nvPr/>
        </p:nvSpPr>
        <p:spPr>
          <a:xfrm>
            <a:off x="8640848" y="172352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7B2C743B-C46E-70AC-7E26-DB1C1E544CC2}"/>
              </a:ext>
            </a:extLst>
          </p:cNvPr>
          <p:cNvSpPr/>
          <p:nvPr/>
        </p:nvSpPr>
        <p:spPr>
          <a:xfrm>
            <a:off x="8890144" y="197135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1737627F-720B-6AB7-7536-0325407EEE9C}"/>
              </a:ext>
            </a:extLst>
          </p:cNvPr>
          <p:cNvSpPr/>
          <p:nvPr/>
        </p:nvSpPr>
        <p:spPr>
          <a:xfrm>
            <a:off x="9206380" y="224471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6427" y="831987"/>
            <a:ext cx="8732066" cy="9750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6628" y="2198524"/>
            <a:ext cx="463749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утворювати, записувати,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читати </a:t>
            </a:r>
            <a:r>
              <a:rPr lang="uk-UA" sz="2800" b="1" dirty="0">
                <a:solidFill>
                  <a:schemeClr val="bg1"/>
                </a:solidFill>
              </a:rPr>
              <a:t>числа 11-15.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Розв'язувати задачі.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 r="29617" b="28212"/>
          <a:stretch/>
        </p:blipFill>
        <p:spPr bwMode="auto">
          <a:xfrm flipH="1">
            <a:off x="690380" y="2413815"/>
            <a:ext cx="1728000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8" y="4189631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7">
            <a:extLst>
              <a:ext uri="{FF2B5EF4-FFF2-40B4-BE49-F238E27FC236}">
                <a16:creationId xmlns:a16="http://schemas.microsoft.com/office/drawing/2014/main" xmlns="" id="{84196B2B-A369-D8F2-8123-2FCB91BE35C8}"/>
              </a:ext>
            </a:extLst>
          </p:cNvPr>
          <p:cNvSpPr/>
          <p:nvPr/>
        </p:nvSpPr>
        <p:spPr>
          <a:xfrm>
            <a:off x="1803804" y="545569"/>
            <a:ext cx="8732066" cy="7716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Утворення </a:t>
            </a:r>
            <a:r>
              <a:rPr lang="uk-UA" sz="4000" b="1" dirty="0">
                <a:solidFill>
                  <a:schemeClr val="bg1"/>
                </a:solidFill>
              </a:rPr>
              <a:t>чисел 11-15</a:t>
            </a:r>
          </a:p>
        </p:txBody>
      </p:sp>
      <p:sp>
        <p:nvSpPr>
          <p:cNvPr id="52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3361316" y="3466779"/>
            <a:ext cx="7358250" cy="7228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Порахуй кількість кружечків, квадратів. </a:t>
            </a:r>
            <a:r>
              <a:rPr lang="uk-UA" b="1" dirty="0">
                <a:solidFill>
                  <a:srgbClr val="7030A0"/>
                </a:solidFill>
              </a:rPr>
              <a:t>Скільки геометричних фігур? </a:t>
            </a:r>
            <a:endParaRPr lang="uk-UA" b="1" dirty="0" smtClean="0">
              <a:solidFill>
                <a:srgbClr val="7030A0"/>
              </a:solidFill>
            </a:endParaRPr>
          </a:p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Як </a:t>
            </a:r>
            <a:r>
              <a:rPr lang="uk-UA" b="1" dirty="0">
                <a:solidFill>
                  <a:srgbClr val="7030A0"/>
                </a:solidFill>
              </a:rPr>
              <a:t>утворилося число 11? (До десяти додали один.) </a:t>
            </a:r>
            <a:endParaRPr lang="uk-UA" b="1" dirty="0" smtClean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907BF0A-90EF-8E98-C257-564E49A5D5EF}"/>
              </a:ext>
            </a:extLst>
          </p:cNvPr>
          <p:cNvSpPr txBox="1"/>
          <p:nvPr/>
        </p:nvSpPr>
        <p:spPr>
          <a:xfrm>
            <a:off x="2826920" y="2529701"/>
            <a:ext cx="3068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10 + 1 = 11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54" name="Прямокутник 49">
            <a:extLst>
              <a:ext uri="{FF2B5EF4-FFF2-40B4-BE49-F238E27FC236}">
                <a16:creationId xmlns:a16="http://schemas.microsoft.com/office/drawing/2014/main" xmlns="" id="{29D0DEFE-6154-CE0A-4525-C2CD37A084B8}"/>
              </a:ext>
            </a:extLst>
          </p:cNvPr>
          <p:cNvSpPr/>
          <p:nvPr/>
        </p:nvSpPr>
        <p:spPr>
          <a:xfrm>
            <a:off x="8550047" y="1755458"/>
            <a:ext cx="565714" cy="55227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849D7B2C-91A4-2F4C-D9B5-38D1352A0589}"/>
              </a:ext>
            </a:extLst>
          </p:cNvPr>
          <p:cNvSpPr/>
          <p:nvPr/>
        </p:nvSpPr>
        <p:spPr>
          <a:xfrm>
            <a:off x="2727804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3F65EFE1-52D3-DBEC-8674-454F503DC471}"/>
              </a:ext>
            </a:extLst>
          </p:cNvPr>
          <p:cNvSpPr/>
          <p:nvPr/>
        </p:nvSpPr>
        <p:spPr>
          <a:xfrm>
            <a:off x="3305055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7B37D84D-7E78-7573-D911-72FF6556DC06}"/>
              </a:ext>
            </a:extLst>
          </p:cNvPr>
          <p:cNvSpPr/>
          <p:nvPr/>
        </p:nvSpPr>
        <p:spPr>
          <a:xfrm>
            <a:off x="3881266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64F83F8A-42DE-7B07-D14C-7BAF180538CF}"/>
              </a:ext>
            </a:extLst>
          </p:cNvPr>
          <p:cNvSpPr/>
          <p:nvPr/>
        </p:nvSpPr>
        <p:spPr>
          <a:xfrm>
            <a:off x="4467638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0E57932B-0922-4FD7-46D9-507C85103612}"/>
              </a:ext>
            </a:extLst>
          </p:cNvPr>
          <p:cNvSpPr/>
          <p:nvPr/>
        </p:nvSpPr>
        <p:spPr>
          <a:xfrm>
            <a:off x="5017798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0A0B30CE-61DB-535D-9490-8EA63A8ADEC5}"/>
              </a:ext>
            </a:extLst>
          </p:cNvPr>
          <p:cNvSpPr/>
          <p:nvPr/>
        </p:nvSpPr>
        <p:spPr>
          <a:xfrm>
            <a:off x="5604122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C820BCD9-ACC5-F341-2B7F-7AAC480BF064}"/>
              </a:ext>
            </a:extLst>
          </p:cNvPr>
          <p:cNvSpPr/>
          <p:nvPr/>
        </p:nvSpPr>
        <p:spPr>
          <a:xfrm>
            <a:off x="6181373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2BFDBD5D-979D-934F-DE0E-DE6C19A9A90E}"/>
              </a:ext>
            </a:extLst>
          </p:cNvPr>
          <p:cNvSpPr/>
          <p:nvPr/>
        </p:nvSpPr>
        <p:spPr>
          <a:xfrm>
            <a:off x="6757584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F56D8A55-546A-7411-8F3E-1494B9FC7630}"/>
              </a:ext>
            </a:extLst>
          </p:cNvPr>
          <p:cNvSpPr/>
          <p:nvPr/>
        </p:nvSpPr>
        <p:spPr>
          <a:xfrm>
            <a:off x="7343956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F7DC91F9-498B-5EA0-25BA-6DB7762D39F8}"/>
              </a:ext>
            </a:extLst>
          </p:cNvPr>
          <p:cNvSpPr/>
          <p:nvPr/>
        </p:nvSpPr>
        <p:spPr>
          <a:xfrm>
            <a:off x="7935473" y="1752090"/>
            <a:ext cx="565715" cy="552270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Прямокутник 69">
            <a:extLst>
              <a:ext uri="{FF2B5EF4-FFF2-40B4-BE49-F238E27FC236}">
                <a16:creationId xmlns:a16="http://schemas.microsoft.com/office/drawing/2014/main" xmlns="" id="{06923936-C3EB-8202-3CA4-7F0AE0C5BE68}"/>
              </a:ext>
            </a:extLst>
          </p:cNvPr>
          <p:cNvSpPr/>
          <p:nvPr/>
        </p:nvSpPr>
        <p:spPr>
          <a:xfrm>
            <a:off x="9214796" y="1755458"/>
            <a:ext cx="565714" cy="55227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A4D7E87-DA8F-8761-9084-5FE1EE92DE32}"/>
              </a:ext>
            </a:extLst>
          </p:cNvPr>
          <p:cNvSpPr txBox="1"/>
          <p:nvPr/>
        </p:nvSpPr>
        <p:spPr>
          <a:xfrm>
            <a:off x="6684166" y="2517084"/>
            <a:ext cx="3068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10 + 2 = 12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67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4085570" y="4272870"/>
            <a:ext cx="5909741" cy="802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Покладемо </a:t>
            </a:r>
            <a:r>
              <a:rPr lang="uk-UA" b="1" dirty="0">
                <a:solidFill>
                  <a:srgbClr val="7030A0"/>
                </a:solidFill>
              </a:rPr>
              <a:t>ще один квадрат. Скільки квадратів? </a:t>
            </a:r>
            <a:endParaRPr lang="uk-UA" b="1" dirty="0" smtClean="0">
              <a:solidFill>
                <a:srgbClr val="7030A0"/>
              </a:solidFill>
            </a:endParaRPr>
          </a:p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Скільки </a:t>
            </a:r>
            <a:r>
              <a:rPr lang="uk-UA" b="1" dirty="0">
                <a:solidFill>
                  <a:srgbClr val="7030A0"/>
                </a:solidFill>
              </a:rPr>
              <a:t>всього фігур? </a:t>
            </a:r>
            <a:r>
              <a:rPr lang="uk-UA" b="1" dirty="0" smtClean="0">
                <a:solidFill>
                  <a:srgbClr val="7030A0"/>
                </a:solidFill>
              </a:rPr>
              <a:t>Як </a:t>
            </a:r>
            <a:r>
              <a:rPr lang="uk-UA" b="1" dirty="0">
                <a:solidFill>
                  <a:srgbClr val="7030A0"/>
                </a:solidFill>
              </a:rPr>
              <a:t>утворили число 12? </a:t>
            </a:r>
            <a:endParaRPr lang="uk-UA" b="1" dirty="0" smtClean="0">
              <a:solidFill>
                <a:srgbClr val="7030A0"/>
              </a:solidFill>
            </a:endParaRPr>
          </a:p>
        </p:txBody>
      </p:sp>
      <p:sp>
        <p:nvSpPr>
          <p:cNvPr id="68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4085570" y="5249240"/>
            <a:ext cx="5909741" cy="571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Поміркуй, як утворюються числа </a:t>
            </a:r>
            <a:r>
              <a:rPr lang="uk-UA" b="1" dirty="0">
                <a:solidFill>
                  <a:srgbClr val="7030A0"/>
                </a:solidFill>
              </a:rPr>
              <a:t>13, 14, 15.</a:t>
            </a:r>
          </a:p>
        </p:txBody>
      </p:sp>
    </p:spTree>
    <p:extLst>
      <p:ext uri="{BB962C8B-B14F-4D97-AF65-F5344CB8AC3E}">
        <p14:creationId xmlns:p14="http://schemas.microsoft.com/office/powerpoint/2010/main" val="10716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Групувати 52">
            <a:extLst>
              <a:ext uri="{FF2B5EF4-FFF2-40B4-BE49-F238E27FC236}">
                <a16:creationId xmlns:a16="http://schemas.microsoft.com/office/drawing/2014/main" xmlns="" id="{B046599B-6A84-3BA1-377D-2F882D22BD0D}"/>
              </a:ext>
            </a:extLst>
          </p:cNvPr>
          <p:cNvGrpSpPr/>
          <p:nvPr/>
        </p:nvGrpSpPr>
        <p:grpSpPr>
          <a:xfrm>
            <a:off x="7858763" y="4478201"/>
            <a:ext cx="1917576" cy="454512"/>
            <a:chOff x="7726154" y="3978667"/>
            <a:chExt cx="1917576" cy="454512"/>
          </a:xfrm>
          <a:solidFill>
            <a:schemeClr val="bg1"/>
          </a:solidFill>
        </p:grpSpPr>
        <p:sp>
          <p:nvSpPr>
            <p:cNvPr id="88" name="Прямокутник 53">
              <a:extLst>
                <a:ext uri="{FF2B5EF4-FFF2-40B4-BE49-F238E27FC236}">
                  <a16:creationId xmlns:a16="http://schemas.microsoft.com/office/drawing/2014/main" xmlns="" id="{308EA748-6B87-FC97-B5E9-FD450E9DE70F}"/>
                </a:ext>
              </a:extLst>
            </p:cNvPr>
            <p:cNvSpPr/>
            <p:nvPr/>
          </p:nvSpPr>
          <p:spPr>
            <a:xfrm>
              <a:off x="7726154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9" name="Прямокутник 54">
              <a:extLst>
                <a:ext uri="{FF2B5EF4-FFF2-40B4-BE49-F238E27FC236}">
                  <a16:creationId xmlns:a16="http://schemas.microsoft.com/office/drawing/2014/main" xmlns="" id="{AA4DB6FD-B471-9BE0-EEF9-4DD45F6CD61F}"/>
                </a:ext>
              </a:extLst>
            </p:cNvPr>
            <p:cNvSpPr/>
            <p:nvPr/>
          </p:nvSpPr>
          <p:spPr>
            <a:xfrm>
              <a:off x="8205548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0" name="Прямокутник 55">
              <a:extLst>
                <a:ext uri="{FF2B5EF4-FFF2-40B4-BE49-F238E27FC236}">
                  <a16:creationId xmlns:a16="http://schemas.microsoft.com/office/drawing/2014/main" xmlns="" id="{9E3F355F-5824-E963-9D5C-C77DCC419074}"/>
                </a:ext>
              </a:extLst>
            </p:cNvPr>
            <p:cNvSpPr/>
            <p:nvPr/>
          </p:nvSpPr>
          <p:spPr>
            <a:xfrm>
              <a:off x="8684942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1" name="Прямокутник 56">
              <a:extLst>
                <a:ext uri="{FF2B5EF4-FFF2-40B4-BE49-F238E27FC236}">
                  <a16:creationId xmlns:a16="http://schemas.microsoft.com/office/drawing/2014/main" xmlns="" id="{38C3A2F7-95D6-992D-D6DA-9B4D941374A7}"/>
                </a:ext>
              </a:extLst>
            </p:cNvPr>
            <p:cNvSpPr/>
            <p:nvPr/>
          </p:nvSpPr>
          <p:spPr>
            <a:xfrm>
              <a:off x="9164336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2" name="Групувати 6">
            <a:extLst>
              <a:ext uri="{FF2B5EF4-FFF2-40B4-BE49-F238E27FC236}">
                <a16:creationId xmlns:a16="http://schemas.microsoft.com/office/drawing/2014/main" xmlns="" id="{CCE7E752-E6BA-DB13-D369-823114DD4F8A}"/>
              </a:ext>
            </a:extLst>
          </p:cNvPr>
          <p:cNvGrpSpPr/>
          <p:nvPr/>
        </p:nvGrpSpPr>
        <p:grpSpPr>
          <a:xfrm>
            <a:off x="7884011" y="2322006"/>
            <a:ext cx="1917576" cy="454512"/>
            <a:chOff x="7726154" y="3978667"/>
            <a:chExt cx="1917576" cy="454512"/>
          </a:xfrm>
          <a:solidFill>
            <a:schemeClr val="bg1"/>
          </a:solidFill>
        </p:grpSpPr>
        <p:sp>
          <p:nvSpPr>
            <p:cNvPr id="83" name="Прямокутник 1">
              <a:extLst>
                <a:ext uri="{FF2B5EF4-FFF2-40B4-BE49-F238E27FC236}">
                  <a16:creationId xmlns:a16="http://schemas.microsoft.com/office/drawing/2014/main" xmlns="" id="{FF912F63-72B2-1D7E-1F50-D37B855289FF}"/>
                </a:ext>
              </a:extLst>
            </p:cNvPr>
            <p:cNvSpPr/>
            <p:nvPr/>
          </p:nvSpPr>
          <p:spPr>
            <a:xfrm>
              <a:off x="7726154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4" name="Прямокутник 27">
              <a:extLst>
                <a:ext uri="{FF2B5EF4-FFF2-40B4-BE49-F238E27FC236}">
                  <a16:creationId xmlns:a16="http://schemas.microsoft.com/office/drawing/2014/main" xmlns="" id="{AC7D5509-C5E4-8BA0-C79D-1A37D6DA326E}"/>
                </a:ext>
              </a:extLst>
            </p:cNvPr>
            <p:cNvSpPr/>
            <p:nvPr/>
          </p:nvSpPr>
          <p:spPr>
            <a:xfrm>
              <a:off x="8205548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5" name="Прямокутник 28">
              <a:extLst>
                <a:ext uri="{FF2B5EF4-FFF2-40B4-BE49-F238E27FC236}">
                  <a16:creationId xmlns:a16="http://schemas.microsoft.com/office/drawing/2014/main" xmlns="" id="{D46C00A6-9095-1020-E00B-7BFAAAA6D571}"/>
                </a:ext>
              </a:extLst>
            </p:cNvPr>
            <p:cNvSpPr/>
            <p:nvPr/>
          </p:nvSpPr>
          <p:spPr>
            <a:xfrm>
              <a:off x="8684942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6" name="Прямокутник 50">
              <a:extLst>
                <a:ext uri="{FF2B5EF4-FFF2-40B4-BE49-F238E27FC236}">
                  <a16:creationId xmlns:a16="http://schemas.microsoft.com/office/drawing/2014/main" xmlns="" id="{9DC6B290-8C7F-B7A8-8558-54D920D3EBB7}"/>
                </a:ext>
              </a:extLst>
            </p:cNvPr>
            <p:cNvSpPr/>
            <p:nvPr/>
          </p:nvSpPr>
          <p:spPr>
            <a:xfrm>
              <a:off x="9164336" y="3978667"/>
              <a:ext cx="479394" cy="454512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94458" y="581613"/>
            <a:ext cx="8732066" cy="7659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 нове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6B21752B-0484-AA15-073B-DC42DBFC179F}"/>
              </a:ext>
            </a:extLst>
          </p:cNvPr>
          <p:cNvSpPr/>
          <p:nvPr/>
        </p:nvSpPr>
        <p:spPr>
          <a:xfrm>
            <a:off x="1950606" y="1500723"/>
            <a:ext cx="6892193" cy="6236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Полічи кубики. Прочитай назви чисел.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суми.</a:t>
            </a:r>
          </a:p>
        </p:txBody>
      </p:sp>
      <p:pic>
        <p:nvPicPr>
          <p:cNvPr id="5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95D17FC4-5996-4326-DCDF-C66F476FD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78820" y="1915348"/>
            <a:ext cx="2497337" cy="38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Куб 52">
            <a:extLst>
              <a:ext uri="{FF2B5EF4-FFF2-40B4-BE49-F238E27FC236}">
                <a16:creationId xmlns:a16="http://schemas.microsoft.com/office/drawing/2014/main" xmlns="" id="{64128F36-0768-1973-8F1F-67E685F20192}"/>
              </a:ext>
            </a:extLst>
          </p:cNvPr>
          <p:cNvSpPr/>
          <p:nvPr/>
        </p:nvSpPr>
        <p:spPr>
          <a:xfrm>
            <a:off x="3460024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Куб 53">
            <a:extLst>
              <a:ext uri="{FF2B5EF4-FFF2-40B4-BE49-F238E27FC236}">
                <a16:creationId xmlns:a16="http://schemas.microsoft.com/office/drawing/2014/main" xmlns="" id="{56AEF436-8351-A0E9-BCDC-32E36EA3A273}"/>
              </a:ext>
            </a:extLst>
          </p:cNvPr>
          <p:cNvSpPr/>
          <p:nvPr/>
        </p:nvSpPr>
        <p:spPr>
          <a:xfrm>
            <a:off x="3460025" y="2338037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Куб 54">
            <a:extLst>
              <a:ext uri="{FF2B5EF4-FFF2-40B4-BE49-F238E27FC236}">
                <a16:creationId xmlns:a16="http://schemas.microsoft.com/office/drawing/2014/main" xmlns="" id="{4874DF4F-D69D-29E9-25A9-AE6158EBB02A}"/>
              </a:ext>
            </a:extLst>
          </p:cNvPr>
          <p:cNvSpPr/>
          <p:nvPr/>
        </p:nvSpPr>
        <p:spPr>
          <a:xfrm>
            <a:off x="4161360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Куб 55">
            <a:extLst>
              <a:ext uri="{FF2B5EF4-FFF2-40B4-BE49-F238E27FC236}">
                <a16:creationId xmlns:a16="http://schemas.microsoft.com/office/drawing/2014/main" xmlns="" id="{3BAE33B3-2385-5BCB-47DB-991BAFD7A093}"/>
              </a:ext>
            </a:extLst>
          </p:cNvPr>
          <p:cNvSpPr/>
          <p:nvPr/>
        </p:nvSpPr>
        <p:spPr>
          <a:xfrm>
            <a:off x="4860258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Куб 56">
            <a:extLst>
              <a:ext uri="{FF2B5EF4-FFF2-40B4-BE49-F238E27FC236}">
                <a16:creationId xmlns:a16="http://schemas.microsoft.com/office/drawing/2014/main" xmlns="" id="{70B1CFAF-A81B-1C79-02BA-74365A542605}"/>
              </a:ext>
            </a:extLst>
          </p:cNvPr>
          <p:cNvSpPr/>
          <p:nvPr/>
        </p:nvSpPr>
        <p:spPr>
          <a:xfrm>
            <a:off x="5565596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Куб 57">
            <a:extLst>
              <a:ext uri="{FF2B5EF4-FFF2-40B4-BE49-F238E27FC236}">
                <a16:creationId xmlns:a16="http://schemas.microsoft.com/office/drawing/2014/main" xmlns="" id="{B1435BA6-E2AE-C4B0-4E13-0EEF50EFC58A}"/>
              </a:ext>
            </a:extLst>
          </p:cNvPr>
          <p:cNvSpPr/>
          <p:nvPr/>
        </p:nvSpPr>
        <p:spPr>
          <a:xfrm>
            <a:off x="6260491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Куб 58">
            <a:extLst>
              <a:ext uri="{FF2B5EF4-FFF2-40B4-BE49-F238E27FC236}">
                <a16:creationId xmlns:a16="http://schemas.microsoft.com/office/drawing/2014/main" xmlns="" id="{1ADFE37D-0DE0-909F-D536-7BFE6DB991E4}"/>
              </a:ext>
            </a:extLst>
          </p:cNvPr>
          <p:cNvSpPr/>
          <p:nvPr/>
        </p:nvSpPr>
        <p:spPr>
          <a:xfrm>
            <a:off x="6965829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Куб 59">
            <a:extLst>
              <a:ext uri="{FF2B5EF4-FFF2-40B4-BE49-F238E27FC236}">
                <a16:creationId xmlns:a16="http://schemas.microsoft.com/office/drawing/2014/main" xmlns="" id="{5AF56EA5-6CF9-5470-E65C-B7C0CAF9F37E}"/>
              </a:ext>
            </a:extLst>
          </p:cNvPr>
          <p:cNvSpPr/>
          <p:nvPr/>
        </p:nvSpPr>
        <p:spPr>
          <a:xfrm>
            <a:off x="7667165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Куб 60">
            <a:extLst>
              <a:ext uri="{FF2B5EF4-FFF2-40B4-BE49-F238E27FC236}">
                <a16:creationId xmlns:a16="http://schemas.microsoft.com/office/drawing/2014/main" xmlns="" id="{9FA8470C-D0D9-137E-7DF4-0A6677AD596A}"/>
              </a:ext>
            </a:extLst>
          </p:cNvPr>
          <p:cNvSpPr/>
          <p:nvPr/>
        </p:nvSpPr>
        <p:spPr>
          <a:xfrm>
            <a:off x="8366063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Куб 61">
            <a:extLst>
              <a:ext uri="{FF2B5EF4-FFF2-40B4-BE49-F238E27FC236}">
                <a16:creationId xmlns:a16="http://schemas.microsoft.com/office/drawing/2014/main" xmlns="" id="{5C2249A0-0014-4307-F381-5EAAAD511CF7}"/>
              </a:ext>
            </a:extLst>
          </p:cNvPr>
          <p:cNvSpPr/>
          <p:nvPr/>
        </p:nvSpPr>
        <p:spPr>
          <a:xfrm>
            <a:off x="9071401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Куб 62">
            <a:extLst>
              <a:ext uri="{FF2B5EF4-FFF2-40B4-BE49-F238E27FC236}">
                <a16:creationId xmlns:a16="http://schemas.microsoft.com/office/drawing/2014/main" xmlns="" id="{D43928E1-F9F6-9866-5370-F79954B5CFB0}"/>
              </a:ext>
            </a:extLst>
          </p:cNvPr>
          <p:cNvSpPr/>
          <p:nvPr/>
        </p:nvSpPr>
        <p:spPr>
          <a:xfrm>
            <a:off x="9766296" y="3009793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ECEE31F-B564-A060-C4FB-8917E394F517}"/>
              </a:ext>
            </a:extLst>
          </p:cNvPr>
          <p:cNvSpPr txBox="1"/>
          <p:nvPr/>
        </p:nvSpPr>
        <p:spPr>
          <a:xfrm>
            <a:off x="5059563" y="2203694"/>
            <a:ext cx="26953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Одинадцять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65" name="Куб 64">
            <a:extLst>
              <a:ext uri="{FF2B5EF4-FFF2-40B4-BE49-F238E27FC236}">
                <a16:creationId xmlns:a16="http://schemas.microsoft.com/office/drawing/2014/main" xmlns="" id="{E4C6B26B-109F-7205-5145-E2AAF253FC70}"/>
              </a:ext>
            </a:extLst>
          </p:cNvPr>
          <p:cNvSpPr/>
          <p:nvPr/>
        </p:nvSpPr>
        <p:spPr>
          <a:xfrm>
            <a:off x="3460024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Куб 65">
            <a:extLst>
              <a:ext uri="{FF2B5EF4-FFF2-40B4-BE49-F238E27FC236}">
                <a16:creationId xmlns:a16="http://schemas.microsoft.com/office/drawing/2014/main" xmlns="" id="{123C7829-A5C3-F81F-422A-44AB8C814866}"/>
              </a:ext>
            </a:extLst>
          </p:cNvPr>
          <p:cNvSpPr/>
          <p:nvPr/>
        </p:nvSpPr>
        <p:spPr>
          <a:xfrm>
            <a:off x="3460025" y="4433179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Куб 66">
            <a:extLst>
              <a:ext uri="{FF2B5EF4-FFF2-40B4-BE49-F238E27FC236}">
                <a16:creationId xmlns:a16="http://schemas.microsoft.com/office/drawing/2014/main" xmlns="" id="{8BBE9536-5892-FEA6-1D1F-6E84CBDD4FC0}"/>
              </a:ext>
            </a:extLst>
          </p:cNvPr>
          <p:cNvSpPr/>
          <p:nvPr/>
        </p:nvSpPr>
        <p:spPr>
          <a:xfrm>
            <a:off x="4161360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Куб 67">
            <a:extLst>
              <a:ext uri="{FF2B5EF4-FFF2-40B4-BE49-F238E27FC236}">
                <a16:creationId xmlns:a16="http://schemas.microsoft.com/office/drawing/2014/main" xmlns="" id="{1E3FE04D-14E9-E5C2-5945-9F26C2C1E9D7}"/>
              </a:ext>
            </a:extLst>
          </p:cNvPr>
          <p:cNvSpPr/>
          <p:nvPr/>
        </p:nvSpPr>
        <p:spPr>
          <a:xfrm>
            <a:off x="4860258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Куб 68">
            <a:extLst>
              <a:ext uri="{FF2B5EF4-FFF2-40B4-BE49-F238E27FC236}">
                <a16:creationId xmlns:a16="http://schemas.microsoft.com/office/drawing/2014/main" xmlns="" id="{194451F4-1911-564C-D5D4-B67A19DED501}"/>
              </a:ext>
            </a:extLst>
          </p:cNvPr>
          <p:cNvSpPr/>
          <p:nvPr/>
        </p:nvSpPr>
        <p:spPr>
          <a:xfrm>
            <a:off x="5565596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Куб 69">
            <a:extLst>
              <a:ext uri="{FF2B5EF4-FFF2-40B4-BE49-F238E27FC236}">
                <a16:creationId xmlns:a16="http://schemas.microsoft.com/office/drawing/2014/main" xmlns="" id="{2F662A56-5257-BB04-8E2D-96D85EE20B15}"/>
              </a:ext>
            </a:extLst>
          </p:cNvPr>
          <p:cNvSpPr/>
          <p:nvPr/>
        </p:nvSpPr>
        <p:spPr>
          <a:xfrm>
            <a:off x="6260491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Куб 70">
            <a:extLst>
              <a:ext uri="{FF2B5EF4-FFF2-40B4-BE49-F238E27FC236}">
                <a16:creationId xmlns:a16="http://schemas.microsoft.com/office/drawing/2014/main" xmlns="" id="{D9D8A878-5569-F2B1-CABE-2A07477AF323}"/>
              </a:ext>
            </a:extLst>
          </p:cNvPr>
          <p:cNvSpPr/>
          <p:nvPr/>
        </p:nvSpPr>
        <p:spPr>
          <a:xfrm>
            <a:off x="6965829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Куб 71">
            <a:extLst>
              <a:ext uri="{FF2B5EF4-FFF2-40B4-BE49-F238E27FC236}">
                <a16:creationId xmlns:a16="http://schemas.microsoft.com/office/drawing/2014/main" xmlns="" id="{61C0827D-E337-62D3-2B17-4D9B067F0E79}"/>
              </a:ext>
            </a:extLst>
          </p:cNvPr>
          <p:cNvSpPr/>
          <p:nvPr/>
        </p:nvSpPr>
        <p:spPr>
          <a:xfrm>
            <a:off x="7667165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Куб 72">
            <a:extLst>
              <a:ext uri="{FF2B5EF4-FFF2-40B4-BE49-F238E27FC236}">
                <a16:creationId xmlns:a16="http://schemas.microsoft.com/office/drawing/2014/main" xmlns="" id="{F254479F-088D-F3A7-1094-F2B75AF52958}"/>
              </a:ext>
            </a:extLst>
          </p:cNvPr>
          <p:cNvSpPr/>
          <p:nvPr/>
        </p:nvSpPr>
        <p:spPr>
          <a:xfrm>
            <a:off x="8366063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Куб 73">
            <a:extLst>
              <a:ext uri="{FF2B5EF4-FFF2-40B4-BE49-F238E27FC236}">
                <a16:creationId xmlns:a16="http://schemas.microsoft.com/office/drawing/2014/main" xmlns="" id="{5D9AB2C5-9274-85AB-1ACA-C79F11E11685}"/>
              </a:ext>
            </a:extLst>
          </p:cNvPr>
          <p:cNvSpPr/>
          <p:nvPr/>
        </p:nvSpPr>
        <p:spPr>
          <a:xfrm>
            <a:off x="9071401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Куб 74">
            <a:extLst>
              <a:ext uri="{FF2B5EF4-FFF2-40B4-BE49-F238E27FC236}">
                <a16:creationId xmlns:a16="http://schemas.microsoft.com/office/drawing/2014/main" xmlns="" id="{E4141C1C-0679-24CF-87F8-F0EE4B7519FE}"/>
              </a:ext>
            </a:extLst>
          </p:cNvPr>
          <p:cNvSpPr/>
          <p:nvPr/>
        </p:nvSpPr>
        <p:spPr>
          <a:xfrm>
            <a:off x="9766296" y="5104935"/>
            <a:ext cx="872809" cy="838413"/>
          </a:xfrm>
          <a:prstGeom prst="cube">
            <a:avLst/>
          </a:prstGeom>
          <a:solidFill>
            <a:srgbClr val="1694E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3D0317B-5C07-0017-8AAC-619BA7B17568}"/>
              </a:ext>
            </a:extLst>
          </p:cNvPr>
          <p:cNvSpPr txBox="1"/>
          <p:nvPr/>
        </p:nvSpPr>
        <p:spPr>
          <a:xfrm>
            <a:off x="5015741" y="4382292"/>
            <a:ext cx="27104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Дванадцять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A9C9C06-01F8-697F-5E4F-D1F0F97E0C16}"/>
              </a:ext>
            </a:extLst>
          </p:cNvPr>
          <p:cNvSpPr txBox="1"/>
          <p:nvPr/>
        </p:nvSpPr>
        <p:spPr>
          <a:xfrm>
            <a:off x="9863592" y="2124914"/>
            <a:ext cx="113803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=11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3054475-885C-2230-4774-426086985598}"/>
              </a:ext>
            </a:extLst>
          </p:cNvPr>
          <p:cNvSpPr txBox="1"/>
          <p:nvPr/>
        </p:nvSpPr>
        <p:spPr>
          <a:xfrm>
            <a:off x="9776339" y="4279863"/>
            <a:ext cx="115098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=12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F1900E55-A146-0565-71D0-9F03FC44B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550502" y="2200195"/>
            <a:ext cx="317675" cy="6868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3B033A43-98E7-2FC5-3D9E-B131E847C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043515" y="2199729"/>
            <a:ext cx="381740" cy="60433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855AC52-94FB-1C02-5F8E-F28580514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369687" y="4370384"/>
            <a:ext cx="470074" cy="68689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865C8738-B9EF-47D8-76DD-298DDA675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801291" y="2436699"/>
            <a:ext cx="440143" cy="28893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8FC8C6-9D13-B927-A566-D4005DFDA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474792" y="2199729"/>
            <a:ext cx="381740" cy="604335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0037E91C-CA97-A338-0677-98B1ADE7E4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525254" y="4362883"/>
            <a:ext cx="317675" cy="68689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3E3EE495-6232-009B-E721-617403440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018267" y="4362417"/>
            <a:ext cx="381740" cy="604335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2EF22830-526A-0358-4E2D-0D61C5179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793380" y="4560991"/>
            <a:ext cx="440143" cy="288932"/>
          </a:xfrm>
          <a:prstGeom prst="rect">
            <a:avLst/>
          </a:prstGeom>
        </p:spPr>
      </p:pic>
      <p:sp>
        <p:nvSpPr>
          <p:cNvPr id="97" name="Куб 96">
            <a:extLst>
              <a:ext uri="{FF2B5EF4-FFF2-40B4-BE49-F238E27FC236}">
                <a16:creationId xmlns:a16="http://schemas.microsoft.com/office/drawing/2014/main" xmlns="" id="{D84B4818-BF1C-E15A-73A6-462DE874F59D}"/>
              </a:ext>
            </a:extLst>
          </p:cNvPr>
          <p:cNvSpPr/>
          <p:nvPr/>
        </p:nvSpPr>
        <p:spPr>
          <a:xfrm>
            <a:off x="4142932" y="4433179"/>
            <a:ext cx="872809" cy="838413"/>
          </a:xfrm>
          <a:prstGeom prst="cube">
            <a:avLst/>
          </a:prstGeom>
          <a:solidFill>
            <a:srgbClr val="00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6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11422</TotalTime>
  <Words>647</Words>
  <Application>Microsoft Office PowerPoint</Application>
  <PresentationFormat>Произвольный</PresentationFormat>
  <Paragraphs>143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1194</cp:revision>
  <dcterms:created xsi:type="dcterms:W3CDTF">2018-01-05T16:38:53Z</dcterms:created>
  <dcterms:modified xsi:type="dcterms:W3CDTF">2024-02-13T09:31:36Z</dcterms:modified>
</cp:coreProperties>
</file>