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1034" r:id="rId3"/>
    <p:sldId id="1036" r:id="rId4"/>
    <p:sldId id="1019" r:id="rId5"/>
    <p:sldId id="1020" r:id="rId6"/>
    <p:sldId id="1035" r:id="rId7"/>
    <p:sldId id="808" r:id="rId8"/>
    <p:sldId id="1021" r:id="rId9"/>
    <p:sldId id="1022" r:id="rId10"/>
    <p:sldId id="1028" r:id="rId11"/>
    <p:sldId id="1031" r:id="rId12"/>
    <p:sldId id="1029" r:id="rId13"/>
    <p:sldId id="1025" r:id="rId14"/>
    <p:sldId id="866" r:id="rId15"/>
    <p:sldId id="352" r:id="rId16"/>
    <p:sldId id="1037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CC00CC"/>
    <a:srgbClr val="78B64E"/>
    <a:srgbClr val="FF66FF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9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oqek81s323" TargetMode="External"/><Relationship Id="rId5" Type="http://schemas.microsoft.com/office/2007/relationships/hdphoto" Target="../media/hdphoto4.wdp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28537" y="4101728"/>
            <a:ext cx="9428577" cy="18898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500" b="1" dirty="0">
                <a:solidFill>
                  <a:schemeClr val="bg1"/>
                </a:solidFill>
              </a:rPr>
              <a:t>Написання </a:t>
            </a:r>
            <a:r>
              <a:rPr lang="ru-RU" sz="3500" b="1" dirty="0" err="1">
                <a:solidFill>
                  <a:schemeClr val="bg1"/>
                </a:solidFill>
              </a:rPr>
              <a:t>великої</a:t>
            </a:r>
            <a:r>
              <a:rPr lang="ru-RU" sz="3500" b="1" dirty="0">
                <a:solidFill>
                  <a:schemeClr val="bg1"/>
                </a:solidFill>
              </a:rPr>
              <a:t> </a:t>
            </a:r>
            <a:r>
              <a:rPr lang="ru-RU" sz="3500" b="1" dirty="0" err="1">
                <a:solidFill>
                  <a:schemeClr val="bg1"/>
                </a:solidFill>
              </a:rPr>
              <a:t>букви</a:t>
            </a:r>
            <a:r>
              <a:rPr lang="ru-RU" sz="3500" b="1" dirty="0">
                <a:solidFill>
                  <a:schemeClr val="bg1"/>
                </a:solidFill>
              </a:rPr>
              <a:t> Ї. Письмо </a:t>
            </a:r>
            <a:r>
              <a:rPr lang="ru-RU" sz="3500" b="1" dirty="0" err="1">
                <a:solidFill>
                  <a:schemeClr val="bg1"/>
                </a:solidFill>
              </a:rPr>
              <a:t>складів</a:t>
            </a:r>
            <a:r>
              <a:rPr lang="ru-RU" sz="3500" b="1" dirty="0">
                <a:solidFill>
                  <a:schemeClr val="bg1"/>
                </a:solidFill>
              </a:rPr>
              <a:t>, </a:t>
            </a:r>
            <a:r>
              <a:rPr lang="ru-RU" sz="3500" b="1" dirty="0" err="1">
                <a:solidFill>
                  <a:schemeClr val="bg1"/>
                </a:solidFill>
              </a:rPr>
              <a:t>слів</a:t>
            </a:r>
            <a:r>
              <a:rPr lang="ru-RU" sz="3500" b="1" dirty="0">
                <a:solidFill>
                  <a:schemeClr val="bg1"/>
                </a:solidFill>
              </a:rPr>
              <a:t> і </a:t>
            </a:r>
            <a:r>
              <a:rPr lang="ru-RU" sz="3500" b="1" dirty="0" err="1">
                <a:solidFill>
                  <a:schemeClr val="bg1"/>
                </a:solidFill>
              </a:rPr>
              <a:t>речень</a:t>
            </a:r>
            <a:r>
              <a:rPr lang="ru-RU" sz="3500" b="1" dirty="0">
                <a:solidFill>
                  <a:schemeClr val="bg1"/>
                </a:solidFill>
              </a:rPr>
              <a:t> з </a:t>
            </a:r>
            <a:r>
              <a:rPr lang="ru-RU" sz="3500" b="1" dirty="0" err="1">
                <a:solidFill>
                  <a:schemeClr val="bg1"/>
                </a:solidFill>
              </a:rPr>
              <a:t>вивченими</a:t>
            </a:r>
            <a:r>
              <a:rPr lang="ru-RU" sz="3500" b="1" dirty="0">
                <a:solidFill>
                  <a:schemeClr val="bg1"/>
                </a:solidFill>
              </a:rPr>
              <a:t> буквами. </a:t>
            </a:r>
            <a:r>
              <a:rPr lang="ru-RU" sz="3500" b="1" dirty="0" err="1" smtClean="0">
                <a:solidFill>
                  <a:schemeClr val="bg1"/>
                </a:solidFill>
              </a:rPr>
              <a:t>Відновлення</a:t>
            </a:r>
            <a:r>
              <a:rPr lang="ru-RU" sz="3500" b="1" dirty="0" smtClean="0">
                <a:solidFill>
                  <a:schemeClr val="bg1"/>
                </a:solidFill>
              </a:rPr>
              <a:t> </a:t>
            </a:r>
            <a:r>
              <a:rPr lang="ru-RU" sz="3500" b="1" dirty="0" err="1">
                <a:solidFill>
                  <a:schemeClr val="bg1"/>
                </a:solidFill>
              </a:rPr>
              <a:t>деформованого</a:t>
            </a:r>
            <a:r>
              <a:rPr lang="ru-RU" sz="3500" b="1" dirty="0">
                <a:solidFill>
                  <a:schemeClr val="bg1"/>
                </a:solidFill>
              </a:rPr>
              <a:t> </a:t>
            </a:r>
            <a:r>
              <a:rPr lang="ru-RU" sz="3500" b="1" dirty="0" err="1" smtClean="0">
                <a:solidFill>
                  <a:schemeClr val="bg1"/>
                </a:solidFill>
              </a:rPr>
              <a:t>речення</a:t>
            </a:r>
            <a:r>
              <a:rPr lang="uk-UA" sz="3500" b="1" dirty="0">
                <a:solidFill>
                  <a:schemeClr val="bg1"/>
                </a:solidFill>
              </a:rPr>
              <a:t>.</a:t>
            </a:r>
            <a:r>
              <a:rPr lang="ru-RU" sz="3500" b="1" dirty="0" smtClean="0">
                <a:solidFill>
                  <a:schemeClr val="bg1"/>
                </a:solidFill>
              </a:rPr>
              <a:t> </a:t>
            </a:r>
            <a:endParaRPr lang="ru-RU" sz="35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537" y="1193173"/>
            <a:ext cx="4303795" cy="2420884"/>
          </a:xfrm>
          <a:prstGeom prst="round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091531" y="1193173"/>
            <a:ext cx="3343597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82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98724" y="533135"/>
            <a:ext cx="8732066" cy="8565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Вправа для очей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20" y="1389727"/>
            <a:ext cx="2198530" cy="14487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525" y="2704177"/>
            <a:ext cx="2198530" cy="14487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880" y="3866227"/>
            <a:ext cx="2198530" cy="144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4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23 L 0.37239 0.00023 C 0.55859 0.00023 0.77161 0.15209 0.77161 0.26597 L 0.77161 0.55162 " pathEditMode="relative" rAng="0" ptsTypes="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81" y="2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C -3.33333E-6 0.13241 0.053 0.24028 0.11823 0.24028 C 0.19493 0.24028 0.22253 0.12037 0.23438 0.04792 L 0.24623 -0.04861 C 0.25795 -0.12106 0.2875 -0.24028 0.37409 -0.24028 C 0.4293 -0.24028 0.49245 -0.13287 0.49245 -1.11111E-6 C 0.49245 0.13241 0.4293 0.24028 0.37409 0.24028 C 0.2875 0.24028 0.25795 0.12037 0.24623 0.04792 L 0.23438 -0.04861 C 0.22253 -0.12106 0.19493 -0.24028 0.11823 -0.24028 C 0.053 -0.24028 -3.33333E-6 -0.13287 -3.33333E-6 -1.11111E-6 Z " pathEditMode="relative" rAng="0" ptsTypes="AAAAAAAAAAA">
                                      <p:cBhvr>
                                        <p:cTn id="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C 0.01576 0.01181 0.03386 0.02362 0.04154 0.03843 C 0.04948 0.05487 0.05339 0.07431 0.05755 0.09375 C 0.06133 0.11297 0.05755 0.12963 0.05339 0.14769 C 0.04948 0.16389 0.04362 0.18149 0.02969 0.19653 C 0.01784 0.21158 -0.00195 0.22338 -0.0237 0.23241 C -0.04349 0.24144 -0.06718 0.24723 -0.09088 0.25047 C -0.11458 0.25301 -0.13854 0.25301 -0.16015 0.25047 C -0.18385 0.24723 -0.20573 0.24005 -0.22357 0.22778 C -0.24127 0.2176 -0.25703 0.20417 -0.2651 0.18774 C -0.27513 0.17292 -0.2789 0.15209 -0.2789 0.13542 C -0.28099 0.11922 -0.2789 0.09954 -0.26888 0.08334 C -0.25911 0.06852 -0.24127 0.05625 -0.21758 0.05047 C -0.19388 0.04607 -0.16992 0.05186 -0.15429 0.06227 C -0.14036 0.07292 -0.1306 0.08912 -0.12851 0.10857 C -0.12851 0.12825 -0.1306 0.14584 -0.14036 0.16112 C -0.15039 0.17593 -0.1483 0.17848 -0.18802 0.19838 C -0.22357 0.21922 -0.25911 0.21297 -0.28099 0.21459 C -0.3026 0.21459 -0.32044 0.20857 -0.34232 0.20278 C -0.36601 0.19537 -0.3858 0.18149 -0.39948 0.16968 C -0.41341 0.15787 -0.4194 0.14306 -0.42734 0.11922 C -0.4332 0.09514 -0.4332 0.08334 -0.4332 0.06528 C -0.4332 0.04746 -0.4332 0.0294 -0.4332 0.01181 " pathEditMode="relative" rAng="0" ptsTypes="AAAAAAAAAAAAAAAAAAAAAAA">
                                      <p:cBhvr>
                                        <p:cTn id="1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11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" t="24428" r="52169" b="65390"/>
          <a:stretch/>
        </p:blipFill>
        <p:spPr>
          <a:xfrm>
            <a:off x="756000" y="2736000"/>
            <a:ext cx="7416000" cy="1260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27488" y="543090"/>
            <a:ext cx="8732066" cy="9005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Відновлення деформованого речення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t="39421" r="45380" b="44927"/>
          <a:stretch/>
        </p:blipFill>
        <p:spPr>
          <a:xfrm>
            <a:off x="1033235" y="2612237"/>
            <a:ext cx="6967765" cy="129521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651563" y="1739792"/>
            <a:ext cx="5799921" cy="78483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4400" dirty="0" err="1">
                <a:solidFill>
                  <a:srgbClr val="0070C0"/>
                </a:solidFill>
              </a:rPr>
              <a:t>їзд</a:t>
            </a:r>
            <a:r>
              <a:rPr lang="ru-RU" sz="4400" dirty="0">
                <a:solidFill>
                  <a:srgbClr val="0070C0"/>
                </a:solidFill>
              </a:rPr>
              <a:t> ка По ла </a:t>
            </a:r>
            <a:r>
              <a:rPr lang="ru-RU" sz="4400" dirty="0" err="1">
                <a:solidFill>
                  <a:srgbClr val="0070C0"/>
                </a:solidFill>
              </a:rPr>
              <a:t>бу</a:t>
            </a:r>
            <a:r>
              <a:rPr lang="ru-RU" sz="4400" dirty="0">
                <a:solidFill>
                  <a:srgbClr val="0070C0"/>
                </a:solidFill>
              </a:rPr>
              <a:t> ка </a:t>
            </a:r>
            <a:r>
              <a:rPr lang="ru-RU" sz="4400" dirty="0" err="1">
                <a:solidFill>
                  <a:srgbClr val="0070C0"/>
                </a:solidFill>
              </a:rPr>
              <a:t>ва</a:t>
            </a:r>
            <a:r>
              <a:rPr lang="ru-RU" sz="4400" dirty="0">
                <a:solidFill>
                  <a:srgbClr val="0070C0"/>
                </a:solidFill>
              </a:rPr>
              <a:t> </a:t>
            </a:r>
            <a:r>
              <a:rPr lang="ru-RU" sz="4400" dirty="0" err="1">
                <a:solidFill>
                  <a:srgbClr val="0070C0"/>
                </a:solidFill>
              </a:rPr>
              <a:t>ці</a:t>
            </a:r>
            <a:r>
              <a:rPr lang="ru-RU" sz="44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651563" y="1738244"/>
            <a:ext cx="5799921" cy="76944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dirty="0" err="1" smtClean="0">
                <a:solidFill>
                  <a:srgbClr val="0070C0"/>
                </a:solidFill>
              </a:rPr>
              <a:t>Поїздка</a:t>
            </a:r>
            <a:r>
              <a:rPr lang="ru-RU" sz="4400" dirty="0" smtClean="0">
                <a:solidFill>
                  <a:srgbClr val="0070C0"/>
                </a:solidFill>
              </a:rPr>
              <a:t> </a:t>
            </a:r>
            <a:r>
              <a:rPr lang="ru-RU" sz="4400" dirty="0" err="1" smtClean="0">
                <a:solidFill>
                  <a:srgbClr val="0070C0"/>
                </a:solidFill>
              </a:rPr>
              <a:t>була</a:t>
            </a:r>
            <a:r>
              <a:rPr lang="ru-RU" sz="4400" dirty="0" smtClean="0">
                <a:solidFill>
                  <a:srgbClr val="0070C0"/>
                </a:solidFill>
              </a:rPr>
              <a:t> </a:t>
            </a:r>
            <a:r>
              <a:rPr lang="ru-RU" sz="4400" dirty="0" err="1" smtClean="0">
                <a:solidFill>
                  <a:srgbClr val="0070C0"/>
                </a:solidFill>
              </a:rPr>
              <a:t>цікава</a:t>
            </a:r>
            <a:r>
              <a:rPr lang="ru-RU" sz="4400" dirty="0" smtClean="0">
                <a:solidFill>
                  <a:srgbClr val="0070C0"/>
                </a:solidFill>
              </a:rPr>
              <a:t>.</a:t>
            </a:r>
            <a:endParaRPr lang="ru-RU" sz="4400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46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08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32093" y="500508"/>
            <a:ext cx="9486278" cy="11425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Пальчикова гімнастика "</a:t>
            </a:r>
            <a:r>
              <a:rPr lang="uk-UA" sz="3600" b="1" dirty="0" smtClean="0">
                <a:solidFill>
                  <a:schemeClr val="bg1"/>
                </a:solidFill>
              </a:rPr>
              <a:t>Каченята« з </a:t>
            </a:r>
            <a:r>
              <a:rPr lang="uk-UA" sz="3600" b="1" dirty="0">
                <a:solidFill>
                  <a:schemeClr val="bg1"/>
                </a:solidFill>
              </a:rPr>
              <a:t>сайту </a:t>
            </a:r>
            <a:r>
              <a:rPr lang="uk-UA" sz="3600" b="1" dirty="0" err="1">
                <a:solidFill>
                  <a:schemeClr val="bg1"/>
                </a:solidFill>
              </a:rPr>
              <a:t>Ютуб</a:t>
            </a:r>
            <a:r>
              <a:rPr lang="uk-UA" sz="3600" b="1" dirty="0">
                <a:solidFill>
                  <a:schemeClr val="bg1"/>
                </a:solidFill>
              </a:rPr>
              <a:t> від каналу </a:t>
            </a:r>
            <a:r>
              <a:rPr lang="uk-UA" sz="3600" b="1" dirty="0" smtClean="0">
                <a:solidFill>
                  <a:schemeClr val="bg1"/>
                </a:solidFill>
              </a:rPr>
              <a:t>«</a:t>
            </a:r>
            <a:r>
              <a:rPr lang="uk-UA" sz="3600" b="1" dirty="0"/>
              <a:t>Світлана Скрипка»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Народні пальчикові ігр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61" y="4098997"/>
            <a:ext cx="2474710" cy="13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ÐÐ°ÑÑÐ¸Ð½ÐºÐ¸ Ð¿Ð¾ Ð·Ð°Ð¿ÑÐ¾ÑÑ Ð²Ð¸Ð´ÐµÐ¾">
            <a:extLst>
              <a:ext uri="{FF2B5EF4-FFF2-40B4-BE49-F238E27FC236}">
                <a16:creationId xmlns="" xmlns:a16="http://schemas.microsoft.com/office/drawing/2014/main" id="{3F5C2261-627A-4205-A5CD-53C660740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2509" y="1910020"/>
            <a:ext cx="2282205" cy="132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nimated Pencil Clipart Png Transparent Png (#5472725) - PinClipar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39" b="97098" l="21136" r="80000">
                        <a14:foregroundMark x1="36477" y1="37731" x2="36477" y2="37731"/>
                        <a14:foregroundMark x1="43068" y1="37863" x2="43068" y2="37863"/>
                        <a14:backgroundMark x1="27500" y1="54617" x2="27500" y2="54617"/>
                        <a14:backgroundMark x1="28295" y1="51583" x2="28295" y2="51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05" r="21736"/>
          <a:stretch/>
        </p:blipFill>
        <p:spPr bwMode="auto">
          <a:xfrm flipH="1">
            <a:off x="9358487" y="1768767"/>
            <a:ext cx="2833513" cy="422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Пальчикова гімнасти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84714" y="1908636"/>
            <a:ext cx="6772761" cy="3809678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67440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t="16637" r="38179" b="73181"/>
          <a:stretch/>
        </p:blipFill>
        <p:spPr>
          <a:xfrm>
            <a:off x="1893929" y="3722543"/>
            <a:ext cx="9756000" cy="1260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660924" y="536243"/>
            <a:ext cx="8936146" cy="8571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Склади слова та запиши їх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/>
          <a:srcRect l="13267"/>
          <a:stretch/>
        </p:blipFill>
        <p:spPr>
          <a:xfrm>
            <a:off x="1660924" y="1535764"/>
            <a:ext cx="8936146" cy="118501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32" name="Прямоугольник 31"/>
          <p:cNvSpPr/>
          <p:nvPr/>
        </p:nvSpPr>
        <p:spPr>
          <a:xfrm>
            <a:off x="2374854" y="2894206"/>
            <a:ext cx="1167108" cy="6309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rgbClr val="0070C0"/>
                </a:solidFill>
                <a:cs typeface="Arial" panose="020B0604020202020204" pitchFamily="34" charset="0"/>
              </a:rPr>
              <a:t>дуга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073328" y="2894206"/>
            <a:ext cx="824568" cy="6309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500" b="1" dirty="0" err="1">
                <a:solidFill>
                  <a:srgbClr val="0070C0"/>
                </a:solidFill>
                <a:cs typeface="Arial" panose="020B0604020202020204" pitchFamily="34" charset="0"/>
              </a:rPr>
              <a:t>гаї</a:t>
            </a:r>
            <a:endParaRPr lang="ru-RU" sz="35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440405" y="2894206"/>
            <a:ext cx="970981" cy="6309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500" b="1" dirty="0" err="1">
                <a:solidFill>
                  <a:srgbClr val="0070C0"/>
                </a:solidFill>
                <a:cs typeface="Arial" panose="020B0604020202020204" pitchFamily="34" charset="0"/>
              </a:rPr>
              <a:t>їжа</a:t>
            </a:r>
            <a:endParaRPr lang="ru-RU" sz="35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740474" y="2894206"/>
            <a:ext cx="1334889" cy="6309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rgbClr val="0070C0"/>
                </a:solidFill>
                <a:cs typeface="Arial" panose="020B0604020202020204" pitchFamily="34" charset="0"/>
              </a:rPr>
              <a:t>жаба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447182" y="2875941"/>
            <a:ext cx="1386889" cy="6309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rgbClr val="0070C0"/>
                </a:solidFill>
                <a:cs typeface="Arial" panose="020B0604020202020204" pitchFamily="34" charset="0"/>
              </a:rPr>
              <a:t>баран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38518" r="25151" b="43839"/>
          <a:stretch/>
        </p:blipFill>
        <p:spPr>
          <a:xfrm>
            <a:off x="1870389" y="3506883"/>
            <a:ext cx="9957883" cy="147566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660924" y="5408195"/>
            <a:ext cx="407383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Запиши три слова з буквою </a:t>
            </a:r>
            <a:r>
              <a:rPr lang="ru-RU" sz="2400" b="1" dirty="0">
                <a:solidFill>
                  <a:srgbClr val="FF0000"/>
                </a:solidFill>
                <a:ea typeface="Batang"/>
                <a:cs typeface="Arial" panose="020B0604020202020204" pitchFamily="34" charset="0"/>
              </a:rPr>
              <a:t>ї</a:t>
            </a:r>
            <a:r>
              <a:rPr lang="ru-RU" sz="2400" b="1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2" descr="Картинки буква Ї (20 фото) • Прикольные картинки и позитив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4" r="25943"/>
          <a:stretch/>
        </p:blipFill>
        <p:spPr bwMode="auto">
          <a:xfrm>
            <a:off x="262947" y="4182630"/>
            <a:ext cx="1331482" cy="228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79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83158" y="499409"/>
            <a:ext cx="8732066" cy="9157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42024" y="1785816"/>
            <a:ext cx="4746062" cy="16927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600" b="1" dirty="0">
                <a:solidFill>
                  <a:srgbClr val="FFFF00"/>
                </a:solidFill>
              </a:rPr>
              <a:t>Яку букву 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600" b="1" dirty="0" smtClean="0">
                <a:solidFill>
                  <a:srgbClr val="FFFF00"/>
                </a:solidFill>
              </a:rPr>
              <a:t>Добери </a:t>
            </a:r>
            <a:r>
              <a:rPr lang="uk-UA" sz="2600" b="1" dirty="0" smtClean="0">
                <a:solidFill>
                  <a:srgbClr val="FFFF00"/>
                </a:solidFill>
              </a:rPr>
              <a:t>слова</a:t>
            </a:r>
            <a:r>
              <a:rPr lang="uk-UA" sz="2600" b="1" dirty="0">
                <a:solidFill>
                  <a:srgbClr val="FFFF00"/>
                </a:solidFill>
              </a:rPr>
              <a:t> </a:t>
            </a:r>
            <a:r>
              <a:rPr lang="uk-UA" sz="2600" b="1" dirty="0" smtClean="0">
                <a:solidFill>
                  <a:srgbClr val="FFFF00"/>
                </a:solidFill>
              </a:rPr>
              <a:t>з буквою ї на початку слова, в середині та в кінці слова.</a:t>
            </a:r>
            <a:endParaRPr lang="uk-UA" sz="2600" b="1" dirty="0">
              <a:solidFill>
                <a:srgbClr val="FFFF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53652" y="2147685"/>
            <a:ext cx="3489300" cy="42088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213414" y="2575534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2204979" y="407564"/>
            <a:ext cx="8811364" cy="8007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https://learningapps.org/qrcode.php?id=poqek81s3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764" y="2217529"/>
            <a:ext cx="1252331" cy="125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4514" y="581614"/>
            <a:ext cx="9442435" cy="747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Емотикони Емоджи Изрази - Безплатно изображение в Pixabay - Pixaba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7802" r="5496" b="7597"/>
          <a:stretch/>
        </p:blipFill>
        <p:spPr bwMode="auto">
          <a:xfrm>
            <a:off x="2906486" y="1328685"/>
            <a:ext cx="8240486" cy="518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658" y="1730276"/>
            <a:ext cx="2232901" cy="1938992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000" b="1" dirty="0">
                <a:solidFill>
                  <a:srgbClr val="0070C0"/>
                </a:solidFill>
              </a:rPr>
              <a:t>Розглянь </a:t>
            </a:r>
            <a:r>
              <a:rPr lang="uk-UA" sz="2000" b="1" dirty="0" err="1">
                <a:solidFill>
                  <a:srgbClr val="0070C0"/>
                </a:solidFill>
              </a:rPr>
              <a:t>емотикони</a:t>
            </a:r>
            <a:r>
              <a:rPr lang="uk-UA" sz="2000" b="1" dirty="0">
                <a:solidFill>
                  <a:srgbClr val="0070C0"/>
                </a:solidFill>
              </a:rPr>
              <a:t> й вибери </a:t>
            </a:r>
            <a:r>
              <a:rPr lang="uk-UA" sz="2000" b="1" dirty="0" smtClean="0">
                <a:solidFill>
                  <a:srgbClr val="0070C0"/>
                </a:solidFill>
              </a:rPr>
              <a:t>той, </a:t>
            </a:r>
          </a:p>
          <a:p>
            <a:pPr algn="ctr" defTabSz="271463"/>
            <a:r>
              <a:rPr lang="uk-UA" sz="2000" b="1" dirty="0" smtClean="0">
                <a:solidFill>
                  <a:srgbClr val="0070C0"/>
                </a:solidFill>
              </a:rPr>
              <a:t>що </a:t>
            </a:r>
            <a:r>
              <a:rPr lang="uk-UA" sz="2000" b="1" dirty="0">
                <a:solidFill>
                  <a:srgbClr val="0070C0"/>
                </a:solidFill>
              </a:rPr>
              <a:t>відображає твій </a:t>
            </a:r>
            <a:r>
              <a:rPr lang="uk-UA" sz="2000" b="1" dirty="0" smtClean="0">
                <a:solidFill>
                  <a:srgbClr val="0070C0"/>
                </a:solidFill>
              </a:rPr>
              <a:t>настрій після уроку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26229" y="3623101"/>
            <a:ext cx="22860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000" b="1" dirty="0" smtClean="0">
                <a:solidFill>
                  <a:schemeClr val="bg1"/>
                </a:solidFill>
              </a:rPr>
              <a:t>З усім впорався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92475" y="3716923"/>
            <a:ext cx="198374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000" b="1" dirty="0" smtClean="0">
                <a:solidFill>
                  <a:schemeClr val="bg1"/>
                </a:solidFill>
              </a:rPr>
              <a:t>Все було легко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480996" y="5717622"/>
            <a:ext cx="179522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000" b="1" dirty="0" smtClean="0">
                <a:solidFill>
                  <a:schemeClr val="bg1"/>
                </a:solidFill>
              </a:rPr>
              <a:t>Я втомився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54674" y="5637271"/>
            <a:ext cx="22860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000" b="1" dirty="0">
                <a:solidFill>
                  <a:schemeClr val="bg1"/>
                </a:solidFill>
              </a:rPr>
              <a:t>У</a:t>
            </a:r>
            <a:r>
              <a:rPr lang="uk-UA" sz="2000" b="1" dirty="0" smtClean="0">
                <a:solidFill>
                  <a:schemeClr val="bg1"/>
                </a:solidFill>
              </a:rPr>
              <a:t>рок розлютив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59723" y="3563035"/>
            <a:ext cx="164533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000" b="1" dirty="0" smtClean="0">
                <a:solidFill>
                  <a:schemeClr val="bg1"/>
                </a:solidFill>
              </a:rPr>
              <a:t>Урок мене здивував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50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0967" y="451575"/>
            <a:ext cx="8732066" cy="8873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Послухай вірш і налаштуйся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xmlns="" id="{0630FA39-C0A2-47C1-A490-7DEC9CF34013}"/>
              </a:ext>
            </a:extLst>
          </p:cNvPr>
          <p:cNvSpPr/>
          <p:nvPr/>
        </p:nvSpPr>
        <p:spPr>
          <a:xfrm>
            <a:off x="1085860" y="1581139"/>
            <a:ext cx="5412912" cy="34163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Учитель </a:t>
            </a:r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посміхається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Урок наш </a:t>
            </a:r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починається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Сіли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діти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всі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рівненько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Усміхнулися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гарненько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Настрій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 на урок взяли,</a:t>
            </a:r>
          </a:p>
          <a:p>
            <a:pPr algn="ctr"/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Працювати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 почали.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38" y="1581139"/>
            <a:ext cx="4353863" cy="4197837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9796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4514" y="581614"/>
            <a:ext cx="9442435" cy="8661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Емоційне налаштування </a:t>
            </a:r>
            <a:r>
              <a:rPr lang="uk-UA" sz="3600" b="1" dirty="0">
                <a:solidFill>
                  <a:schemeClr val="bg1"/>
                </a:solidFill>
              </a:rPr>
              <a:t>на </a:t>
            </a:r>
            <a:r>
              <a:rPr lang="uk-UA" sz="3600" b="1" dirty="0" smtClean="0">
                <a:solidFill>
                  <a:schemeClr val="bg1"/>
                </a:solidFill>
              </a:rPr>
              <a:t>урок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Емотикони Емоджи Изрази - Безплатно изображение в Pixabay - Pixaba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7802" r="5496" b="7597"/>
          <a:stretch/>
        </p:blipFill>
        <p:spPr bwMode="auto">
          <a:xfrm>
            <a:off x="3560960" y="1447800"/>
            <a:ext cx="793689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6686" y="1995493"/>
            <a:ext cx="2775857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>
                <a:solidFill>
                  <a:schemeClr val="bg1"/>
                </a:solidFill>
              </a:rPr>
              <a:t>Розглянь </a:t>
            </a:r>
            <a:r>
              <a:rPr lang="uk-UA" sz="2400" b="1" dirty="0" err="1">
                <a:solidFill>
                  <a:schemeClr val="bg1"/>
                </a:solidFill>
              </a:rPr>
              <a:t>емотикони</a:t>
            </a:r>
            <a:r>
              <a:rPr lang="uk-UA" sz="2400" b="1" dirty="0">
                <a:solidFill>
                  <a:schemeClr val="bg1"/>
                </a:solidFill>
              </a:rPr>
              <a:t> й вибери </a:t>
            </a:r>
            <a:r>
              <a:rPr lang="uk-UA" sz="2400" b="1" dirty="0" smtClean="0">
                <a:solidFill>
                  <a:schemeClr val="bg1"/>
                </a:solidFill>
              </a:rPr>
              <a:t>той, </a:t>
            </a:r>
          </a:p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що </a:t>
            </a:r>
            <a:r>
              <a:rPr lang="uk-UA" sz="2400" b="1" dirty="0">
                <a:solidFill>
                  <a:schemeClr val="bg1"/>
                </a:solidFill>
              </a:rPr>
              <a:t>відображає твій </a:t>
            </a:r>
            <a:r>
              <a:rPr lang="uk-UA" sz="2400" b="1" dirty="0" smtClean="0">
                <a:solidFill>
                  <a:schemeClr val="bg1"/>
                </a:solidFill>
              </a:rPr>
              <a:t>настрій на початку уроку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56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8752" y="546032"/>
            <a:ext cx="8732066" cy="8309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Послухай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казку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42159" y="1442254"/>
            <a:ext cx="8737269" cy="333831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 dirty="0" smtClean="0"/>
              <a:t>     Алфавітне королівство було квітучим і сонячним. Букви жили тут у дружбі та злагоді. Правив ним король Мудрило. Але мали вони поганого сусіда — заздрісного </a:t>
            </a:r>
            <a:r>
              <a:rPr lang="uk-UA" sz="2400" dirty="0" err="1" smtClean="0"/>
              <a:t>Кляксича</a:t>
            </a:r>
            <a:r>
              <a:rPr lang="uk-UA" sz="2400" dirty="0" smtClean="0"/>
              <a:t>. Не подобалося йому, що поряд із </a:t>
            </a:r>
            <a:r>
              <a:rPr lang="uk-UA" sz="2400" dirty="0" smtClean="0"/>
              <a:t>його брудним</a:t>
            </a:r>
            <a:r>
              <a:rPr lang="uk-UA" sz="2400" dirty="0" smtClean="0"/>
              <a:t>, занедбаним королівством світить сонечко і розкошують квіти. А найбільше їх цвіло біля будиночка двох сестричок І та Ї. Були вони стрункими, гарними й дуже схожими. А щоб інші букви могли їх розпізнати, І заплітала у волосся одну квіточку, а Ї — дві.</a:t>
            </a:r>
          </a:p>
        </p:txBody>
      </p:sp>
      <p:pic>
        <p:nvPicPr>
          <p:cNvPr id="6" name="Picture 4" descr="아틀 왕, 왕 클립 아트, 궁전, 왕 PNG, 일러스트 및 벡터 에 대한 무료 다운로드 - Pngtre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9" r="27115"/>
          <a:stretch/>
        </p:blipFill>
        <p:spPr bwMode="auto">
          <a:xfrm>
            <a:off x="9845299" y="1485134"/>
            <a:ext cx="1260792" cy="273852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4698283"/>
            <a:ext cx="3357562" cy="202150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D:\1 клас\1. Навчання грамоти\1 УРОКИ 2023\2 Письмо\6 Блок я ц ю є ї ф щ дз дж апостроф\082 - Написання великої букви Ї\2024-02-25_1028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897" y="4434793"/>
            <a:ext cx="1117454" cy="210628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1 клас\1. Навчання грамоти\1 УРОКИ 2023\2 Письмо\6 Блок я ц ю є ї ф щ дз дж апостроф\082 - Написання великої букви Ї\2024-02-25_1029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66" y="4434793"/>
            <a:ext cx="1079539" cy="1988335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4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99511" y="1192087"/>
            <a:ext cx="9430240" cy="3859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 dirty="0" smtClean="0"/>
              <a:t>     Вирішив </a:t>
            </a:r>
            <a:r>
              <a:rPr lang="uk-UA" sz="2400" dirty="0" err="1" smtClean="0"/>
              <a:t>Кляксич</a:t>
            </a:r>
            <a:r>
              <a:rPr lang="uk-UA" sz="2400" dirty="0" smtClean="0"/>
              <a:t> їм помститися. Підкрався вночі та витоптав усі квіти у їхньому садочку. Прокинулися сестри вранці та й заплакали від горя. І в Алфавітному королівстві здійнявся переполох, бо помилки — вірні </a:t>
            </a:r>
            <a:r>
              <a:rPr lang="uk-UA" sz="2400" dirty="0" err="1" smtClean="0"/>
              <a:t>Кляксичеві</a:t>
            </a:r>
            <a:r>
              <a:rPr lang="uk-UA" sz="2400" dirty="0" smtClean="0"/>
              <a:t> слуги — заполонили все королівство: адже тепер ніхто не міг відрізнити І від Ї. Вирішив тоді мудрий король покласти край цьому лиху. Покликав він до себе двох сестер і подарував їм чарівні зернятка: І — одне, а Ї — два, і сказав, щоб вони прикріпили ці зернятка до волосся замість квітів. Відтоді помилки зникли разом з поганим </a:t>
            </a:r>
            <a:r>
              <a:rPr lang="uk-UA" sz="2400" dirty="0" err="1" smtClean="0"/>
              <a:t>Кляксичем</a:t>
            </a:r>
            <a:r>
              <a:rPr lang="uk-UA" sz="2400" dirty="0" smtClean="0"/>
              <a:t>.</a:t>
            </a:r>
            <a:endParaRPr lang="uk-UA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08752" y="420949"/>
            <a:ext cx="8732066" cy="7547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Послухай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казку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D:\1 клас\1. Навчання грамоти\1 УРОКИ 2023\2 Письмо\6 Блок я ц ю є ї ф щ дз дж апостроф\082 - Написання великої букви Ї\2024-02-25_1028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897" y="4434793"/>
            <a:ext cx="1117454" cy="210628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1 клас\1. Навчання грамоти\1 УРОКИ 2023\2 Письмо\6 Блок я ц ю є ї ф щ дз дж апостроф\082 - Написання великої букви Ї\2024-02-25_1029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66" y="4434793"/>
            <a:ext cx="1079539" cy="1988335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아틀 왕, 왕 클립 아트, 궁전, 왕 PNG, 일러스트 및 벡터 에 대한 무료 다운로드 - Png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9" r="27115"/>
          <a:stretch/>
        </p:blipFill>
        <p:spPr bwMode="auto">
          <a:xfrm>
            <a:off x="9845299" y="1485134"/>
            <a:ext cx="1260792" cy="273852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4698283"/>
            <a:ext cx="3357562" cy="202150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01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9" y="1803683"/>
            <a:ext cx="4220759" cy="422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239945" y="1803683"/>
            <a:ext cx="5428055" cy="3439239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</a:t>
            </a:r>
            <a:r>
              <a:rPr lang="uk-UA" sz="2800" b="1" dirty="0" smtClean="0">
                <a:solidFill>
                  <a:schemeClr val="bg1"/>
                </a:solidFill>
              </a:rPr>
              <a:t>навчимося </a:t>
            </a:r>
            <a:r>
              <a:rPr lang="uk-UA" sz="2800" b="1" dirty="0">
                <a:solidFill>
                  <a:schemeClr val="bg1"/>
                </a:solidFill>
              </a:rPr>
              <a:t>писати </a:t>
            </a:r>
            <a:r>
              <a:rPr lang="uk-UA" sz="2800" b="1" dirty="0" smtClean="0">
                <a:solidFill>
                  <a:schemeClr val="bg1"/>
                </a:solidFill>
              </a:rPr>
              <a:t>рукописну </a:t>
            </a:r>
            <a:r>
              <a:rPr lang="uk-UA" sz="2800" b="1" dirty="0" smtClean="0">
                <a:solidFill>
                  <a:schemeClr val="bg1"/>
                </a:solidFill>
              </a:rPr>
              <a:t>велику </a:t>
            </a:r>
            <a:r>
              <a:rPr lang="uk-UA" sz="2800" b="1" dirty="0" smtClean="0">
                <a:solidFill>
                  <a:schemeClr val="bg1"/>
                </a:solidFill>
              </a:rPr>
              <a:t>букву </a:t>
            </a:r>
            <a:r>
              <a:rPr lang="uk-UA" sz="2800" b="1" i="1" dirty="0" smtClean="0">
                <a:solidFill>
                  <a:srgbClr val="FFFF00"/>
                </a:solidFill>
              </a:rPr>
              <a:t>«Ї»</a:t>
            </a:r>
            <a:r>
              <a:rPr lang="uk-UA" sz="2800" b="1" dirty="0" smtClean="0">
                <a:solidFill>
                  <a:schemeClr val="bg1"/>
                </a:solidFill>
              </a:rPr>
              <a:t>, </a:t>
            </a:r>
            <a:r>
              <a:rPr lang="uk-UA" sz="2800" b="1" dirty="0">
                <a:solidFill>
                  <a:schemeClr val="bg1"/>
                </a:solidFill>
              </a:rPr>
              <a:t>з'єднувати її  </a:t>
            </a:r>
            <a:r>
              <a:rPr lang="uk-UA" sz="2800" b="1" dirty="0" smtClean="0">
                <a:solidFill>
                  <a:schemeClr val="bg1"/>
                </a:solidFill>
              </a:rPr>
              <a:t>з іншими </a:t>
            </a:r>
            <a:r>
              <a:rPr lang="uk-UA" sz="2800" b="1" dirty="0">
                <a:solidFill>
                  <a:schemeClr val="bg1"/>
                </a:solidFill>
              </a:rPr>
              <a:t>буквами</a:t>
            </a:r>
            <a:r>
              <a:rPr lang="uk-UA" sz="28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Спишемо</a:t>
            </a:r>
            <a:r>
              <a:rPr lang="uk-UA" sz="2800" b="1" dirty="0" smtClean="0">
                <a:solidFill>
                  <a:schemeClr val="bg1"/>
                </a:solidFill>
              </a:rPr>
              <a:t> друковане речення  </a:t>
            </a:r>
            <a:r>
              <a:rPr lang="uk-UA" sz="2800" b="1" dirty="0" smtClean="0">
                <a:solidFill>
                  <a:schemeClr val="bg1"/>
                </a:solidFill>
              </a:rPr>
              <a:t>рукописними буквами.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Утворимо слова зі складів.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9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47057" y="448245"/>
            <a:ext cx="10363199" cy="13606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Де відбуваються події? Хто </a:t>
            </a:r>
            <a:r>
              <a:rPr lang="uk-UA" sz="2800" b="1" dirty="0">
                <a:solidFill>
                  <a:schemeClr val="bg1"/>
                </a:solidFill>
              </a:rPr>
              <a:t>зображений біля </a:t>
            </a:r>
            <a:r>
              <a:rPr lang="uk-UA" sz="2800" b="1" dirty="0" smtClean="0">
                <a:solidFill>
                  <a:schemeClr val="bg1"/>
                </a:solidFill>
              </a:rPr>
              <a:t>поїзда?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</a:t>
            </a:r>
            <a:r>
              <a:rPr lang="uk-UA" sz="2800" b="1" dirty="0">
                <a:solidFill>
                  <a:schemeClr val="bg1"/>
                </a:solidFill>
              </a:rPr>
              <a:t>роблять </a:t>
            </a:r>
            <a:r>
              <a:rPr lang="uk-UA" sz="2800" b="1" dirty="0" smtClean="0">
                <a:solidFill>
                  <a:schemeClr val="bg1"/>
                </a:solidFill>
              </a:rPr>
              <a:t>діти? Куди </a:t>
            </a:r>
            <a:r>
              <a:rPr lang="uk-UA" sz="2800" b="1" dirty="0">
                <a:solidFill>
                  <a:schemeClr val="bg1"/>
                </a:solidFill>
              </a:rPr>
              <a:t>вони </a:t>
            </a:r>
            <a:r>
              <a:rPr lang="uk-UA" sz="2800" b="1" dirty="0" smtClean="0">
                <a:solidFill>
                  <a:schemeClr val="bg1"/>
                </a:solidFill>
              </a:rPr>
              <a:t>зібралися? Хто </a:t>
            </a:r>
            <a:r>
              <a:rPr lang="uk-UA" sz="2800" b="1" dirty="0">
                <a:solidFill>
                  <a:schemeClr val="bg1"/>
                </a:solidFill>
              </a:rPr>
              <a:t>їх </a:t>
            </a:r>
            <a:r>
              <a:rPr lang="uk-UA" sz="2800" b="1" dirty="0" smtClean="0">
                <a:solidFill>
                  <a:schemeClr val="bg1"/>
                </a:solidFill>
              </a:rPr>
              <a:t>супроводжує?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Які </a:t>
            </a:r>
            <a:r>
              <a:rPr lang="uk-UA" sz="2800" b="1" dirty="0" smtClean="0">
                <a:solidFill>
                  <a:schemeClr val="bg1"/>
                </a:solidFill>
              </a:rPr>
              <a:t>існують правила </a:t>
            </a:r>
            <a:r>
              <a:rPr lang="uk-UA" sz="2800" b="1" dirty="0">
                <a:solidFill>
                  <a:schemeClr val="bg1"/>
                </a:solidFill>
              </a:rPr>
              <a:t>безпеки на вокзалі та в </a:t>
            </a:r>
            <a:r>
              <a:rPr lang="uk-UA" sz="2800" b="1" dirty="0" smtClean="0">
                <a:solidFill>
                  <a:schemeClr val="bg1"/>
                </a:solidFill>
              </a:rPr>
              <a:t>поїзді?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913" t="26390" r="36598" b="30663"/>
          <a:stretch/>
        </p:blipFill>
        <p:spPr>
          <a:xfrm>
            <a:off x="3915208" y="1887857"/>
            <a:ext cx="7395048" cy="376182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47057" y="1887857"/>
            <a:ext cx="2791276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Чи бував ти на екскурсіях?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Де </a:t>
            </a:r>
            <a:r>
              <a:rPr lang="uk-UA" sz="2400" b="1" dirty="0">
                <a:solidFill>
                  <a:schemeClr val="bg1"/>
                </a:solidFill>
              </a:rPr>
              <a:t>саме? Що запам’яталося найбільше?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81954" y="3879163"/>
            <a:ext cx="2993569" cy="187139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З'ясуй, </a:t>
            </a:r>
            <a:r>
              <a:rPr lang="uk-UA" sz="2400" b="1" dirty="0">
                <a:solidFill>
                  <a:srgbClr val="0070C0"/>
                </a:solidFill>
              </a:rPr>
              <a:t>з яких елементів складається буква </a:t>
            </a:r>
            <a:r>
              <a:rPr lang="uk-UA" sz="2400" b="1" dirty="0" smtClean="0">
                <a:solidFill>
                  <a:srgbClr val="0070C0"/>
                </a:solidFill>
              </a:rPr>
              <a:t>ї. Наведи </a:t>
            </a:r>
            <a:r>
              <a:rPr lang="uk-UA" sz="2400" b="1" dirty="0">
                <a:solidFill>
                  <a:srgbClr val="0070C0"/>
                </a:solidFill>
              </a:rPr>
              <a:t>на малюнку всі її </a:t>
            </a:r>
            <a:r>
              <a:rPr lang="uk-UA" sz="2400" b="1" dirty="0" smtClean="0">
                <a:solidFill>
                  <a:srgbClr val="0070C0"/>
                </a:solidFill>
              </a:rPr>
              <a:t>елементи.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95487" y="514576"/>
            <a:ext cx="8485498" cy="8804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Вчимося </a:t>
            </a:r>
            <a:r>
              <a:rPr lang="ru-RU" sz="4000" b="1" dirty="0" err="1">
                <a:solidFill>
                  <a:schemeClr val="bg1"/>
                </a:solidFill>
              </a:rPr>
              <a:t>писати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33450" y="37147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33450" y="47053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33450" y="215265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33450" y="628650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93345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925830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5095875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олилиния 1">
            <a:extLst>
              <a:ext uri="{FF2B5EF4-FFF2-40B4-BE49-F238E27FC236}">
                <a16:creationId xmlns="" xmlns:a16="http://schemas.microsoft.com/office/drawing/2014/main" id="{610A8ADE-42E0-4C70-B827-1E9DC7CEA214}"/>
              </a:ext>
            </a:extLst>
          </p:cNvPr>
          <p:cNvSpPr/>
          <p:nvPr/>
        </p:nvSpPr>
        <p:spPr>
          <a:xfrm>
            <a:off x="5018470" y="2152650"/>
            <a:ext cx="1778579" cy="2492041"/>
          </a:xfrm>
          <a:custGeom>
            <a:avLst/>
            <a:gdLst>
              <a:gd name="connsiteX0" fmla="*/ 837398 w 1794140"/>
              <a:gd name="connsiteY0" fmla="*/ 592514 h 2488886"/>
              <a:gd name="connsiteX1" fmla="*/ 1503223 w 1794140"/>
              <a:gd name="connsiteY1" fmla="*/ 343940 h 2488886"/>
              <a:gd name="connsiteX2" fmla="*/ 1751798 w 1794140"/>
              <a:gd name="connsiteY2" fmla="*/ 113120 h 2488886"/>
              <a:gd name="connsiteX3" fmla="*/ 668722 w 1794140"/>
              <a:gd name="connsiteY3" fmla="*/ 2305905 h 2488886"/>
              <a:gd name="connsiteX4" fmla="*/ 73918 w 1794140"/>
              <a:gd name="connsiteY4" fmla="*/ 2350293 h 2488886"/>
              <a:gd name="connsiteX5" fmla="*/ 29530 w 1794140"/>
              <a:gd name="connsiteY5" fmla="*/ 2190495 h 2488886"/>
              <a:gd name="connsiteX0" fmla="*/ 814920 w 1771662"/>
              <a:gd name="connsiteY0" fmla="*/ 592514 h 2518891"/>
              <a:gd name="connsiteX1" fmla="*/ 1480745 w 1771662"/>
              <a:gd name="connsiteY1" fmla="*/ 343940 h 2518891"/>
              <a:gd name="connsiteX2" fmla="*/ 1729320 w 1771662"/>
              <a:gd name="connsiteY2" fmla="*/ 113120 h 2518891"/>
              <a:gd name="connsiteX3" fmla="*/ 646244 w 1771662"/>
              <a:gd name="connsiteY3" fmla="*/ 2305905 h 2518891"/>
              <a:gd name="connsiteX4" fmla="*/ 157972 w 1771662"/>
              <a:gd name="connsiteY4" fmla="*/ 2421314 h 2518891"/>
              <a:gd name="connsiteX5" fmla="*/ 7052 w 1771662"/>
              <a:gd name="connsiteY5" fmla="*/ 2190495 h 2518891"/>
              <a:gd name="connsiteX0" fmla="*/ 813582 w 1770324"/>
              <a:gd name="connsiteY0" fmla="*/ 592514 h 2536360"/>
              <a:gd name="connsiteX1" fmla="*/ 1479407 w 1770324"/>
              <a:gd name="connsiteY1" fmla="*/ 343940 h 2536360"/>
              <a:gd name="connsiteX2" fmla="*/ 1727982 w 1770324"/>
              <a:gd name="connsiteY2" fmla="*/ 113120 h 2536360"/>
              <a:gd name="connsiteX3" fmla="*/ 644906 w 1770324"/>
              <a:gd name="connsiteY3" fmla="*/ 2305905 h 2536360"/>
              <a:gd name="connsiteX4" fmla="*/ 156634 w 1770324"/>
              <a:gd name="connsiteY4" fmla="*/ 2421314 h 2536360"/>
              <a:gd name="connsiteX5" fmla="*/ 5714 w 1770324"/>
              <a:gd name="connsiteY5" fmla="*/ 2190495 h 2536360"/>
              <a:gd name="connsiteX0" fmla="*/ 816421 w 1773163"/>
              <a:gd name="connsiteY0" fmla="*/ 592514 h 2519202"/>
              <a:gd name="connsiteX1" fmla="*/ 1482246 w 1773163"/>
              <a:gd name="connsiteY1" fmla="*/ 343940 h 2519202"/>
              <a:gd name="connsiteX2" fmla="*/ 1730821 w 1773163"/>
              <a:gd name="connsiteY2" fmla="*/ 113120 h 2519202"/>
              <a:gd name="connsiteX3" fmla="*/ 647745 w 1773163"/>
              <a:gd name="connsiteY3" fmla="*/ 2305905 h 2519202"/>
              <a:gd name="connsiteX4" fmla="*/ 115085 w 1773163"/>
              <a:gd name="connsiteY4" fmla="*/ 2385803 h 2519202"/>
              <a:gd name="connsiteX5" fmla="*/ 8553 w 1773163"/>
              <a:gd name="connsiteY5" fmla="*/ 2190495 h 2519202"/>
              <a:gd name="connsiteX0" fmla="*/ 807868 w 1764610"/>
              <a:gd name="connsiteY0" fmla="*/ 592514 h 2438668"/>
              <a:gd name="connsiteX1" fmla="*/ 1473693 w 1764610"/>
              <a:gd name="connsiteY1" fmla="*/ 343940 h 2438668"/>
              <a:gd name="connsiteX2" fmla="*/ 1722268 w 1764610"/>
              <a:gd name="connsiteY2" fmla="*/ 113120 h 2438668"/>
              <a:gd name="connsiteX3" fmla="*/ 639192 w 1764610"/>
              <a:gd name="connsiteY3" fmla="*/ 2305905 h 2438668"/>
              <a:gd name="connsiteX4" fmla="*/ 0 w 1764610"/>
              <a:gd name="connsiteY4" fmla="*/ 2190495 h 2438668"/>
              <a:gd name="connsiteX0" fmla="*/ 807868 w 1764610"/>
              <a:gd name="connsiteY0" fmla="*/ 592514 h 2462832"/>
              <a:gd name="connsiteX1" fmla="*/ 1473693 w 1764610"/>
              <a:gd name="connsiteY1" fmla="*/ 343940 h 2462832"/>
              <a:gd name="connsiteX2" fmla="*/ 1722268 w 1764610"/>
              <a:gd name="connsiteY2" fmla="*/ 113120 h 2462832"/>
              <a:gd name="connsiteX3" fmla="*/ 639192 w 1764610"/>
              <a:gd name="connsiteY3" fmla="*/ 2305905 h 2462832"/>
              <a:gd name="connsiteX4" fmla="*/ 0 w 1764610"/>
              <a:gd name="connsiteY4" fmla="*/ 2190495 h 2462832"/>
              <a:gd name="connsiteX0" fmla="*/ 807868 w 1754600"/>
              <a:gd name="connsiteY0" fmla="*/ 594542 h 2464860"/>
              <a:gd name="connsiteX1" fmla="*/ 1411549 w 1754600"/>
              <a:gd name="connsiteY1" fmla="*/ 337090 h 2464860"/>
              <a:gd name="connsiteX2" fmla="*/ 1722268 w 1754600"/>
              <a:gd name="connsiteY2" fmla="*/ 115148 h 2464860"/>
              <a:gd name="connsiteX3" fmla="*/ 639192 w 1754600"/>
              <a:gd name="connsiteY3" fmla="*/ 2307933 h 2464860"/>
              <a:gd name="connsiteX4" fmla="*/ 0 w 1754600"/>
              <a:gd name="connsiteY4" fmla="*/ 2192523 h 2464860"/>
              <a:gd name="connsiteX0" fmla="*/ 807868 w 1771063"/>
              <a:gd name="connsiteY0" fmla="*/ 587036 h 2457354"/>
              <a:gd name="connsiteX1" fmla="*/ 1411549 w 1771063"/>
              <a:gd name="connsiteY1" fmla="*/ 329584 h 2457354"/>
              <a:gd name="connsiteX2" fmla="*/ 1722268 w 1771063"/>
              <a:gd name="connsiteY2" fmla="*/ 107642 h 2457354"/>
              <a:gd name="connsiteX3" fmla="*/ 639192 w 1771063"/>
              <a:gd name="connsiteY3" fmla="*/ 2300427 h 2457354"/>
              <a:gd name="connsiteX4" fmla="*/ 0 w 1771063"/>
              <a:gd name="connsiteY4" fmla="*/ 2185017 h 2457354"/>
              <a:gd name="connsiteX0" fmla="*/ 807868 w 1742451"/>
              <a:gd name="connsiteY0" fmla="*/ 579353 h 2449671"/>
              <a:gd name="connsiteX1" fmla="*/ 1305017 w 1742451"/>
              <a:gd name="connsiteY1" fmla="*/ 392922 h 2449671"/>
              <a:gd name="connsiteX2" fmla="*/ 1722268 w 1742451"/>
              <a:gd name="connsiteY2" fmla="*/ 99959 h 2449671"/>
              <a:gd name="connsiteX3" fmla="*/ 639192 w 1742451"/>
              <a:gd name="connsiteY3" fmla="*/ 2292744 h 2449671"/>
              <a:gd name="connsiteX4" fmla="*/ 0 w 1742451"/>
              <a:gd name="connsiteY4" fmla="*/ 2177334 h 2449671"/>
              <a:gd name="connsiteX0" fmla="*/ 807868 w 1762105"/>
              <a:gd name="connsiteY0" fmla="*/ 561498 h 2431816"/>
              <a:gd name="connsiteX1" fmla="*/ 1305017 w 1762105"/>
              <a:gd name="connsiteY1" fmla="*/ 375067 h 2431816"/>
              <a:gd name="connsiteX2" fmla="*/ 1722268 w 1762105"/>
              <a:gd name="connsiteY2" fmla="*/ 82104 h 2431816"/>
              <a:gd name="connsiteX3" fmla="*/ 639192 w 1762105"/>
              <a:gd name="connsiteY3" fmla="*/ 2274889 h 2431816"/>
              <a:gd name="connsiteX4" fmla="*/ 0 w 1762105"/>
              <a:gd name="connsiteY4" fmla="*/ 2159479 h 2431816"/>
              <a:gd name="connsiteX0" fmla="*/ 807868 w 1778852"/>
              <a:gd name="connsiteY0" fmla="*/ 617816 h 2492737"/>
              <a:gd name="connsiteX1" fmla="*/ 1305017 w 1778852"/>
              <a:gd name="connsiteY1" fmla="*/ 431385 h 2492737"/>
              <a:gd name="connsiteX2" fmla="*/ 1740023 w 1778852"/>
              <a:gd name="connsiteY2" fmla="*/ 76278 h 2492737"/>
              <a:gd name="connsiteX3" fmla="*/ 639192 w 1778852"/>
              <a:gd name="connsiteY3" fmla="*/ 2331207 h 2492737"/>
              <a:gd name="connsiteX4" fmla="*/ 0 w 1778852"/>
              <a:gd name="connsiteY4" fmla="*/ 2215797 h 2492737"/>
              <a:gd name="connsiteX0" fmla="*/ 834501 w 1778579"/>
              <a:gd name="connsiteY0" fmla="*/ 572732 h 2492041"/>
              <a:gd name="connsiteX1" fmla="*/ 1305017 w 1778579"/>
              <a:gd name="connsiteY1" fmla="*/ 430689 h 2492041"/>
              <a:gd name="connsiteX2" fmla="*/ 1740023 w 1778579"/>
              <a:gd name="connsiteY2" fmla="*/ 75582 h 2492041"/>
              <a:gd name="connsiteX3" fmla="*/ 639192 w 1778579"/>
              <a:gd name="connsiteY3" fmla="*/ 2330511 h 2492041"/>
              <a:gd name="connsiteX4" fmla="*/ 0 w 1778579"/>
              <a:gd name="connsiteY4" fmla="*/ 2215101 h 2492041"/>
              <a:gd name="connsiteX0" fmla="*/ 834501 w 1778579"/>
              <a:gd name="connsiteY0" fmla="*/ 572732 h 2492041"/>
              <a:gd name="connsiteX1" fmla="*/ 1305017 w 1778579"/>
              <a:gd name="connsiteY1" fmla="*/ 430689 h 2492041"/>
              <a:gd name="connsiteX2" fmla="*/ 1740023 w 1778579"/>
              <a:gd name="connsiteY2" fmla="*/ 75582 h 2492041"/>
              <a:gd name="connsiteX3" fmla="*/ 639192 w 1778579"/>
              <a:gd name="connsiteY3" fmla="*/ 2330511 h 2492041"/>
              <a:gd name="connsiteX4" fmla="*/ 0 w 1778579"/>
              <a:gd name="connsiteY4" fmla="*/ 2215101 h 2492041"/>
              <a:gd name="connsiteX0" fmla="*/ 834501 w 1778579"/>
              <a:gd name="connsiteY0" fmla="*/ 572732 h 2492041"/>
              <a:gd name="connsiteX1" fmla="*/ 1305017 w 1778579"/>
              <a:gd name="connsiteY1" fmla="*/ 430689 h 2492041"/>
              <a:gd name="connsiteX2" fmla="*/ 1740023 w 1778579"/>
              <a:gd name="connsiteY2" fmla="*/ 75582 h 2492041"/>
              <a:gd name="connsiteX3" fmla="*/ 639192 w 1778579"/>
              <a:gd name="connsiteY3" fmla="*/ 2330511 h 2492041"/>
              <a:gd name="connsiteX4" fmla="*/ 0 w 1778579"/>
              <a:gd name="connsiteY4" fmla="*/ 2215101 h 2492041"/>
              <a:gd name="connsiteX0" fmla="*/ 834501 w 1778579"/>
              <a:gd name="connsiteY0" fmla="*/ 572732 h 2492041"/>
              <a:gd name="connsiteX1" fmla="*/ 1305017 w 1778579"/>
              <a:gd name="connsiteY1" fmla="*/ 430689 h 2492041"/>
              <a:gd name="connsiteX2" fmla="*/ 1740023 w 1778579"/>
              <a:gd name="connsiteY2" fmla="*/ 75582 h 2492041"/>
              <a:gd name="connsiteX3" fmla="*/ 639192 w 1778579"/>
              <a:gd name="connsiteY3" fmla="*/ 2330511 h 2492041"/>
              <a:gd name="connsiteX4" fmla="*/ 0 w 1778579"/>
              <a:gd name="connsiteY4" fmla="*/ 2215101 h 2492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8579" h="2492041">
                <a:moveTo>
                  <a:pt x="834501" y="572732"/>
                </a:moveTo>
                <a:cubicBezTo>
                  <a:pt x="1082335" y="568294"/>
                  <a:pt x="1154097" y="513547"/>
                  <a:pt x="1305017" y="430689"/>
                </a:cubicBezTo>
                <a:cubicBezTo>
                  <a:pt x="1455937" y="347831"/>
                  <a:pt x="1913138" y="-196666"/>
                  <a:pt x="1740023" y="75582"/>
                </a:cubicBezTo>
                <a:cubicBezTo>
                  <a:pt x="1566908" y="347830"/>
                  <a:pt x="929196" y="1973925"/>
                  <a:pt x="639192" y="2330511"/>
                </a:cubicBezTo>
                <a:cubicBezTo>
                  <a:pt x="349188" y="2687097"/>
                  <a:pt x="17756" y="2363432"/>
                  <a:pt x="0" y="2215101"/>
                </a:cubicBezTo>
              </a:path>
            </a:pathLst>
          </a:custGeom>
          <a:noFill/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47C27ACE-120F-4221-B281-8E8FCA8E6F9F}"/>
              </a:ext>
            </a:extLst>
          </p:cNvPr>
          <p:cNvSpPr/>
          <p:nvPr/>
        </p:nvSpPr>
        <p:spPr>
          <a:xfrm>
            <a:off x="6652029" y="1773602"/>
            <a:ext cx="121444" cy="1214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5DA0EF3D-4432-4800-90D6-A8AD9B4A6852}"/>
              </a:ext>
            </a:extLst>
          </p:cNvPr>
          <p:cNvSpPr/>
          <p:nvPr/>
        </p:nvSpPr>
        <p:spPr>
          <a:xfrm>
            <a:off x="6987785" y="1773602"/>
            <a:ext cx="121444" cy="1214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Овал 29"/>
          <p:cNvSpPr/>
          <p:nvPr/>
        </p:nvSpPr>
        <p:spPr>
          <a:xfrm>
            <a:off x="5836690" y="2683226"/>
            <a:ext cx="78178" cy="7640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66713" y="1826723"/>
            <a:ext cx="467602" cy="89470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229B7B9A-B1AA-4F0A-96CD-4F0D55D61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2751" y="947669"/>
            <a:ext cx="467602" cy="89470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DF6E9CCA-BCE8-4A01-A624-42581DDD24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8343" y="948805"/>
            <a:ext cx="467602" cy="894706"/>
          </a:xfrm>
          <a:prstGeom prst="rect">
            <a:avLst/>
          </a:prstGeom>
        </p:spPr>
      </p:pic>
      <p:pic>
        <p:nvPicPr>
          <p:cNvPr id="26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2" y="1905000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3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0.01732 -0.00278 L 0.03399 -0.01528 L 0.03867 -0.02245 L 0.05378 -0.04352 L 0.07747 -0.08264 L 0.01979 0.13912 L -0.00391 0.2206 L -0.01419 0.25417 L -0.02604 0.27523 L -0.03789 0.27963 L -0.04896 0.27662 L -0.06315 0.25996 L -0.06628 0.24722 " pathEditMode="relative" rAng="0" ptsTypes="AAAAAAAAAAAAAA">
                                      <p:cBhvr>
                                        <p:cTn id="1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" t="15904" r="44006" b="49483"/>
          <a:stretch/>
        </p:blipFill>
        <p:spPr>
          <a:xfrm>
            <a:off x="954304" y="2088000"/>
            <a:ext cx="8784000" cy="4284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39192" r="85682" b="44377"/>
          <a:stretch/>
        </p:blipFill>
        <p:spPr>
          <a:xfrm>
            <a:off x="970882" y="1988266"/>
            <a:ext cx="960490" cy="141180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39192" r="85682" b="44377"/>
          <a:stretch/>
        </p:blipFill>
        <p:spPr>
          <a:xfrm>
            <a:off x="2064049" y="1990473"/>
            <a:ext cx="960490" cy="1411804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39192" r="85682" b="44377"/>
          <a:stretch/>
        </p:blipFill>
        <p:spPr>
          <a:xfrm>
            <a:off x="3135375" y="1979428"/>
            <a:ext cx="960490" cy="1411804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39192" r="85682" b="44377"/>
          <a:stretch/>
        </p:blipFill>
        <p:spPr>
          <a:xfrm>
            <a:off x="4237371" y="2009576"/>
            <a:ext cx="960490" cy="14118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t="39574" r="83465" b="42837"/>
          <a:stretch/>
        </p:blipFill>
        <p:spPr>
          <a:xfrm>
            <a:off x="5197861" y="2079939"/>
            <a:ext cx="1394598" cy="145034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t="39574" r="83465" b="42837"/>
          <a:stretch/>
        </p:blipFill>
        <p:spPr>
          <a:xfrm>
            <a:off x="6598859" y="2073787"/>
            <a:ext cx="1394598" cy="145034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t="39574" r="83465" b="42837"/>
          <a:stretch/>
        </p:blipFill>
        <p:spPr>
          <a:xfrm>
            <a:off x="8003343" y="2070422"/>
            <a:ext cx="1394598" cy="145034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0" t="38695" r="32337" b="43623"/>
          <a:stretch/>
        </p:blipFill>
        <p:spPr>
          <a:xfrm>
            <a:off x="970883" y="2933089"/>
            <a:ext cx="6928876" cy="149086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201141" y="493816"/>
            <a:ext cx="10036064" cy="11656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велику рукописну букву </a:t>
            </a:r>
            <a:r>
              <a:rPr lang="uk-UA" sz="3200" b="1" i="1" dirty="0" smtClean="0">
                <a:solidFill>
                  <a:schemeClr val="bg1"/>
                </a:solidFill>
              </a:rPr>
              <a:t>ї </a:t>
            </a:r>
            <a:r>
              <a:rPr lang="uk-UA" sz="3200" b="1" dirty="0" smtClean="0">
                <a:solidFill>
                  <a:schemeClr val="bg1"/>
                </a:solidFill>
              </a:rPr>
              <a:t>і</a:t>
            </a:r>
            <a:r>
              <a:rPr lang="uk-UA" sz="3200" b="1" i="1" dirty="0" smtClean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буквосполучення  з нею у першому рядку </a:t>
            </a:r>
            <a:r>
              <a:rPr lang="uk-UA" sz="3200" b="1" dirty="0">
                <a:solidFill>
                  <a:schemeClr val="bg1"/>
                </a:solidFill>
              </a:rPr>
              <a:t>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49846" y="408301"/>
            <a:ext cx="10387359" cy="16177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речення у наступних рядках.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Поділи слова з буквою ї на склади. Надпиши звукові схеми над словами </a:t>
            </a:r>
            <a:r>
              <a:rPr lang="uk-UA" sz="3200" b="1" i="1" dirty="0" smtClean="0">
                <a:solidFill>
                  <a:schemeClr val="bg1"/>
                </a:solidFill>
              </a:rPr>
              <a:t>Київ, поїзді</a:t>
            </a:r>
            <a:r>
              <a:rPr lang="uk-UA" sz="3200" b="1" dirty="0" smtClean="0">
                <a:solidFill>
                  <a:schemeClr val="bg1"/>
                </a:solidFill>
              </a:rPr>
              <a:t>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235591" y="2003637"/>
            <a:ext cx="2175534" cy="2012131"/>
          </a:xfrm>
          <a:prstGeom prst="rect">
            <a:avLst/>
          </a:prstGeom>
        </p:spPr>
      </p:pic>
      <p:sp>
        <p:nvSpPr>
          <p:cNvPr id="2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46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2" t="42313" r="46785" b="48721"/>
          <a:stretch/>
        </p:blipFill>
        <p:spPr>
          <a:xfrm>
            <a:off x="3420000" y="4176000"/>
            <a:ext cx="612000" cy="756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7" t="40251" r="19052" b="48801"/>
          <a:stretch/>
        </p:blipFill>
        <p:spPr>
          <a:xfrm>
            <a:off x="1080000" y="3996000"/>
            <a:ext cx="1836000" cy="936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7" t="40795" r="10573" b="46216"/>
          <a:stretch/>
        </p:blipFill>
        <p:spPr>
          <a:xfrm>
            <a:off x="4472107" y="4067006"/>
            <a:ext cx="3051814" cy="109516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t="39130" r="74217" b="43927"/>
          <a:stretch/>
        </p:blipFill>
        <p:spPr>
          <a:xfrm>
            <a:off x="6885064" y="3960317"/>
            <a:ext cx="2656502" cy="136637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9" t="38923" r="24079" b="44108"/>
          <a:stretch/>
        </p:blipFill>
        <p:spPr>
          <a:xfrm>
            <a:off x="1095309" y="4825555"/>
            <a:ext cx="1114006" cy="136465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2" t="42097" r="33456" b="44958"/>
          <a:stretch/>
        </p:blipFill>
        <p:spPr>
          <a:xfrm>
            <a:off x="1872804" y="5184000"/>
            <a:ext cx="5366924" cy="1044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6" t="39130" r="74217" b="48038"/>
          <a:stretch/>
        </p:blipFill>
        <p:spPr>
          <a:xfrm>
            <a:off x="7203561" y="4949886"/>
            <a:ext cx="167303" cy="1034856"/>
          </a:xfrm>
          <a:prstGeom prst="rect">
            <a:avLst/>
          </a:prstGeom>
        </p:spPr>
      </p:pic>
      <p:sp>
        <p:nvSpPr>
          <p:cNvPr id="30" name="Дуга 29"/>
          <p:cNvSpPr/>
          <p:nvPr/>
        </p:nvSpPr>
        <p:spPr>
          <a:xfrm rot="9498919">
            <a:off x="928207" y="3518084"/>
            <a:ext cx="798116" cy="457483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Дуга 30"/>
          <p:cNvSpPr/>
          <p:nvPr/>
        </p:nvSpPr>
        <p:spPr>
          <a:xfrm rot="9427414">
            <a:off x="1303534" y="3280402"/>
            <a:ext cx="1531649" cy="686848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Дуга 31"/>
          <p:cNvSpPr/>
          <p:nvPr/>
        </p:nvSpPr>
        <p:spPr>
          <a:xfrm rot="9453402">
            <a:off x="2132090" y="3441955"/>
            <a:ext cx="1190908" cy="509998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Дуга 32"/>
          <p:cNvSpPr/>
          <p:nvPr/>
        </p:nvSpPr>
        <p:spPr>
          <a:xfrm rot="9427414">
            <a:off x="5959141" y="3237983"/>
            <a:ext cx="1641011" cy="661202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Дуга 33"/>
          <p:cNvSpPr/>
          <p:nvPr/>
        </p:nvSpPr>
        <p:spPr>
          <a:xfrm rot="9103695">
            <a:off x="6808146" y="3303769"/>
            <a:ext cx="1104704" cy="618576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Дуга 39"/>
          <p:cNvSpPr/>
          <p:nvPr/>
        </p:nvSpPr>
        <p:spPr>
          <a:xfrm rot="10010609">
            <a:off x="997740" y="4565723"/>
            <a:ext cx="743791" cy="321761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Дуга 40"/>
          <p:cNvSpPr/>
          <p:nvPr/>
        </p:nvSpPr>
        <p:spPr>
          <a:xfrm rot="9427414">
            <a:off x="1289059" y="4258925"/>
            <a:ext cx="1366524" cy="646709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Дуга 41"/>
          <p:cNvSpPr/>
          <p:nvPr/>
        </p:nvSpPr>
        <p:spPr>
          <a:xfrm rot="9550524">
            <a:off x="2067817" y="4407372"/>
            <a:ext cx="1256563" cy="517069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Дуга 42"/>
          <p:cNvSpPr/>
          <p:nvPr/>
        </p:nvSpPr>
        <p:spPr>
          <a:xfrm rot="9159795">
            <a:off x="7864627" y="4354784"/>
            <a:ext cx="1001325" cy="570908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Дуга 43"/>
          <p:cNvSpPr/>
          <p:nvPr/>
        </p:nvSpPr>
        <p:spPr>
          <a:xfrm rot="8300294">
            <a:off x="8425158" y="4599479"/>
            <a:ext cx="355776" cy="336146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Дуга 44"/>
          <p:cNvSpPr/>
          <p:nvPr/>
        </p:nvSpPr>
        <p:spPr>
          <a:xfrm rot="9427414">
            <a:off x="8664429" y="4313194"/>
            <a:ext cx="1255470" cy="569821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Дуга 45"/>
          <p:cNvSpPr/>
          <p:nvPr/>
        </p:nvSpPr>
        <p:spPr>
          <a:xfrm rot="9103695">
            <a:off x="1066622" y="5358522"/>
            <a:ext cx="841074" cy="497295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Дуга 46"/>
          <p:cNvSpPr/>
          <p:nvPr/>
        </p:nvSpPr>
        <p:spPr>
          <a:xfrm rot="10010609">
            <a:off x="1556496" y="5542135"/>
            <a:ext cx="1147170" cy="342098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Дуга 47"/>
          <p:cNvSpPr/>
          <p:nvPr/>
        </p:nvSpPr>
        <p:spPr>
          <a:xfrm rot="9427414">
            <a:off x="2098733" y="5245761"/>
            <a:ext cx="1451005" cy="632523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6197667" y="2803554"/>
            <a:ext cx="1702092" cy="584775"/>
          </a:xfrm>
          <a:prstGeom prst="rect">
            <a:avLst/>
          </a:prstGeom>
          <a:noFill/>
          <a:ln w="38100"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–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=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7789453" y="3959046"/>
            <a:ext cx="1838545" cy="584775"/>
          </a:xfrm>
          <a:prstGeom prst="rect">
            <a:avLst/>
          </a:prstGeom>
          <a:noFill/>
          <a:ln w="38100"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–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=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–=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073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9" grpId="0"/>
      <p:bldP spid="3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44343</TotalTime>
  <Words>532</Words>
  <Application>Microsoft Office PowerPoint</Application>
  <PresentationFormat>Произвольный</PresentationFormat>
  <Paragraphs>66</Paragraphs>
  <Slides>16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2881</cp:revision>
  <dcterms:created xsi:type="dcterms:W3CDTF">2018-01-05T16:38:53Z</dcterms:created>
  <dcterms:modified xsi:type="dcterms:W3CDTF">2024-02-26T17:38:58Z</dcterms:modified>
</cp:coreProperties>
</file>