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908" r:id="rId3"/>
    <p:sldId id="909" r:id="rId4"/>
    <p:sldId id="910" r:id="rId5"/>
    <p:sldId id="911" r:id="rId6"/>
    <p:sldId id="622" r:id="rId7"/>
    <p:sldId id="897" r:id="rId8"/>
    <p:sldId id="898" r:id="rId9"/>
    <p:sldId id="899" r:id="rId10"/>
    <p:sldId id="858" r:id="rId11"/>
    <p:sldId id="630" r:id="rId12"/>
    <p:sldId id="852" r:id="rId13"/>
    <p:sldId id="906" r:id="rId14"/>
    <p:sldId id="912" r:id="rId15"/>
    <p:sldId id="881" r:id="rId16"/>
    <p:sldId id="902" r:id="rId17"/>
    <p:sldId id="914" r:id="rId18"/>
    <p:sldId id="794" r:id="rId19"/>
    <p:sldId id="850" r:id="rId20"/>
    <p:sldId id="91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EF71CE"/>
    <a:srgbClr val="463EDE"/>
    <a:srgbClr val="295FFF"/>
    <a:srgbClr val="322ADA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7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2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og89us2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3274" y="4323128"/>
            <a:ext cx="9753806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Велика буква Ї. </a:t>
            </a:r>
            <a:r>
              <a:rPr lang="ru-RU" sz="4500" b="1" dirty="0" err="1">
                <a:solidFill>
                  <a:schemeClr val="bg1"/>
                </a:solidFill>
              </a:rPr>
              <a:t>Читання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endParaRPr lang="ru-RU" sz="45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500" b="1" dirty="0" smtClean="0">
                <a:solidFill>
                  <a:schemeClr val="bg1"/>
                </a:solidFill>
              </a:rPr>
              <a:t>і </a:t>
            </a:r>
            <a:r>
              <a:rPr lang="ru-RU" sz="4500" b="1" dirty="0">
                <a:solidFill>
                  <a:schemeClr val="bg1"/>
                </a:solidFill>
              </a:rPr>
              <a:t>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артинки буква Ї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6524" r="23528" b="9037"/>
          <a:stretch/>
        </p:blipFill>
        <p:spPr bwMode="auto">
          <a:xfrm>
            <a:off x="1573324" y="1046903"/>
            <a:ext cx="2280869" cy="293150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83485" y="1360069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82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996" y="494528"/>
            <a:ext cx="8732066" cy="6027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4">
            <a:hlinkClick r:id="" action="ppaction://media"/>
            <a:extLst>
              <a:ext uri="{FF2B5EF4-FFF2-40B4-BE49-F238E27FC236}">
                <a16:creationId xmlns="" xmlns:a16="http://schemas.microsoft.com/office/drawing/2014/main" id="{FDA83FD3-020C-4603-81B0-CC2D80DA0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46606" y="445746"/>
            <a:ext cx="8756193" cy="886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2" y="1332021"/>
            <a:ext cx="2017184" cy="21259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11880" y="1779968"/>
            <a:ext cx="5772150" cy="21684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кра</a:t>
            </a:r>
            <a:r>
              <a:rPr lang="ru-RU" sz="4400" b="1" dirty="0" err="1">
                <a:solidFill>
                  <a:srgbClr val="00AFF0"/>
                </a:solidFill>
              </a:rPr>
              <a:t>ї</a:t>
            </a:r>
            <a:r>
              <a:rPr lang="ru-RU" sz="4400" b="1" dirty="0">
                <a:solidFill>
                  <a:srgbClr val="00AFF0"/>
                </a:solidFill>
              </a:rPr>
              <a:t>          </a:t>
            </a:r>
            <a:r>
              <a:rPr lang="ru-RU" sz="4400" b="1" dirty="0" smtClean="0">
                <a:solidFill>
                  <a:srgbClr val="00AFF0"/>
                </a:solidFill>
              </a:rPr>
              <a:t> </a:t>
            </a:r>
            <a:r>
              <a:rPr lang="ru-RU" sz="4400" b="1" dirty="0" err="1" smtClean="0">
                <a:solidFill>
                  <a:srgbClr val="00AFF0"/>
                </a:solidFill>
              </a:rPr>
              <a:t>україн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ка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кра</a:t>
            </a:r>
            <a:r>
              <a:rPr lang="ru-RU" sz="4400" b="1" dirty="0" err="1">
                <a:solidFill>
                  <a:srgbClr val="00B0F0"/>
                </a:solidFill>
              </a:rPr>
              <a:t>ї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на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400" b="1" dirty="0">
                <a:solidFill>
                  <a:srgbClr val="000000"/>
                </a:solidFill>
              </a:rPr>
              <a:t>   </a:t>
            </a:r>
            <a:r>
              <a:rPr lang="ru-RU" sz="4400" b="1" dirty="0" smtClean="0">
                <a:solidFill>
                  <a:srgbClr val="000000"/>
                </a:solidFill>
              </a:rPr>
              <a:t>  </a:t>
            </a:r>
            <a:r>
              <a:rPr lang="ru-RU" sz="4400" b="1" dirty="0" err="1">
                <a:solidFill>
                  <a:srgbClr val="00AFF0"/>
                </a:solidFill>
              </a:rPr>
              <a:t>україн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ець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Укра</a:t>
            </a:r>
            <a:r>
              <a:rPr lang="ru-RU" sz="4400" b="1" dirty="0" err="1">
                <a:solidFill>
                  <a:srgbClr val="00B0F0"/>
                </a:solidFill>
              </a:rPr>
              <a:t>ї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на</a:t>
            </a:r>
            <a:r>
              <a:rPr lang="ru-RU" sz="4400" b="1" dirty="0">
                <a:solidFill>
                  <a:srgbClr val="000000"/>
                </a:solidFill>
              </a:rPr>
              <a:t>    </a:t>
            </a:r>
            <a:r>
              <a:rPr lang="ru-RU" sz="4400" b="1" dirty="0" smtClean="0">
                <a:solidFill>
                  <a:srgbClr val="000000"/>
                </a:solidFill>
              </a:rPr>
              <a:t> </a:t>
            </a:r>
            <a:r>
              <a:rPr lang="ru-RU" sz="4400" b="1" dirty="0" err="1" smtClean="0">
                <a:solidFill>
                  <a:srgbClr val="00AFF0"/>
                </a:solidFill>
              </a:rPr>
              <a:t>україн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ський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6821" t="30511" r="71048" b="48869"/>
          <a:stretch/>
        </p:blipFill>
        <p:spPr>
          <a:xfrm>
            <a:off x="1343866" y="1788883"/>
            <a:ext cx="2268014" cy="21684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343866" y="4097523"/>
            <a:ext cx="8040164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4400" b="1" dirty="0" err="1">
                <a:solidFill>
                  <a:srgbClr val="00B0F0"/>
                </a:solidFill>
              </a:rPr>
              <a:t>ї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         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Мико</a:t>
            </a:r>
            <a:r>
              <a:rPr lang="ru-RU" sz="4400" b="1" dirty="0" err="1" smtClean="0">
                <a:solidFill>
                  <a:srgbClr val="00B0F0"/>
                </a:solidFill>
              </a:rPr>
              <a:t>ла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їв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4400" b="1" dirty="0" err="1">
                <a:solidFill>
                  <a:srgbClr val="00B0F0"/>
                </a:solidFill>
              </a:rPr>
              <a:t>ї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вський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мико</a:t>
            </a:r>
            <a:r>
              <a:rPr lang="ru-RU" sz="4400" b="1" dirty="0" err="1" smtClean="0">
                <a:solidFill>
                  <a:srgbClr val="00B0F0"/>
                </a:solidFill>
              </a:rPr>
              <a:t>ла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ївський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8296" y="491853"/>
            <a:ext cx="8732066" cy="754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2707" y="1345001"/>
            <a:ext cx="1051560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Ми живемо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 Україні. Наша країна велика і красива. Куди не поїдеш, побачиш зелені гаї, безкраї поля, великі ріки і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малі ручаї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В Україні багато міст і сіл. Головне місто України — Київ.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Ми пишаємося Україною і любимо її.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56563" y="4405294"/>
            <a:ext cx="6987388" cy="21507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uk-UA" sz="2000" dirty="0"/>
              <a:t>Чи можемо ми сказати, що цей текст про нас?</a:t>
            </a:r>
          </a:p>
          <a:p>
            <a:pPr marL="446088" indent="-446088">
              <a:buAutoNum type="arabicPeriod"/>
            </a:pPr>
            <a:r>
              <a:rPr lang="uk-UA" sz="2000" dirty="0"/>
              <a:t>Чому так </a:t>
            </a:r>
            <a:r>
              <a:rPr lang="uk-UA" sz="2000" dirty="0" smtClean="0"/>
              <a:t>думаєш?</a:t>
            </a:r>
            <a:r>
              <a:rPr lang="uk-UA" sz="2000" dirty="0"/>
              <a:t> </a:t>
            </a:r>
            <a:r>
              <a:rPr lang="uk-UA" sz="2000" dirty="0" smtClean="0"/>
              <a:t>То </a:t>
            </a:r>
            <a:r>
              <a:rPr lang="uk-UA" sz="2000" dirty="0"/>
              <a:t>в якій країні ми живемо?</a:t>
            </a:r>
          </a:p>
          <a:p>
            <a:pPr marL="446088" indent="-446088">
              <a:buAutoNum type="arabicPeriod"/>
            </a:pPr>
            <a:r>
              <a:rPr lang="uk-UA" sz="2000" dirty="0"/>
              <a:t>Яка наша країна? Як називається головне місто України?</a:t>
            </a:r>
          </a:p>
          <a:p>
            <a:pPr marL="446088" indent="-446088">
              <a:buAutoNum type="arabicPeriod"/>
            </a:pPr>
            <a:r>
              <a:rPr lang="uk-UA" sz="2000" dirty="0"/>
              <a:t>Як ми ставимося до своєї країни? </a:t>
            </a:r>
          </a:p>
          <a:p>
            <a:pPr marL="446088" indent="-446088">
              <a:buAutoNum type="arabicPeriod"/>
            </a:pPr>
            <a:r>
              <a:rPr lang="uk-UA" sz="2000" dirty="0"/>
              <a:t>У чому виявляється ця любов? </a:t>
            </a:r>
          </a:p>
          <a:p>
            <a:pPr marL="446088" indent="-446088">
              <a:buAutoNum type="arabicPeriod"/>
            </a:pPr>
            <a:r>
              <a:rPr lang="uk-UA" sz="2000" dirty="0" smtClean="0"/>
              <a:t>Придумай </a:t>
            </a:r>
            <a:r>
              <a:rPr lang="uk-UA" sz="2000" dirty="0"/>
              <a:t>заголовок до тексту.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646420" y="1874520"/>
            <a:ext cx="5589270" cy="1143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0273" y="316096"/>
            <a:ext cx="9390182" cy="724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err="1">
                <a:solidFill>
                  <a:schemeClr val="bg1"/>
                </a:solidFill>
              </a:rPr>
              <a:t>свій</a:t>
            </a:r>
            <a:r>
              <a:rPr lang="ru-RU" sz="4000" b="1" dirty="0">
                <a:solidFill>
                  <a:schemeClr val="bg1"/>
                </a:solidFill>
              </a:rPr>
              <a:t>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219" y="316096"/>
            <a:ext cx="11464290" cy="6001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Екскурсія в Київ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До класу зайшла Ольга Миколаївна.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— У суботу їдемо на екскурсію в Київ, — повідомила вона. Усі зраділи і почали готуватися до поїздки.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Їхали поїздом. На київському вокзалі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пересіли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в екскурсійний автобус і поїхали містом.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Побували на майдані Незалежності, у Музеї води. Побачили виставу в ляльковому театрі.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Милувàлися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Дніпром. Пройшлися по Пейзажній алеї. 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Після екскурсії із захопленням ділилися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своїми враженнями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 Київ — чудове місто!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53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70273" y="6217920"/>
            <a:ext cx="3704647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4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6" y="1998231"/>
            <a:ext cx="3488169" cy="348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89607" y="1563891"/>
            <a:ext cx="8073376" cy="4832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400" dirty="0"/>
              <a:t>Як </a:t>
            </a:r>
            <a:r>
              <a:rPr lang="uk-UA" sz="2400" dirty="0" smtClean="0"/>
              <a:t>ти розумієш </a:t>
            </a:r>
            <a:r>
              <a:rPr lang="uk-UA" sz="2400" dirty="0"/>
              <a:t>значення слів </a:t>
            </a:r>
            <a:r>
              <a:rPr lang="uk-UA" sz="2400" i="1" dirty="0">
                <a:solidFill>
                  <a:srgbClr val="FFFF00"/>
                </a:solidFill>
              </a:rPr>
              <a:t>екскурсія,</a:t>
            </a:r>
            <a:r>
              <a:rPr lang="uk-UA" sz="2400" i="1" dirty="0"/>
              <a:t> </a:t>
            </a:r>
            <a:r>
              <a:rPr lang="uk-UA" sz="2400" i="1" dirty="0" smtClean="0">
                <a:solidFill>
                  <a:srgbClr val="FFFF00"/>
                </a:solidFill>
              </a:rPr>
              <a:t>екскурсійний</a:t>
            </a:r>
            <a:r>
              <a:rPr lang="uk-UA" sz="2400" i="1" dirty="0" smtClean="0"/>
              <a:t> </a:t>
            </a:r>
            <a:r>
              <a:rPr lang="uk-UA" sz="2400" i="1" dirty="0">
                <a:solidFill>
                  <a:srgbClr val="FFFF00"/>
                </a:solidFill>
              </a:rPr>
              <a:t>автобус</a:t>
            </a:r>
            <a:r>
              <a:rPr lang="uk-UA" sz="2400" i="1" dirty="0"/>
              <a:t>, </a:t>
            </a:r>
            <a:r>
              <a:rPr lang="uk-UA" sz="2400" i="1" dirty="0">
                <a:solidFill>
                  <a:srgbClr val="FFFF00"/>
                </a:solidFill>
              </a:rPr>
              <a:t>Майдан</a:t>
            </a:r>
            <a:r>
              <a:rPr lang="uk-UA" sz="2400" i="1" dirty="0"/>
              <a:t> </a:t>
            </a:r>
            <a:r>
              <a:rPr lang="uk-UA" sz="2400" i="1" dirty="0">
                <a:solidFill>
                  <a:srgbClr val="FFFF00"/>
                </a:solidFill>
              </a:rPr>
              <a:t>Незалежності</a:t>
            </a:r>
            <a:r>
              <a:rPr lang="uk-UA" sz="2400" i="1" dirty="0"/>
              <a:t>, </a:t>
            </a:r>
            <a:r>
              <a:rPr lang="uk-UA" sz="2400" i="1" dirty="0">
                <a:solidFill>
                  <a:srgbClr val="FFFF00"/>
                </a:solidFill>
              </a:rPr>
              <a:t>музей</a:t>
            </a:r>
            <a:r>
              <a:rPr lang="uk-UA" sz="2400" i="1" dirty="0"/>
              <a:t> </a:t>
            </a:r>
            <a:r>
              <a:rPr lang="uk-UA" sz="2400" i="1" dirty="0" smtClean="0">
                <a:solidFill>
                  <a:srgbClr val="FFFF00"/>
                </a:solidFill>
              </a:rPr>
              <a:t>води</a:t>
            </a:r>
            <a:r>
              <a:rPr lang="uk-UA" sz="2400" dirty="0" smtClean="0"/>
              <a:t>, </a:t>
            </a:r>
            <a:r>
              <a:rPr lang="uk-UA" sz="2400" i="1" dirty="0">
                <a:solidFill>
                  <a:srgbClr val="FFFF00"/>
                </a:solidFill>
              </a:rPr>
              <a:t>ділитися</a:t>
            </a:r>
            <a:r>
              <a:rPr lang="uk-UA" sz="2400" i="1" dirty="0"/>
              <a:t> </a:t>
            </a:r>
            <a:r>
              <a:rPr lang="uk-UA" sz="2400" i="1" dirty="0">
                <a:solidFill>
                  <a:srgbClr val="FFFF00"/>
                </a:solidFill>
              </a:rPr>
              <a:t>враженнями</a:t>
            </a:r>
            <a:r>
              <a:rPr lang="uk-UA" sz="2400" dirty="0"/>
              <a:t>?</a:t>
            </a:r>
          </a:p>
          <a:p>
            <a:pPr marL="354013" indent="-354013">
              <a:buAutoNum type="arabicPeriod"/>
            </a:pPr>
            <a:r>
              <a:rPr lang="uk-UA" sz="2400" dirty="0"/>
              <a:t>Про кого розповідається в тексті?</a:t>
            </a:r>
          </a:p>
          <a:p>
            <a:pPr marL="354013" indent="-354013">
              <a:buAutoNum type="arabicPeriod"/>
            </a:pPr>
            <a:r>
              <a:rPr lang="uk-UA" sz="2400" dirty="0"/>
              <a:t>Що повідомила учням Ольга Миколаївна? Хто вона?</a:t>
            </a:r>
          </a:p>
          <a:p>
            <a:pPr marL="354013" indent="-354013">
              <a:buAutoNum type="arabicPeriod"/>
            </a:pPr>
            <a:r>
              <a:rPr lang="uk-UA" sz="2400" dirty="0"/>
              <a:t>Чим їхали до Києва?</a:t>
            </a:r>
          </a:p>
          <a:p>
            <a:pPr marL="354013" indent="-354013">
              <a:buAutoNum type="arabicPeriod"/>
            </a:pPr>
            <a:r>
              <a:rPr lang="uk-UA" sz="2400" dirty="0"/>
              <a:t>Що діти побачили в Києві? Де побували?</a:t>
            </a:r>
          </a:p>
          <a:p>
            <a:pPr marL="354013" indent="-354013">
              <a:buAutoNum type="arabicPeriod"/>
            </a:pPr>
            <a:r>
              <a:rPr lang="uk-UA" sz="2400" dirty="0"/>
              <a:t>Які враження були в учнів після екскурсії? </a:t>
            </a:r>
          </a:p>
          <a:p>
            <a:pPr marL="354013" indent="-354013">
              <a:buAutoNum type="arabicPeriod"/>
            </a:pPr>
            <a:r>
              <a:rPr lang="uk-UA" sz="2400" dirty="0"/>
              <a:t>Чи </a:t>
            </a:r>
            <a:r>
              <a:rPr lang="uk-UA" sz="2400" dirty="0" smtClean="0"/>
              <a:t>бував ти </a:t>
            </a:r>
            <a:r>
              <a:rPr lang="uk-UA" sz="2400" dirty="0"/>
              <a:t>в Києві? </a:t>
            </a:r>
          </a:p>
          <a:p>
            <a:pPr marL="354013" indent="-354013">
              <a:buAutoNum type="arabicPeriod"/>
            </a:pPr>
            <a:r>
              <a:rPr lang="uk-UA" sz="2400" dirty="0"/>
              <a:t>Коли, з ким і де саме? Що </a:t>
            </a:r>
            <a:r>
              <a:rPr lang="uk-UA" sz="2400" dirty="0" smtClean="0"/>
              <a:t>побачив </a:t>
            </a:r>
            <a:r>
              <a:rPr lang="uk-UA" sz="2400" dirty="0"/>
              <a:t>там? </a:t>
            </a:r>
          </a:p>
          <a:p>
            <a:pPr marL="354013" indent="-354013">
              <a:buAutoNum type="arabicPeriod"/>
            </a:pPr>
            <a:r>
              <a:rPr lang="uk-UA" sz="2400" dirty="0"/>
              <a:t>Яке враження справило на </a:t>
            </a:r>
            <a:r>
              <a:rPr lang="uk-UA" sz="2400" dirty="0" smtClean="0"/>
              <a:t>тебе </a:t>
            </a:r>
            <a:r>
              <a:rPr lang="uk-UA" sz="2400" dirty="0"/>
              <a:t>головне місто нашої країни?</a:t>
            </a:r>
          </a:p>
        </p:txBody>
      </p:sp>
    </p:spTree>
    <p:extLst>
      <p:ext uri="{BB962C8B-B14F-4D97-AF65-F5344CB8AC3E}">
        <p14:creationId xmlns:p14="http://schemas.microsoft.com/office/powerpoint/2010/main" val="36411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72516" y="494529"/>
            <a:ext cx="8732066" cy="832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 smtClean="0">
                <a:solidFill>
                  <a:schemeClr val="bg1"/>
                </a:solidFill>
              </a:rPr>
              <a:t>Продовж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4000" b="1" dirty="0" smtClean="0">
                <a:solidFill>
                  <a:schemeClr val="bg1"/>
                </a:solidFill>
              </a:rPr>
              <a:t> з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01620" y="1704198"/>
            <a:ext cx="7019470" cy="29253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2800" b="1" dirty="0"/>
              <a:t>До </a:t>
            </a:r>
            <a:r>
              <a:rPr lang="ru-RU" sz="2800" b="1" dirty="0" err="1"/>
              <a:t>класу</a:t>
            </a:r>
            <a:r>
              <a:rPr lang="ru-RU" sz="2800" b="1" dirty="0"/>
              <a:t> </a:t>
            </a:r>
            <a:r>
              <a:rPr lang="ru-RU" sz="2800" b="1" dirty="0" err="1" smtClean="0"/>
              <a:t>зайшла</a:t>
            </a:r>
            <a:r>
              <a:rPr lang="ru-RU" sz="2800" b="1" dirty="0" smtClean="0"/>
              <a:t> ... </a:t>
            </a:r>
            <a:endParaRPr lang="ru-RU" sz="2800" b="1" dirty="0"/>
          </a:p>
          <a:p>
            <a:pPr marL="742950" indent="-742950">
              <a:buAutoNum type="arabicPeriod"/>
            </a:pPr>
            <a:r>
              <a:rPr lang="ru-RU" sz="2800" b="1" dirty="0"/>
              <a:t>У </a:t>
            </a:r>
            <a:r>
              <a:rPr lang="ru-RU" sz="2800" b="1" dirty="0" err="1"/>
              <a:t>суботу</a:t>
            </a:r>
            <a:r>
              <a:rPr lang="ru-RU" sz="2800" b="1" dirty="0"/>
              <a:t> </a:t>
            </a:r>
            <a:r>
              <a:rPr lang="ru-RU" sz="2800" b="1" dirty="0" err="1"/>
              <a:t>їдемо</a:t>
            </a:r>
            <a:r>
              <a:rPr lang="ru-RU" sz="2800" b="1" dirty="0"/>
              <a:t> </a:t>
            </a:r>
            <a:r>
              <a:rPr lang="ru-RU" sz="2800" b="1" dirty="0" smtClean="0"/>
              <a:t>на ...</a:t>
            </a:r>
            <a:endParaRPr lang="ru-RU" sz="2800" b="1" dirty="0"/>
          </a:p>
          <a:p>
            <a:pPr marL="742950" indent="-742950">
              <a:buAutoNum type="arabicPeriod"/>
            </a:pPr>
            <a:r>
              <a:rPr lang="ru-RU" sz="2800" b="1" dirty="0"/>
              <a:t>На </a:t>
            </a:r>
            <a:r>
              <a:rPr lang="ru-RU" sz="2800" b="1" dirty="0" err="1"/>
              <a:t>київському</a:t>
            </a:r>
            <a:r>
              <a:rPr lang="ru-RU" sz="2800" b="1" dirty="0"/>
              <a:t> </a:t>
            </a:r>
            <a:r>
              <a:rPr lang="ru-RU" sz="2800" b="1" dirty="0" err="1"/>
              <a:t>вокзалі</a:t>
            </a:r>
            <a:r>
              <a:rPr lang="ru-RU" sz="2800" b="1" dirty="0"/>
              <a:t> </a:t>
            </a:r>
            <a:r>
              <a:rPr lang="ru-RU" sz="2800" b="1" dirty="0" err="1"/>
              <a:t>пересіли</a:t>
            </a:r>
            <a:r>
              <a:rPr lang="ru-RU" sz="2800" b="1" dirty="0"/>
              <a:t> </a:t>
            </a:r>
            <a:r>
              <a:rPr lang="ru-RU" sz="2800" b="1" dirty="0" smtClean="0"/>
              <a:t>в ...</a:t>
            </a:r>
            <a:endParaRPr lang="ru-RU" sz="2800" b="1" dirty="0"/>
          </a:p>
          <a:p>
            <a:pPr marL="742950" indent="-742950">
              <a:buAutoNum type="arabicPeriod"/>
            </a:pPr>
            <a:r>
              <a:rPr lang="ru-RU" sz="2800" b="1" dirty="0" err="1"/>
              <a:t>Побачили</a:t>
            </a:r>
            <a:r>
              <a:rPr lang="ru-RU" sz="2800" b="1" dirty="0"/>
              <a:t> </a:t>
            </a:r>
            <a:r>
              <a:rPr lang="ru-RU" sz="2800" b="1" dirty="0" err="1"/>
              <a:t>виставу</a:t>
            </a:r>
            <a:r>
              <a:rPr lang="ru-RU" sz="2800" b="1" dirty="0"/>
              <a:t> </a:t>
            </a:r>
            <a:r>
              <a:rPr lang="ru-RU" sz="2800" b="1" dirty="0" smtClean="0"/>
              <a:t>в ... </a:t>
            </a:r>
            <a:endParaRPr lang="ru-RU" sz="2800" b="1" dirty="0"/>
          </a:p>
          <a:p>
            <a:pPr marL="742950" indent="-742950">
              <a:buAutoNum type="arabicPeriod"/>
            </a:pPr>
            <a:r>
              <a:rPr lang="ru-RU" sz="2800" b="1" dirty="0" err="1"/>
              <a:t>Після</a:t>
            </a:r>
            <a:r>
              <a:rPr lang="ru-RU" sz="2800" b="1" dirty="0"/>
              <a:t> </a:t>
            </a:r>
            <a:r>
              <a:rPr lang="ru-RU" sz="2800" b="1" dirty="0" err="1"/>
              <a:t>екскурсії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захопленням</a:t>
            </a:r>
            <a:r>
              <a:rPr lang="ru-RU" sz="2800" b="1" dirty="0"/>
              <a:t> 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02" y="3895344"/>
            <a:ext cx="2231578" cy="277406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69696" y="4713853"/>
            <a:ext cx="5884988" cy="7382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А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/>
              <a:t>знаєш</a:t>
            </a:r>
            <a:r>
              <a:rPr lang="ru-RU" sz="2800" b="1" dirty="0"/>
              <a:t> про Київ?</a:t>
            </a:r>
          </a:p>
        </p:txBody>
      </p:sp>
    </p:spTree>
    <p:extLst>
      <p:ext uri="{BB962C8B-B14F-4D97-AF65-F5344CB8AC3E}">
        <p14:creationId xmlns:p14="http://schemas.microsoft.com/office/powerpoint/2010/main" val="2839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7"/>
          <p:cNvSpPr txBox="1">
            <a:spLocks/>
          </p:cNvSpPr>
          <p:nvPr/>
        </p:nvSpPr>
        <p:spPr>
          <a:xfrm>
            <a:off x="724457" y="1986098"/>
            <a:ext cx="9875293" cy="38108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Україна.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Красива, багата.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Піклується, оберігає, вирішує.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Україна — красива,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самостійна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держава.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Батьківщина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uk-UA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4057650" lvl="8" indent="-514350">
              <a:buFont typeface="+mj-lt"/>
              <a:buAutoNum type="arabicPeriod"/>
              <a:defRPr/>
            </a:pPr>
            <a:endParaRPr lang="uk-UA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uk-UA" sz="4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7684" y="405926"/>
            <a:ext cx="8732066" cy="817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</a:t>
            </a:r>
            <a:r>
              <a:rPr lang="uk-UA" sz="4000" b="1" dirty="0" err="1">
                <a:solidFill>
                  <a:schemeClr val="bg1"/>
                </a:solidFill>
              </a:rPr>
              <a:t>Сенкан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2011" r="1911" b="2750"/>
          <a:stretch/>
        </p:blipFill>
        <p:spPr bwMode="auto">
          <a:xfrm>
            <a:off x="7738111" y="1312404"/>
            <a:ext cx="4034790" cy="242087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76239" y="4011906"/>
            <a:ext cx="6076121" cy="6972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Утвори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надрукуй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слова 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зразком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885" r="5319"/>
          <a:stretch/>
        </p:blipFill>
        <p:spPr>
          <a:xfrm>
            <a:off x="9060760" y="3920466"/>
            <a:ext cx="2394802" cy="2489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9" t="57886" r="25278" b="13962"/>
          <a:stretch/>
        </p:blipFill>
        <p:spPr>
          <a:xfrm>
            <a:off x="720000" y="1471897"/>
            <a:ext cx="10656000" cy="225800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 flipH="1">
            <a:off x="2518564" y="2129687"/>
            <a:ext cx="3122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 smtClean="0"/>
              <a:t>м</a:t>
            </a:r>
            <a:endParaRPr lang="ru-RU" sz="4500" dirty="0"/>
          </a:p>
        </p:txBody>
      </p:sp>
      <p:sp>
        <p:nvSpPr>
          <p:cNvPr id="20" name="TextBox 19"/>
          <p:cNvSpPr txBox="1"/>
          <p:nvPr/>
        </p:nvSpPr>
        <p:spPr>
          <a:xfrm>
            <a:off x="3332484" y="2129687"/>
            <a:ext cx="3339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ї</a:t>
            </a:r>
            <a:endParaRPr lang="ru-RU" sz="4500" dirty="0"/>
          </a:p>
        </p:txBody>
      </p:sp>
      <p:sp>
        <p:nvSpPr>
          <p:cNvPr id="21" name="TextBox 20"/>
          <p:cNvSpPr txBox="1"/>
          <p:nvPr/>
        </p:nvSpPr>
        <p:spPr>
          <a:xfrm>
            <a:off x="2272469" y="2914517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т</a:t>
            </a:r>
            <a:endParaRPr lang="ru-RU" sz="4500" dirty="0"/>
          </a:p>
        </p:txBody>
      </p:sp>
      <p:sp>
        <p:nvSpPr>
          <p:cNvPr id="22" name="TextBox 21"/>
          <p:cNvSpPr txBox="1"/>
          <p:nvPr/>
        </p:nvSpPr>
        <p:spPr>
          <a:xfrm>
            <a:off x="2683029" y="2914517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в</a:t>
            </a:r>
            <a:endParaRPr lang="ru-RU" sz="4500" dirty="0"/>
          </a:p>
        </p:txBody>
      </p:sp>
      <p:sp>
        <p:nvSpPr>
          <p:cNvPr id="23" name="TextBox 22"/>
          <p:cNvSpPr txBox="1"/>
          <p:nvPr/>
        </p:nvSpPr>
        <p:spPr>
          <a:xfrm>
            <a:off x="3093588" y="2914517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о</a:t>
            </a:r>
            <a:endParaRPr lang="ru-RU" sz="4500" dirty="0"/>
          </a:p>
        </p:txBody>
      </p:sp>
      <p:sp>
        <p:nvSpPr>
          <p:cNvPr id="24" name="TextBox 23"/>
          <p:cNvSpPr txBox="1"/>
          <p:nvPr/>
        </p:nvSpPr>
        <p:spPr>
          <a:xfrm>
            <a:off x="3486942" y="2929797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ї</a:t>
            </a:r>
            <a:endParaRPr lang="ru-RU" sz="4500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2925524" y="2129687"/>
            <a:ext cx="3122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о</a:t>
            </a:r>
            <a:endParaRPr lang="ru-RU" sz="4500" dirty="0"/>
          </a:p>
        </p:txBody>
      </p:sp>
      <p:sp>
        <p:nvSpPr>
          <p:cNvPr id="28" name="TextBox 27"/>
          <p:cNvSpPr txBox="1"/>
          <p:nvPr/>
        </p:nvSpPr>
        <p:spPr>
          <a:xfrm>
            <a:off x="9313308" y="1405612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к</a:t>
            </a:r>
            <a:endParaRPr lang="ru-RU" sz="4500" dirty="0"/>
          </a:p>
        </p:txBody>
      </p:sp>
      <p:sp>
        <p:nvSpPr>
          <p:cNvPr id="29" name="TextBox 28"/>
          <p:cNvSpPr txBox="1"/>
          <p:nvPr/>
        </p:nvSpPr>
        <p:spPr>
          <a:xfrm>
            <a:off x="9716986" y="1405612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р</a:t>
            </a:r>
            <a:endParaRPr lang="ru-RU" sz="4500" dirty="0"/>
          </a:p>
        </p:txBody>
      </p:sp>
      <p:sp>
        <p:nvSpPr>
          <p:cNvPr id="30" name="TextBox 29"/>
          <p:cNvSpPr txBox="1"/>
          <p:nvPr/>
        </p:nvSpPr>
        <p:spPr>
          <a:xfrm>
            <a:off x="10328706" y="1405612"/>
            <a:ext cx="6363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а</a:t>
            </a:r>
            <a:endParaRPr lang="ru-RU" sz="4500" dirty="0"/>
          </a:p>
        </p:txBody>
      </p:sp>
      <p:sp>
        <p:nvSpPr>
          <p:cNvPr id="31" name="TextBox 30"/>
          <p:cNvSpPr txBox="1"/>
          <p:nvPr/>
        </p:nvSpPr>
        <p:spPr>
          <a:xfrm>
            <a:off x="10819640" y="1420892"/>
            <a:ext cx="508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ї</a:t>
            </a:r>
            <a:endParaRPr lang="ru-RU" sz="4500" dirty="0"/>
          </a:p>
        </p:txBody>
      </p:sp>
      <p:sp>
        <p:nvSpPr>
          <p:cNvPr id="32" name="TextBox 31"/>
          <p:cNvSpPr txBox="1"/>
          <p:nvPr/>
        </p:nvSpPr>
        <p:spPr>
          <a:xfrm>
            <a:off x="9303859" y="2190442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г</a:t>
            </a:r>
            <a:endParaRPr lang="ru-RU" sz="4500" dirty="0"/>
          </a:p>
        </p:txBody>
      </p:sp>
      <p:sp>
        <p:nvSpPr>
          <p:cNvPr id="34" name="TextBox 33"/>
          <p:cNvSpPr txBox="1"/>
          <p:nvPr/>
        </p:nvSpPr>
        <p:spPr>
          <a:xfrm>
            <a:off x="9926032" y="2144967"/>
            <a:ext cx="6642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а</a:t>
            </a:r>
            <a:endParaRPr lang="ru-RU" sz="4500" dirty="0"/>
          </a:p>
        </p:txBody>
      </p:sp>
      <p:sp>
        <p:nvSpPr>
          <p:cNvPr id="35" name="TextBox 34"/>
          <p:cNvSpPr txBox="1"/>
          <p:nvPr/>
        </p:nvSpPr>
        <p:spPr>
          <a:xfrm>
            <a:off x="10117221" y="2182802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ї</a:t>
            </a:r>
            <a:endParaRPr lang="ru-RU" sz="4500" dirty="0"/>
          </a:p>
        </p:txBody>
      </p:sp>
      <p:sp>
        <p:nvSpPr>
          <p:cNvPr id="36" name="TextBox 35"/>
          <p:cNvSpPr txBox="1"/>
          <p:nvPr/>
        </p:nvSpPr>
        <p:spPr>
          <a:xfrm>
            <a:off x="9583896" y="2967632"/>
            <a:ext cx="5411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ч</a:t>
            </a:r>
            <a:endParaRPr lang="ru-RU" sz="4500" dirty="0"/>
          </a:p>
        </p:txBody>
      </p:sp>
      <p:sp>
        <p:nvSpPr>
          <p:cNvPr id="37" name="TextBox 36"/>
          <p:cNvSpPr txBox="1"/>
          <p:nvPr/>
        </p:nvSpPr>
        <p:spPr>
          <a:xfrm>
            <a:off x="9716986" y="2969505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а</a:t>
            </a:r>
            <a:endParaRPr lang="ru-RU" sz="4500" dirty="0"/>
          </a:p>
        </p:txBody>
      </p:sp>
      <p:sp>
        <p:nvSpPr>
          <p:cNvPr id="38" name="TextBox 37"/>
          <p:cNvSpPr txBox="1"/>
          <p:nvPr/>
        </p:nvSpPr>
        <p:spPr>
          <a:xfrm>
            <a:off x="10105684" y="2969505"/>
            <a:ext cx="10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500" dirty="0"/>
              <a:t>ї</a:t>
            </a:r>
            <a:endParaRPr lang="ru-RU" sz="45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69867" y="4861560"/>
            <a:ext cx="1854338" cy="8763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Надрукуй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97835" y="4861560"/>
            <a:ext cx="5185410" cy="876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Київ</a:t>
            </a:r>
            <a:r>
              <a:rPr lang="ru-RU" sz="3200" b="1" dirty="0" smtClean="0">
                <a:solidFill>
                  <a:schemeClr val="bg1"/>
                </a:solidFill>
              </a:rPr>
              <a:t> – </a:t>
            </a:r>
            <a:r>
              <a:rPr lang="ru-RU" sz="3200" b="1" dirty="0" err="1" smtClean="0">
                <a:solidFill>
                  <a:schemeClr val="bg1"/>
                </a:solidFill>
              </a:rPr>
              <a:t>столиця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України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26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686591"/>
            <a:ext cx="8755124" cy="936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4730" y="2155660"/>
            <a:ext cx="5349239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можеш розказати про Україну новим друзям?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слова з буквою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25994" y="1925047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49378" y="407564"/>
            <a:ext cx="8811364" cy="758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learningapps.org/qrcode.php?id=pog89us25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60" y="2192693"/>
            <a:ext cx="1268964" cy="12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0170" y="460239"/>
            <a:ext cx="9464040" cy="705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</a:t>
            </a:r>
            <a:r>
              <a:rPr lang="uk-UA" sz="4000" b="1" dirty="0" err="1" smtClean="0">
                <a:solidFill>
                  <a:schemeClr val="bg1"/>
                </a:solidFill>
              </a:rPr>
              <a:t>налоштуйся</a:t>
            </a:r>
            <a:r>
              <a:rPr lang="uk-UA" sz="4000" b="1" dirty="0" smtClean="0">
                <a:solidFill>
                  <a:schemeClr val="bg1"/>
                </a:solidFill>
              </a:rPr>
              <a:t>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3680460" y="1848451"/>
            <a:ext cx="5006340" cy="2494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Школярі ми всі старанні,</a:t>
            </a:r>
            <a:endParaRPr lang="ru-RU" sz="2800" b="1" dirty="0"/>
          </a:p>
          <a:p>
            <a:pPr algn="ctr"/>
            <a:r>
              <a:rPr lang="uk-UA" sz="2800" b="1" dirty="0"/>
              <a:t>Нам під силу всі завдання.</a:t>
            </a:r>
            <a:endParaRPr lang="ru-RU" sz="2800" b="1" dirty="0"/>
          </a:p>
          <a:p>
            <a:pPr algn="ctr"/>
            <a:r>
              <a:rPr lang="uk-UA" sz="2800" b="1" dirty="0"/>
              <a:t>Лінь й помилки переможем,</a:t>
            </a:r>
            <a:endParaRPr lang="ru-RU" sz="2800" b="1" dirty="0"/>
          </a:p>
          <a:p>
            <a:pPr algn="ctr"/>
            <a:r>
              <a:rPr lang="uk-UA" sz="2800" b="1" dirty="0"/>
              <a:t>Ми усе, </a:t>
            </a:r>
            <a:r>
              <a:rPr lang="uk-UA" sz="2800" b="1" dirty="0" err="1"/>
              <a:t>повірте</a:t>
            </a:r>
            <a:r>
              <a:rPr lang="uk-UA" sz="2800" b="1" dirty="0"/>
              <a:t>, зможем!</a:t>
            </a:r>
            <a:endParaRPr lang="ru-RU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1867D5-B1C6-41B5-98F3-A3426D82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r="48019" b="18378"/>
          <a:stretch/>
        </p:blipFill>
        <p:spPr>
          <a:xfrm>
            <a:off x="539556" y="1786861"/>
            <a:ext cx="2877531" cy="379254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79E8177-6840-4E00-BFD6-30DEA9AB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6" t="16969" r="-260" b="17595"/>
          <a:stretch/>
        </p:blipFill>
        <p:spPr>
          <a:xfrm>
            <a:off x="8949690" y="1764000"/>
            <a:ext cx="2664000" cy="3924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19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«Світлофор настрою».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671161" y="1456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2" y="1432607"/>
            <a:ext cx="11041381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«Світлофор </a:t>
            </a:r>
            <a:r>
              <a:rPr lang="uk-UA" sz="2800" b="1" dirty="0" smtClean="0">
                <a:solidFill>
                  <a:schemeClr val="bg1"/>
                </a:solidFill>
              </a:rPr>
              <a:t>очікувань».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553034" y="1318823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578183" y="125095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="" xmlns:a16="http://schemas.microsoft.com/office/drawing/2014/main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="" xmlns:a16="http://schemas.microsoft.com/office/drawing/2014/main" id="{F027A46A-0904-474B-99F3-07EB4C80E74E}"/>
              </a:ext>
            </a:extLst>
          </p:cNvPr>
          <p:cNvSpPr/>
          <p:nvPr/>
        </p:nvSpPr>
        <p:spPr>
          <a:xfrm>
            <a:off x="4245813" y="1455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доведеться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="" xmlns:a16="http://schemas.microsoft.com/office/drawing/2014/main" id="{067E5DC4-D958-40A4-896E-132BBC24AD63}"/>
              </a:ext>
            </a:extLst>
          </p:cNvPr>
          <p:cNvSpPr/>
          <p:nvPr/>
        </p:nvSpPr>
        <p:spPr>
          <a:xfrm>
            <a:off x="7429500" y="1456403"/>
            <a:ext cx="2123534" cy="942052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вдасться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3" y="1466910"/>
            <a:ext cx="10920397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708661" y="4173596"/>
            <a:ext cx="9086850" cy="1952884"/>
          </a:xfrm>
          <a:prstGeom prst="rect">
            <a:avLst/>
          </a:prstGeom>
          <a:solidFill>
            <a:srgbClr val="A162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63690" y="471669"/>
            <a:ext cx="8732066" cy="808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6990" y="1395642"/>
            <a:ext cx="232885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голосні звуки.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68036" y="4357764"/>
            <a:ext cx="776175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[е]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12691" y="5065650"/>
            <a:ext cx="100266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е                         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480058" y="5065650"/>
            <a:ext cx="1051123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є      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33101" y="4374216"/>
            <a:ext cx="771365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[а]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47483" y="5072494"/>
            <a:ext cx="923651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62022" y="5072494"/>
            <a:ext cx="925253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546407" y="1387001"/>
            <a:ext cx="238274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916037" y="1395642"/>
            <a:ext cx="2536822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</a:t>
            </a:r>
          </a:p>
          <a:p>
            <a:r>
              <a:rPr lang="uk-UA" sz="3600" b="1" dirty="0" smtClean="0">
                <a:solidFill>
                  <a:srgbClr val="FF0000"/>
                </a:solidFill>
              </a:rPr>
              <a:t> я    ю є і   ї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029723" y="1387001"/>
            <a:ext cx="274795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 для позначення  голосних звуків.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94402" y="2626290"/>
            <a:ext cx="5042893" cy="830997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букви, що позначають м’якість попередніх приголосних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29723" y="2718622"/>
            <a:ext cx="181974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 ь є і ю 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54802" y="3560074"/>
            <a:ext cx="9260698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буквами і коли на письмі можна </a:t>
            </a:r>
            <a:r>
              <a:rPr lang="uk-UA" sz="2400" b="1" dirty="0">
                <a:solidFill>
                  <a:schemeClr val="bg1"/>
                </a:solidFill>
              </a:rPr>
              <a:t>позначати </a:t>
            </a:r>
            <a:r>
              <a:rPr lang="uk-UA" sz="2400" b="1" dirty="0" smtClean="0">
                <a:solidFill>
                  <a:schemeClr val="bg1"/>
                </a:solidFill>
              </a:rPr>
              <a:t>звук [а</a:t>
            </a:r>
            <a:r>
              <a:rPr lang="uk-UA" sz="2400" b="1" dirty="0">
                <a:solidFill>
                  <a:schemeClr val="bg1"/>
                </a:solidFill>
              </a:rPr>
              <a:t>] </a:t>
            </a:r>
            <a:r>
              <a:rPr lang="uk-UA" sz="2400" b="1" dirty="0" smtClean="0">
                <a:solidFill>
                  <a:schemeClr val="bg1"/>
                </a:solidFill>
              </a:rPr>
              <a:t>[у] [е]?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40574" y="4354564"/>
            <a:ext cx="76174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>
                <a:solidFill>
                  <a:srgbClr val="FF0000"/>
                </a:solidFill>
              </a:rPr>
              <a:t>у]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68047" y="5062450"/>
            <a:ext cx="1019849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502321" y="5062450"/>
            <a:ext cx="1101398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ю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0035882" y="4708507"/>
            <a:ext cx="1256818" cy="707886"/>
          </a:xfrm>
          <a:prstGeom prst="rect">
            <a:avLst/>
          </a:prstGeom>
          <a:ln w="38100">
            <a:solidFill>
              <a:srgbClr val="7030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70C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70C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70C0"/>
                </a:solidFill>
              </a:rPr>
              <a:t>]</a:t>
            </a:r>
            <a:endParaRPr lang="ru-RU" altLang="ru-RU" sz="4000" b="1" dirty="0">
              <a:solidFill>
                <a:srgbClr val="0070C0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944442" y="3006076"/>
            <a:ext cx="1760219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Що ти можеш сказати про букву ї?</a:t>
            </a:r>
            <a:endParaRPr lang="ru-RU" alt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8" grpId="0" animBg="1"/>
      <p:bldP spid="33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2" grpId="0" animBg="1"/>
      <p:bldP spid="53" grpId="0" animBg="1"/>
      <p:bldP spid="27" grpId="0" animBg="1"/>
      <p:bldP spid="28" grpId="0" animBg="1"/>
      <p:bldP spid="2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78623"/>
            <a:ext cx="3851184" cy="38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5482035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позначає два звуки</a:t>
            </a:r>
            <a:r>
              <a:rPr lang="uk-UA" sz="2800" dirty="0" smtClean="0"/>
              <a:t>.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читати. Повторимо знання про Україну. Попрацюємо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творами.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4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6725" y="458575"/>
            <a:ext cx="10200385" cy="14730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Хто </a:t>
            </a:r>
            <a:r>
              <a:rPr lang="uk-UA" sz="3200" b="1" dirty="0">
                <a:solidFill>
                  <a:schemeClr val="bg1"/>
                </a:solidFill>
              </a:rPr>
              <a:t>зображений на малюнку? У якому одязі діти?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називається одяг на </a:t>
            </a:r>
            <a:r>
              <a:rPr lang="uk-UA" sz="3200" b="1" dirty="0" smtClean="0">
                <a:solidFill>
                  <a:schemeClr val="bg1"/>
                </a:solidFill>
              </a:rPr>
              <a:t>хлопчикові і </a:t>
            </a:r>
            <a:r>
              <a:rPr lang="uk-UA" sz="3200" b="1" dirty="0">
                <a:solidFill>
                  <a:schemeClr val="bg1"/>
                </a:solidFill>
              </a:rPr>
              <a:t>на дівчинці?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419" t="26284" r="33989" b="15706"/>
          <a:stretch/>
        </p:blipFill>
        <p:spPr>
          <a:xfrm>
            <a:off x="4939110" y="2101081"/>
            <a:ext cx="6228000" cy="36554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966724" y="4031693"/>
            <a:ext cx="3353815" cy="1724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400" b="1" dirty="0">
                <a:solidFill>
                  <a:schemeClr val="bg1"/>
                </a:solidFill>
              </a:rPr>
              <a:t>слово під </a:t>
            </a:r>
            <a:r>
              <a:rPr lang="uk-UA" sz="2400" b="1" dirty="0" smtClean="0">
                <a:solidFill>
                  <a:schemeClr val="bg1"/>
                </a:solidFill>
              </a:rPr>
              <a:t>малюнком.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 й звуки слова </a:t>
            </a:r>
            <a:r>
              <a:rPr lang="uk-UA" sz="2400" b="1" i="1" dirty="0">
                <a:solidFill>
                  <a:srgbClr val="FFFF00"/>
                </a:solidFill>
              </a:rPr>
              <a:t>українці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66723" y="2101081"/>
            <a:ext cx="335381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сорочка</a:t>
            </a:r>
            <a:r>
              <a:rPr lang="uk-UA" sz="2400" b="1" dirty="0">
                <a:solidFill>
                  <a:schemeClr val="bg1"/>
                </a:solidFill>
              </a:rPr>
              <a:t>, кептарик, шаровари, </a:t>
            </a:r>
            <a:r>
              <a:rPr lang="uk-UA" sz="2400" b="1" dirty="0" smtClean="0">
                <a:solidFill>
                  <a:schemeClr val="bg1"/>
                </a:solidFill>
              </a:rPr>
              <a:t>чоботи, вишиванка, спідниця, фартушок</a:t>
            </a:r>
            <a:endParaRPr lang="ru-RU" sz="2400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0564" y="405926"/>
            <a:ext cx="8732066" cy="714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4000" b="1" dirty="0" smtClean="0">
                <a:solidFill>
                  <a:schemeClr val="bg1"/>
                </a:solidFill>
              </a:rPr>
              <a:t>, чи знаєш ти …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sp>
        <p:nvSpPr>
          <p:cNvPr id="9" name="Объект 7"/>
          <p:cNvSpPr txBox="1">
            <a:spLocks/>
          </p:cNvSpPr>
          <p:nvPr/>
        </p:nvSpPr>
        <p:spPr>
          <a:xfrm>
            <a:off x="961868" y="1316502"/>
            <a:ext cx="7382032" cy="4398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Як </a:t>
            </a: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називається наша держава?</a:t>
            </a:r>
          </a:p>
          <a:p>
            <a:pPr marL="0" indent="0">
              <a:buNone/>
            </a:pP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А </a:t>
            </a: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хто ми з </a:t>
            </a: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тобою? </a:t>
            </a:r>
            <a:endParaRPr lang="uk-UA" altLang="ru-RU" sz="35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altLang="ru-RU" sz="35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Які </a:t>
            </a: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кольори на прапорі України? </a:t>
            </a:r>
          </a:p>
          <a:p>
            <a:pPr marL="0" indent="0">
              <a:buNone/>
            </a:pPr>
            <a:endParaRPr lang="uk-UA" altLang="ru-RU" sz="35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Як </a:t>
            </a: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по-іншому називають </a:t>
            </a:r>
            <a:r>
              <a:rPr lang="uk-UA" altLang="ru-RU" sz="35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наш герб</a:t>
            </a:r>
            <a:r>
              <a:rPr lang="uk-UA" altLang="ru-RU" sz="35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014" y="1316502"/>
            <a:ext cx="2110863" cy="138555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416597" y="2050177"/>
            <a:ext cx="1348740" cy="1303767"/>
            <a:chOff x="5795010" y="1162006"/>
            <a:chExt cx="3458690" cy="332613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9510" y="1162006"/>
              <a:ext cx="1744190" cy="33261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5010" y="1180619"/>
              <a:ext cx="1714500" cy="32889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6" name="Picture 2" descr="Ð¤Ð»Ð°Ð³ Ð£ÐºÑÐ°Ð¸Ð½Ñ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515751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268" y="4678373"/>
            <a:ext cx="851535" cy="12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36114" y="435972"/>
            <a:ext cx="10442426" cy="755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Що ти можеш розказати про </a:t>
            </a:r>
            <a:r>
              <a:rPr lang="uk-UA" sz="4000" b="1" dirty="0">
                <a:solidFill>
                  <a:schemeClr val="bg1"/>
                </a:solidFill>
              </a:rPr>
              <a:t>У</a:t>
            </a:r>
            <a:r>
              <a:rPr lang="uk-UA" sz="4000" b="1" dirty="0" smtClean="0">
                <a:solidFill>
                  <a:schemeClr val="bg1"/>
                </a:solidFill>
              </a:rPr>
              <a:t>країну?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5551" y="1344168"/>
            <a:ext cx="5798727" cy="2781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/>
              <a:t>     Наша Батьківщина розташована в центрі </a:t>
            </a:r>
            <a:r>
              <a:rPr lang="uk-UA" sz="2400" dirty="0">
                <a:solidFill>
                  <a:srgbClr val="FFFF00"/>
                </a:solidFill>
              </a:rPr>
              <a:t>Європи</a:t>
            </a:r>
            <a:r>
              <a:rPr lang="uk-UA" sz="2400" dirty="0"/>
              <a:t>. Через усю Україну, з </a:t>
            </a:r>
            <a:r>
              <a:rPr lang="uk-UA" sz="2400" dirty="0" smtClean="0"/>
              <a:t>півночі </a:t>
            </a:r>
            <a:r>
              <a:rPr lang="uk-UA" sz="2400" dirty="0"/>
              <a:t>на </a:t>
            </a:r>
            <a:r>
              <a:rPr lang="uk-UA" sz="2400" dirty="0" smtClean="0"/>
              <a:t>південь, </a:t>
            </a:r>
            <a:r>
              <a:rPr lang="uk-UA" sz="2400" dirty="0"/>
              <a:t>протікає могутній </a:t>
            </a:r>
            <a:r>
              <a:rPr lang="uk-UA" sz="2400" dirty="0">
                <a:solidFill>
                  <a:srgbClr val="FFFF00"/>
                </a:solidFill>
              </a:rPr>
              <a:t>Дніпро</a:t>
            </a:r>
            <a:r>
              <a:rPr lang="uk-UA" sz="2400" dirty="0"/>
              <a:t> — одна з найбільших річок Європи. На березі Дніпра розташоване найгарніше місто — </a:t>
            </a:r>
            <a:r>
              <a:rPr lang="uk-UA" sz="2400" dirty="0">
                <a:solidFill>
                  <a:srgbClr val="FFFF00"/>
                </a:solidFill>
              </a:rPr>
              <a:t>Київ</a:t>
            </a:r>
            <a:r>
              <a:rPr lang="uk-UA" sz="2400" dirty="0"/>
              <a:t>, столиця нашої держави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2011" r="1911" b="2750"/>
          <a:stretch/>
        </p:blipFill>
        <p:spPr bwMode="auto">
          <a:xfrm>
            <a:off x="6725921" y="1344168"/>
            <a:ext cx="4635498" cy="2781300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24932" y="4296918"/>
            <a:ext cx="10885077" cy="17609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/>
              <a:t>З </a:t>
            </a:r>
            <a:r>
              <a:rPr lang="uk-UA" sz="2400" dirty="0"/>
              <a:t>півдня Україну омивають моря — </a:t>
            </a:r>
            <a:r>
              <a:rPr lang="uk-UA" sz="2400" dirty="0">
                <a:solidFill>
                  <a:srgbClr val="FFFF00"/>
                </a:solidFill>
              </a:rPr>
              <a:t>Чорне</a:t>
            </a:r>
            <a:r>
              <a:rPr lang="uk-UA" sz="2400" dirty="0"/>
              <a:t> та </a:t>
            </a:r>
            <a:r>
              <a:rPr lang="uk-UA" sz="2400" dirty="0">
                <a:solidFill>
                  <a:srgbClr val="FFFF00"/>
                </a:solidFill>
              </a:rPr>
              <a:t>Азовське</a:t>
            </a:r>
            <a:r>
              <a:rPr lang="uk-UA" sz="2400" dirty="0"/>
              <a:t>. На заході здіймаються до неба верхівки </a:t>
            </a:r>
            <a:r>
              <a:rPr lang="uk-UA" sz="2400" dirty="0">
                <a:solidFill>
                  <a:srgbClr val="FFFF00"/>
                </a:solidFill>
              </a:rPr>
              <a:t>Карпат</a:t>
            </a:r>
            <a:r>
              <a:rPr lang="uk-UA" sz="2400" dirty="0"/>
              <a:t>, а на півдні розкинулися </a:t>
            </a:r>
            <a:r>
              <a:rPr lang="uk-UA" sz="2400" dirty="0">
                <a:solidFill>
                  <a:srgbClr val="FFFF00"/>
                </a:solidFill>
              </a:rPr>
              <a:t>Кримські</a:t>
            </a:r>
            <a:r>
              <a:rPr lang="uk-UA" sz="2400" dirty="0"/>
              <a:t> гори. Великі ліси на півночі — </a:t>
            </a:r>
            <a:r>
              <a:rPr lang="uk-UA" sz="2400" dirty="0">
                <a:solidFill>
                  <a:srgbClr val="FFFF00"/>
                </a:solidFill>
              </a:rPr>
              <a:t>Полісся</a:t>
            </a:r>
            <a:r>
              <a:rPr lang="uk-UA" sz="2400" dirty="0"/>
              <a:t> і просторі степи на півдні України. Ось яка дивовижна природа нашої країни!</a:t>
            </a:r>
          </a:p>
        </p:txBody>
      </p:sp>
    </p:spTree>
    <p:extLst>
      <p:ext uri="{BB962C8B-B14F-4D97-AF65-F5344CB8AC3E}">
        <p14:creationId xmlns:p14="http://schemas.microsoft.com/office/powerpoint/2010/main" val="35872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0494" y="405925"/>
            <a:ext cx="8732066" cy="711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і доповни речення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50" y="1117033"/>
            <a:ext cx="7752907" cy="57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170092" y="1407538"/>
            <a:ext cx="446564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Слова для довідок: </a:t>
            </a:r>
            <a:endParaRPr lang="uk-UA" sz="2800" b="1" i="1" dirty="0" smtClean="0">
              <a:solidFill>
                <a:srgbClr val="0070C0"/>
              </a:solidFill>
              <a:effectLst/>
              <a:ea typeface="Batang"/>
              <a:cs typeface="Arial" panose="020B0604020202020204" pitchFamily="34" charset="0"/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Україні</a:t>
            </a:r>
            <a:r>
              <a:rPr lang="uk-UA" sz="2800" b="1" dirty="0">
                <a:solidFill>
                  <a:srgbClr val="0070C0"/>
                </a:solidFill>
                <a:effectLst/>
                <a:ea typeface="Batang"/>
                <a:cs typeface="Arial" panose="020B0604020202020204" pitchFamily="34" charset="0"/>
              </a:rPr>
              <a:t>, Київ, українською.</a:t>
            </a:r>
            <a:endParaRPr lang="ru-RU" sz="28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33068" y="2361645"/>
            <a:ext cx="8074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a typeface="Batang"/>
                <a:cs typeface="Arial" panose="020B0604020202020204" pitchFamily="34" charset="0"/>
              </a:rPr>
              <a:t>Я живу в _____. </a:t>
            </a:r>
          </a:p>
          <a:p>
            <a:r>
              <a:rPr lang="uk-UA" sz="3200" b="1" dirty="0">
                <a:solidFill>
                  <a:schemeClr val="bg1"/>
                </a:solidFill>
                <a:ea typeface="Batang"/>
                <a:cs typeface="Arial" panose="020B0604020202020204" pitchFamily="34" charset="0"/>
              </a:rPr>
              <a:t>Столиця нашої держави — _____. </a:t>
            </a:r>
          </a:p>
          <a:p>
            <a:r>
              <a:rPr lang="uk-UA" sz="3200" b="1" dirty="0">
                <a:solidFill>
                  <a:schemeClr val="bg1"/>
                </a:solidFill>
                <a:ea typeface="Batang"/>
                <a:cs typeface="Arial" panose="020B0604020202020204" pitchFamily="34" charset="0"/>
              </a:rPr>
              <a:t>Ми розмовляємо ______ мовою. </a:t>
            </a:r>
            <a:endParaRPr lang="ru-RU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52666</TotalTime>
  <Words>891</Words>
  <Application>Microsoft Office PowerPoint</Application>
  <PresentationFormat>Произвольный</PresentationFormat>
  <Paragraphs>156</Paragraphs>
  <Slides>20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3354</cp:revision>
  <dcterms:created xsi:type="dcterms:W3CDTF">2018-01-05T16:38:53Z</dcterms:created>
  <dcterms:modified xsi:type="dcterms:W3CDTF">2024-02-26T14:43:57Z</dcterms:modified>
</cp:coreProperties>
</file>