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872" r:id="rId3"/>
    <p:sldId id="905" r:id="rId4"/>
    <p:sldId id="916" r:id="rId5"/>
    <p:sldId id="917" r:id="rId6"/>
    <p:sldId id="918" r:id="rId7"/>
    <p:sldId id="906" r:id="rId8"/>
    <p:sldId id="907" r:id="rId9"/>
    <p:sldId id="909" r:id="rId10"/>
    <p:sldId id="910" r:id="rId11"/>
    <p:sldId id="885" r:id="rId12"/>
    <p:sldId id="911" r:id="rId13"/>
    <p:sldId id="622" r:id="rId14"/>
    <p:sldId id="898" r:id="rId15"/>
    <p:sldId id="630" r:id="rId16"/>
    <p:sldId id="890" r:id="rId17"/>
    <p:sldId id="769" r:id="rId18"/>
    <p:sldId id="862" r:id="rId19"/>
    <p:sldId id="750" r:id="rId20"/>
    <p:sldId id="912" r:id="rId21"/>
    <p:sldId id="904" r:id="rId22"/>
    <p:sldId id="900" r:id="rId23"/>
    <p:sldId id="913" r:id="rId24"/>
    <p:sldId id="914" r:id="rId25"/>
    <p:sldId id="835" r:id="rId26"/>
    <p:sldId id="485" r:id="rId27"/>
    <p:sldId id="90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CE"/>
    <a:srgbClr val="E838BA"/>
    <a:srgbClr val="295FFF"/>
    <a:srgbClr val="322AD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5" autoAdjust="0"/>
    <p:restoredTop sz="94061" autoAdjust="0"/>
  </p:normalViewPr>
  <p:slideViewPr>
    <p:cSldViewPr snapToGrid="0">
      <p:cViewPr varScale="1">
        <p:scale>
          <a:sx n="82" d="100"/>
          <a:sy n="82" d="100"/>
        </p:scale>
        <p:origin x="-570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9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6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xro05eja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4870" y="4461077"/>
            <a:ext cx="9769034" cy="17025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700" b="1" dirty="0">
                <a:solidFill>
                  <a:schemeClr val="bg1"/>
                </a:solidFill>
              </a:rPr>
              <a:t>Звук [ф]. Мала буква ф. Читання </a:t>
            </a:r>
            <a:r>
              <a:rPr lang="ru-RU" sz="4700" b="1" dirty="0" err="1">
                <a:solidFill>
                  <a:schemeClr val="bg1"/>
                </a:solidFill>
              </a:rPr>
              <a:t>слів</a:t>
            </a:r>
            <a:r>
              <a:rPr lang="ru-RU" sz="4700" b="1" dirty="0">
                <a:solidFill>
                  <a:schemeClr val="bg1"/>
                </a:solidFill>
              </a:rPr>
              <a:t> і тексту з </a:t>
            </a:r>
            <a:r>
              <a:rPr lang="ru-RU" sz="4700" b="1" dirty="0" err="1">
                <a:solidFill>
                  <a:schemeClr val="bg1"/>
                </a:solidFill>
              </a:rPr>
              <a:t>вивченими</a:t>
            </a:r>
            <a:r>
              <a:rPr lang="ru-RU" sz="4700" b="1" dirty="0">
                <a:solidFill>
                  <a:schemeClr val="bg1"/>
                </a:solidFill>
              </a:rPr>
              <a:t> </a:t>
            </a:r>
            <a:r>
              <a:rPr lang="ru-RU" sz="4700" b="1" dirty="0" err="1">
                <a:solidFill>
                  <a:schemeClr val="bg1"/>
                </a:solidFill>
              </a:rPr>
              <a:t>літерами</a:t>
            </a:r>
            <a:endParaRPr lang="uk-UA" sz="47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6392" y="1151810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83</a:t>
            </a:r>
          </a:p>
        </p:txBody>
      </p:sp>
      <p:pic>
        <p:nvPicPr>
          <p:cNvPr id="1026" name="Picture 2" descr="Буква Ф. Слова на букву Ф. Імена на букву Ф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0" y="1151811"/>
            <a:ext cx="4795234" cy="268533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425" y="1560868"/>
            <a:ext cx="5474908" cy="3701328"/>
          </a:xfrm>
          <a:prstGeom prst="cloudCallout">
            <a:avLst>
              <a:gd name="adj1" fmla="val -63346"/>
              <a:gd name="adj2" fmla="val 21243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40385" y="2578024"/>
            <a:ext cx="3022497" cy="3645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126" y="1954883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перший звук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фазан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</a:rPr>
              <a:t>його 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Під </a:t>
            </a:r>
            <a:r>
              <a:rPr lang="uk-UA" sz="2400" b="1" dirty="0">
                <a:solidFill>
                  <a:srgbClr val="FFFF00"/>
                </a:solidFill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</a:rPr>
              <a:t>звуку </a:t>
            </a:r>
            <a:r>
              <a:rPr lang="uk-UA" sz="2400" b="1" dirty="0" smtClean="0">
                <a:solidFill>
                  <a:schemeClr val="bg1"/>
                </a:solidFill>
              </a:rPr>
              <a:t>[ф]  </a:t>
            </a:r>
            <a:r>
              <a:rPr lang="uk-UA" sz="2400" b="1" dirty="0" smtClean="0">
                <a:solidFill>
                  <a:srgbClr val="FFFF00"/>
                </a:solidFill>
              </a:rPr>
              <a:t>видихуване </a:t>
            </a:r>
            <a:r>
              <a:rPr lang="uk-UA" sz="2400" b="1" dirty="0">
                <a:solidFill>
                  <a:srgbClr val="FFFF00"/>
                </a:solidFill>
              </a:rPr>
              <a:t>повітря натрапляє на </a:t>
            </a:r>
            <a:r>
              <a:rPr lang="uk-UA" sz="2400" b="1" dirty="0" smtClean="0">
                <a:solidFill>
                  <a:srgbClr val="FFFF00"/>
                </a:solidFill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Отже</a:t>
            </a:r>
            <a:r>
              <a:rPr lang="uk-UA" sz="2400" b="1" dirty="0">
                <a:solidFill>
                  <a:srgbClr val="FFFF00"/>
                </a:solidFill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</a:rPr>
              <a:t>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05630" y="3411532"/>
            <a:ext cx="1101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[</a:t>
            </a:r>
            <a:r>
              <a:rPr lang="uk-UA" sz="5400" b="1" dirty="0" smtClean="0">
                <a:solidFill>
                  <a:srgbClr val="0070C0"/>
                </a:solidFill>
              </a:rPr>
              <a:t>ф</a:t>
            </a:r>
            <a:r>
              <a:rPr lang="en-US" sz="5400" b="1" dirty="0" smtClean="0">
                <a:solidFill>
                  <a:srgbClr val="0070C0"/>
                </a:solidFill>
              </a:rPr>
              <a:t>]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210097" y="1954883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7077" y="502559"/>
            <a:ext cx="10567687" cy="8640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Допоможи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жирафі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прочитати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r>
              <a:rPr lang="ru-RU" sz="4000" b="1" dirty="0">
                <a:solidFill>
                  <a:schemeClr val="bg1"/>
                </a:solidFill>
              </a:rPr>
              <a:t> і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34" y="4791919"/>
            <a:ext cx="2987605" cy="173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37142" y="1682736"/>
            <a:ext cx="2500539" cy="484572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75000"/>
                  </a:schemeClr>
                </a:solidFill>
              </a:rPr>
              <a:t>аф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фа</a:t>
            </a:r>
          </a:p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оф   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фо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уф    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фу</a:t>
            </a:r>
          </a:p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75000"/>
                  </a:schemeClr>
                </a:solidFill>
              </a:rPr>
              <a:t>еф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фе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75000"/>
                  </a:schemeClr>
                </a:solidFill>
              </a:rPr>
              <a:t>иф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фи</a:t>
            </a:r>
          </a:p>
          <a:p>
            <a:pPr algn="just"/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75000"/>
                  </a:schemeClr>
                </a:solidFill>
              </a:rPr>
              <a:t>іф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фі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66" y="1682736"/>
            <a:ext cx="2511124" cy="436284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910264" y="1682736"/>
            <a:ext cx="3806313" cy="202290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5000" b="1" dirty="0">
                <a:solidFill>
                  <a:srgbClr val="00B0F0"/>
                </a:solidFill>
              </a:rPr>
              <a:t>фе</a:t>
            </a:r>
            <a:r>
              <a:rPr lang="ru-RU" sz="5000" b="1" dirty="0">
                <a:solidFill>
                  <a:schemeClr val="tx1"/>
                </a:solidFill>
              </a:rPr>
              <a:t>н    </a:t>
            </a:r>
            <a:r>
              <a:rPr lang="ru-RU" sz="5000" b="1" dirty="0">
                <a:solidFill>
                  <a:srgbClr val="00B0F0"/>
                </a:solidFill>
              </a:rPr>
              <a:t>фа</a:t>
            </a:r>
            <a:r>
              <a:rPr lang="ru-RU" sz="5000" b="1" dirty="0">
                <a:solidFill>
                  <a:schemeClr val="tx1"/>
                </a:solidFill>
              </a:rPr>
              <a:t>ра</a:t>
            </a:r>
          </a:p>
          <a:p>
            <a:pPr algn="just"/>
            <a:r>
              <a:rPr lang="ru-RU" sz="5000" b="1" dirty="0">
                <a:solidFill>
                  <a:srgbClr val="00B0F0"/>
                </a:solidFill>
              </a:rPr>
              <a:t>фе</a:t>
            </a:r>
            <a:r>
              <a:rPr lang="ru-RU" sz="5000" b="1" dirty="0">
                <a:solidFill>
                  <a:schemeClr val="tx1"/>
                </a:solidFill>
              </a:rPr>
              <a:t>я     </a:t>
            </a:r>
            <a:r>
              <a:rPr lang="ru-RU" sz="5000" b="1" dirty="0" err="1">
                <a:solidFill>
                  <a:srgbClr val="00B0F0"/>
                </a:solidFill>
              </a:rPr>
              <a:t>фа</a:t>
            </a:r>
            <a:r>
              <a:rPr lang="ru-RU" sz="5000" b="1" dirty="0" err="1">
                <a:solidFill>
                  <a:schemeClr val="tx1"/>
                </a:solidFill>
              </a:rPr>
              <a:t>рба</a:t>
            </a:r>
            <a:endParaRPr lang="ru-RU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2111" y="491490"/>
            <a:ext cx="9282897" cy="8458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вимовляємо звуки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9321" y="1449509"/>
            <a:ext cx="2573665" cy="501675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rgbClr val="FF0000"/>
                </a:solidFill>
              </a:rPr>
              <a:t>ф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артух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>
                <a:solidFill>
                  <a:srgbClr val="FF0000"/>
                </a:solidFill>
              </a:rPr>
              <a:t>ф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ільм</a:t>
            </a:r>
          </a:p>
          <a:p>
            <a:r>
              <a:rPr lang="ru-RU" sz="4000" b="1" dirty="0" err="1" smtClean="0">
                <a:solidFill>
                  <a:srgbClr val="FF0000"/>
                </a:solidFill>
              </a:rPr>
              <a:t>ф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арби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rgbClr val="FF0000"/>
                </a:solidFill>
              </a:rPr>
              <a:t>ф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рукти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 smtClean="0">
                <a:solidFill>
                  <a:srgbClr val="FF0000"/>
                </a:solidFill>
              </a:rPr>
              <a:t>ф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ірма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ту</a:t>
            </a:r>
            <a:r>
              <a:rPr lang="ru-RU" sz="4000" b="1" dirty="0" err="1">
                <a:solidFill>
                  <a:srgbClr val="FF0000"/>
                </a:solidFill>
              </a:rPr>
              <a:t>ф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лі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 smtClean="0">
                <a:solidFill>
                  <a:srgbClr val="FF0000"/>
                </a:solidFill>
              </a:rPr>
              <a:t>ф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ламінго</a:t>
            </a:r>
            <a:endParaRPr lang="uk-UA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дель</a:t>
            </a:r>
            <a:r>
              <a:rPr lang="uk-UA" sz="4000" b="1" dirty="0" smtClean="0">
                <a:solidFill>
                  <a:srgbClr val="FF0000"/>
                </a:solidFill>
              </a:rPr>
              <a:t>ф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ін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51371" y="4444762"/>
            <a:ext cx="2418475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= </a:t>
            </a:r>
            <a:r>
              <a:rPr lang="ru-RU" sz="4000" b="1" dirty="0" smtClean="0">
                <a:solidFill>
                  <a:srgbClr val="FF0000"/>
                </a:solidFill>
              </a:rPr>
              <a:t>о</a:t>
            </a:r>
            <a:r>
              <a:rPr lang="ru-RU" sz="4000" b="1" dirty="0" smtClean="0">
                <a:solidFill>
                  <a:srgbClr val="0070C0"/>
                </a:solidFill>
              </a:rPr>
              <a:t> –  – </a:t>
            </a:r>
            <a:r>
              <a:rPr lang="ru-RU" sz="4000" b="1" dirty="0" smtClean="0">
                <a:solidFill>
                  <a:srgbClr val="FF0000"/>
                </a:solidFill>
              </a:rPr>
              <a:t>о</a:t>
            </a:r>
            <a:endParaRPr lang="ru-RU" sz="4000" dirty="0">
              <a:solidFill>
                <a:srgbClr val="0070C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60382" y="4444761"/>
            <a:ext cx="0" cy="783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51371" y="1449509"/>
            <a:ext cx="303385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слова. Визнач, у яких з них звук </a:t>
            </a:r>
            <a:r>
              <a:rPr lang="en-US" sz="2400" b="1" dirty="0" smtClean="0">
                <a:solidFill>
                  <a:schemeClr val="bg1"/>
                </a:solidFill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</a:rPr>
              <a:t>ф’</a:t>
            </a:r>
            <a:r>
              <a:rPr lang="en-US" sz="2400" b="1" dirty="0" smtClean="0">
                <a:solidFill>
                  <a:schemeClr val="bg1"/>
                </a:solidFill>
              </a:rPr>
              <a:t>]</a:t>
            </a:r>
            <a:r>
              <a:rPr lang="ru-RU" sz="2400" dirty="0" smtClean="0">
                <a:solidFill>
                  <a:schemeClr val="bg1"/>
                </a:solidFill>
              </a:rPr>
              <a:t> – </a:t>
            </a:r>
            <a:r>
              <a:rPr lang="uk-UA" sz="2400" b="1" dirty="0" smtClean="0">
                <a:solidFill>
                  <a:schemeClr val="bg1"/>
                </a:solidFill>
              </a:rPr>
              <a:t>м’який.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Поясни, чому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1371" y="3079156"/>
            <a:ext cx="297292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Досліди, якому слову підходить подана схема.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Картинки про букву Ф детям — учим русский алфав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9850"/>
            <a:ext cx="4657553" cy="35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651371" y="5405575"/>
            <a:ext cx="2418475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70C0"/>
                </a:solidFill>
              </a:rPr>
              <a:t>фір-ма</a:t>
            </a:r>
            <a:endParaRPr lang="ru-RU" sz="4000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88689" y="2691114"/>
            <a:ext cx="1354238" cy="1736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988689" y="4568141"/>
            <a:ext cx="1354238" cy="1736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988689" y="6333282"/>
            <a:ext cx="180565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11" t="1140" r="2076" b="1400"/>
          <a:stretch/>
        </p:blipFill>
        <p:spPr>
          <a:xfrm>
            <a:off x="3600547" y="2161366"/>
            <a:ext cx="7488000" cy="4032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17115" y="461662"/>
            <a:ext cx="9971432" cy="15839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Біля </a:t>
            </a:r>
            <a:r>
              <a:rPr lang="uk-UA" sz="3200" b="1" dirty="0">
                <a:solidFill>
                  <a:schemeClr val="bg1"/>
                </a:solidFill>
              </a:rPr>
              <a:t>чого стоять </a:t>
            </a:r>
            <a:r>
              <a:rPr lang="uk-UA" sz="3200" b="1" dirty="0" smtClean="0">
                <a:solidFill>
                  <a:schemeClr val="bg1"/>
                </a:solidFill>
              </a:rPr>
              <a:t>букви на малюнку? </a:t>
            </a:r>
            <a:r>
              <a:rPr lang="uk-UA" sz="3200" b="1" dirty="0">
                <a:solidFill>
                  <a:schemeClr val="bg1"/>
                </a:solidFill>
              </a:rPr>
              <a:t>Що тримає велика буква </a:t>
            </a:r>
            <a:r>
              <a:rPr lang="uk-UA" sz="3200" b="1" dirty="0" smtClean="0">
                <a:solidFill>
                  <a:schemeClr val="bg1"/>
                </a:solidFill>
              </a:rPr>
              <a:t>в </a:t>
            </a:r>
            <a:r>
              <a:rPr lang="uk-UA" sz="3200" b="1" dirty="0">
                <a:solidFill>
                  <a:schemeClr val="bg1"/>
                </a:solidFill>
              </a:rPr>
              <a:t>руках? Що, на </a:t>
            </a:r>
            <a:r>
              <a:rPr lang="uk-UA" sz="3200" b="1" dirty="0" smtClean="0">
                <a:solidFill>
                  <a:schemeClr val="bg1"/>
                </a:solidFill>
              </a:rPr>
              <a:t>твою </a:t>
            </a:r>
            <a:r>
              <a:rPr lang="uk-UA" sz="3200" b="1" dirty="0">
                <a:solidFill>
                  <a:schemeClr val="bg1"/>
                </a:solidFill>
              </a:rPr>
              <a:t>думку, букви будуть робити біля </a:t>
            </a:r>
            <a:r>
              <a:rPr lang="uk-UA" sz="3200" b="1" dirty="0" smtClean="0">
                <a:solidFill>
                  <a:schemeClr val="bg1"/>
                </a:solidFill>
              </a:rPr>
              <a:t>фонтана?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630" y="2349661"/>
            <a:ext cx="2720051" cy="3171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довелося тобі бачити  справжній фонтан? Пригадай,  </a:t>
            </a:r>
            <a:r>
              <a:rPr lang="uk-UA" sz="2400" b="1" dirty="0">
                <a:solidFill>
                  <a:schemeClr val="bg1"/>
                </a:solidFill>
              </a:rPr>
              <a:t>де і коли це було? Чим фонтан здивував </a:t>
            </a:r>
            <a:r>
              <a:rPr lang="uk-UA" sz="2400" b="1" dirty="0" smtClean="0">
                <a:solidFill>
                  <a:schemeClr val="bg1"/>
                </a:solidFill>
              </a:rPr>
              <a:t>тебе?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20094" y="445744"/>
            <a:ext cx="9713810" cy="1006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Що робить буква «еф»?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 </a:t>
            </a:r>
            <a:r>
              <a:rPr lang="uk-UA" sz="2800" b="1" dirty="0">
                <a:solidFill>
                  <a:schemeClr val="bg1"/>
                </a:solidFill>
              </a:rPr>
              <a:t>місце звука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>
                <a:solidFill>
                  <a:schemeClr val="bg1"/>
                </a:solidFill>
              </a:rPr>
              <a:t>ф</a:t>
            </a:r>
            <a:r>
              <a:rPr lang="en-US" sz="2800" b="1" dirty="0">
                <a:solidFill>
                  <a:schemeClr val="bg1"/>
                </a:solidFill>
              </a:rPr>
              <a:t>] </a:t>
            </a:r>
            <a:r>
              <a:rPr lang="uk-UA" sz="2800" b="1" dirty="0">
                <a:solidFill>
                  <a:schemeClr val="bg1"/>
                </a:solidFill>
              </a:rPr>
              <a:t>в </a:t>
            </a:r>
            <a:r>
              <a:rPr lang="uk-UA" sz="2800" b="1" dirty="0" smtClean="0">
                <a:solidFill>
                  <a:schemeClr val="bg1"/>
                </a:solidFill>
              </a:rPr>
              <a:t>словах.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906944" y="1905258"/>
            <a:ext cx="2762990" cy="3332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020" t="40801" r="51241" b="23480"/>
          <a:stretch/>
        </p:blipFill>
        <p:spPr>
          <a:xfrm>
            <a:off x="4023444" y="1821398"/>
            <a:ext cx="4233852" cy="374110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8633" t="43031" r="75084" b="23337"/>
          <a:stretch/>
        </p:blipFill>
        <p:spPr>
          <a:xfrm>
            <a:off x="608073" y="1829800"/>
            <a:ext cx="3213368" cy="37327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9107" t="40726" r="32982" b="23555"/>
          <a:stretch/>
        </p:blipFill>
        <p:spPr>
          <a:xfrm>
            <a:off x="8410073" y="1821398"/>
            <a:ext cx="3219575" cy="361179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30232" t="32939" r="30953" b="30141"/>
          <a:stretch/>
        </p:blipFill>
        <p:spPr>
          <a:xfrm>
            <a:off x="10533601" y="4877225"/>
            <a:ext cx="417218" cy="5960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30232" t="32939" r="30953" b="30141"/>
          <a:stretch/>
        </p:blipFill>
        <p:spPr>
          <a:xfrm>
            <a:off x="6395151" y="5002608"/>
            <a:ext cx="417218" cy="5960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30232" t="32939" r="30953" b="30141"/>
          <a:stretch/>
        </p:blipFill>
        <p:spPr>
          <a:xfrm>
            <a:off x="1120094" y="4991033"/>
            <a:ext cx="417218" cy="5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730" y="445746"/>
            <a:ext cx="9577449" cy="7985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1" y="1406298"/>
            <a:ext cx="2017184" cy="2125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692" y="1812357"/>
            <a:ext cx="5771550" cy="17198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1731" y="3647993"/>
            <a:ext cx="870934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фарба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форма             футбол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фабрика      фокус             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футболіст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фазан           фотограф      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футбольний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5">
            <a:hlinkClick r:id="" action="ppaction://media"/>
            <a:extLst>
              <a:ext uri="{FF2B5EF4-FFF2-40B4-BE49-F238E27FC236}">
                <a16:creationId xmlns="" xmlns:a16="http://schemas.microsoft.com/office/drawing/2014/main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57635" y="461889"/>
            <a:ext cx="9858233" cy="820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разом </a:t>
            </a:r>
            <a:r>
              <a:rPr lang="ru-RU" sz="3600" b="1" dirty="0" err="1">
                <a:solidFill>
                  <a:schemeClr val="bg1"/>
                </a:solidFill>
              </a:rPr>
              <a:t>зі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Щебетунчиком</a:t>
            </a:r>
            <a:r>
              <a:rPr lang="ru-RU" sz="3600" b="1" dirty="0">
                <a:solidFill>
                  <a:schemeClr val="bg1"/>
                </a:solidFill>
              </a:rPr>
              <a:t> і додай слова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9436" y="1528958"/>
            <a:ext cx="8314789" cy="33304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Фон-фон-фон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мобільний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Арф-арф-арф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одягаю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теплий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Фін-фін-фін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в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морі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плаває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Фель-фель-фель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у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руці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новий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2018965"/>
            <a:ext cx="2715270" cy="32752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31531" y="1742740"/>
            <a:ext cx="2144919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телефон.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60098" y="2571072"/>
            <a:ext cx="1666875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шарф.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09698" y="3374834"/>
            <a:ext cx="1966752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дельфін.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22916" y="4191573"/>
            <a:ext cx="2236019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портфель.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5180" y="451044"/>
            <a:ext cx="9092323" cy="8803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425" y="1609229"/>
            <a:ext cx="2758078" cy="43144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62590" y="2196769"/>
            <a:ext cx="6068020" cy="20621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Чим займається хлопець?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йти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мова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з такою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ілюстрацією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4100" y="1093750"/>
            <a:ext cx="10208067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У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Федьк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à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є альбом з фотографіями. На них усе Федькове життя.</a:t>
            </a:r>
          </a:p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Найпершу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фотографію зробив його тато, коли Федько тільки народився. А ось у Федька виріс перший зубчик. На іншому фото він у фіолетових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туфликах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робить свої перші кроки.</a:t>
            </a:r>
          </a:p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Та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найбільше Федькові подобається фотографія, де він із друзями грає у футбол. Це його улюблена гра.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Федько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хоче навчитися фотографувати. Він мріє про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новенький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фотоапарат.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08759" y="445745"/>
            <a:ext cx="8756193" cy="648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5691" y="494529"/>
            <a:ext cx="8925143" cy="8261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018D5C-1C3F-4E2B-949C-FDE6EFBA4C78}"/>
              </a:ext>
            </a:extLst>
          </p:cNvPr>
          <p:cNvSpPr txBox="1"/>
          <p:nvPr/>
        </p:nvSpPr>
        <p:spPr>
          <a:xfrm>
            <a:off x="5516565" y="1520695"/>
            <a:ext cx="5826623" cy="43926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Прилетіла </a:t>
            </a:r>
            <a:r>
              <a:rPr lang="ru-RU" sz="2800" b="1" dirty="0" err="1">
                <a:solidFill>
                  <a:schemeClr val="bg1"/>
                </a:solidFill>
              </a:rPr>
              <a:t>ластівка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віконця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Постукала </a:t>
            </a:r>
            <a:r>
              <a:rPr lang="ru-RU" sz="2800" b="1" dirty="0" err="1">
                <a:solidFill>
                  <a:schemeClr val="bg1"/>
                </a:solidFill>
              </a:rPr>
              <a:t>тричі</a:t>
            </a:r>
            <a:r>
              <a:rPr lang="ru-RU" sz="2800" b="1" dirty="0">
                <a:solidFill>
                  <a:schemeClr val="bg1"/>
                </a:solidFill>
              </a:rPr>
              <a:t>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 err="1">
                <a:solidFill>
                  <a:schemeClr val="bg1"/>
                </a:solidFill>
              </a:rPr>
              <a:t>Прокидайся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Сонце</a:t>
            </a:r>
            <a:r>
              <a:rPr lang="ru-RU" sz="2800" b="1" dirty="0">
                <a:solidFill>
                  <a:schemeClr val="bg1"/>
                </a:solidFill>
              </a:rPr>
              <a:t>!»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Час </a:t>
            </a:r>
            <a:r>
              <a:rPr lang="ru-RU" sz="2800" b="1" dirty="0" err="1">
                <a:solidFill>
                  <a:schemeClr val="bg1"/>
                </a:solidFill>
              </a:rPr>
              <a:t>вже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діткам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працювати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І за парти </a:t>
            </a:r>
            <a:r>
              <a:rPr lang="ru-RU" sz="2800" b="1" dirty="0" err="1">
                <a:solidFill>
                  <a:schemeClr val="bg1"/>
                </a:solidFill>
              </a:rPr>
              <a:t>всім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сідати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Добрий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день, </a:t>
            </a:r>
            <a:r>
              <a:rPr lang="ru-RU" sz="2800" b="1" dirty="0" err="1" smtClean="0">
                <a:solidFill>
                  <a:schemeClr val="bg1"/>
                </a:solidFill>
              </a:rPr>
              <a:t>мої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малята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хлопчики й </a:t>
            </a:r>
            <a:r>
              <a:rPr lang="ru-RU" sz="2800" b="1" dirty="0" err="1">
                <a:solidFill>
                  <a:schemeClr val="bg1"/>
                </a:solidFill>
              </a:rPr>
              <a:t>дівчата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Сонце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ластівка</a:t>
            </a:r>
            <a:r>
              <a:rPr lang="ru-RU" sz="2800" b="1" dirty="0">
                <a:solidFill>
                  <a:schemeClr val="bg1"/>
                </a:solidFill>
              </a:rPr>
              <a:t> і я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Зичим</a:t>
            </a:r>
            <a:r>
              <a:rPr lang="ru-RU" sz="2800" b="1" dirty="0">
                <a:solidFill>
                  <a:schemeClr val="bg1"/>
                </a:solidFill>
              </a:rPr>
              <a:t> гарного вам дня!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FDB8D6-B498-48E5-9A58-2058BA0D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849672" y="1520695"/>
            <a:ext cx="4428386" cy="4392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53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40933" y="1639344"/>
            <a:ext cx="7155958" cy="4288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buAutoNum type="arabicPeriod"/>
            </a:pPr>
            <a:r>
              <a:rPr lang="ru-RU" sz="2400" b="1" dirty="0"/>
              <a:t>Про кого </a:t>
            </a:r>
            <a:r>
              <a:rPr lang="ru-RU" sz="2400" b="1" dirty="0" err="1"/>
              <a:t>розповідається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робив</a:t>
            </a:r>
            <a:r>
              <a:rPr lang="ru-RU" sz="2400" b="1" dirty="0"/>
              <a:t> Федько?</a:t>
            </a:r>
          </a:p>
          <a:p>
            <a:pPr marL="358775" indent="-358775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фотографії</a:t>
            </a:r>
            <a:r>
              <a:rPr lang="ru-RU" sz="2400" b="1" dirty="0"/>
              <a:t> </a:t>
            </a:r>
            <a:r>
              <a:rPr lang="ru-RU" sz="2400" b="1" dirty="0" err="1"/>
              <a:t>розглядав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/>
              <a:t>Яка </a:t>
            </a:r>
            <a:r>
              <a:rPr lang="ru-RU" sz="2400" b="1" dirty="0" err="1"/>
              <a:t>фотографія</a:t>
            </a:r>
            <a:r>
              <a:rPr lang="ru-RU" sz="2400" b="1" dirty="0"/>
              <a:t> </a:t>
            </a:r>
            <a:r>
              <a:rPr lang="ru-RU" sz="2400" b="1" dirty="0" err="1"/>
              <a:t>йому</a:t>
            </a:r>
            <a:r>
              <a:rPr lang="ru-RU" sz="2400" b="1" dirty="0"/>
              <a:t> </a:t>
            </a:r>
            <a:r>
              <a:rPr lang="ru-RU" sz="2400" b="1" dirty="0" err="1"/>
              <a:t>подобається</a:t>
            </a:r>
            <a:r>
              <a:rPr lang="ru-RU" sz="2400" b="1" dirty="0"/>
              <a:t> </a:t>
            </a:r>
            <a:r>
              <a:rPr lang="ru-RU" sz="2400" b="1" dirty="0" err="1"/>
              <a:t>найбільше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/>
              <a:t>Про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мріє</a:t>
            </a:r>
            <a:r>
              <a:rPr lang="ru-RU" sz="2400" b="1" dirty="0"/>
              <a:t> Федько? </a:t>
            </a:r>
            <a:endParaRPr lang="ru-RU" sz="2400" b="1" dirty="0" smtClean="0"/>
          </a:p>
          <a:p>
            <a:pPr marL="358775" indent="-358775">
              <a:buAutoNum type="arabicPeriod"/>
            </a:pPr>
            <a:r>
              <a:rPr lang="uk-UA" sz="2400" b="1" dirty="0" smtClean="0"/>
              <a:t>Як пропонуєш назвати текст?</a:t>
            </a:r>
            <a:endParaRPr lang="ru-RU" sz="2400" b="1" dirty="0"/>
          </a:p>
          <a:p>
            <a:pPr marL="358775" indent="-358775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є в тебе </a:t>
            </a:r>
            <a:r>
              <a:rPr lang="ru-RU" sz="2400" b="1" dirty="0" err="1"/>
              <a:t>фотоальбоми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там </a:t>
            </a:r>
            <a:r>
              <a:rPr lang="ru-RU" sz="2400" b="1" dirty="0" err="1"/>
              <a:t>світлини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є </a:t>
            </a:r>
            <a:r>
              <a:rPr lang="ru-RU" sz="2400" b="1" dirty="0" err="1"/>
              <a:t>серед</a:t>
            </a:r>
            <a:r>
              <a:rPr lang="ru-RU" sz="2400" b="1" dirty="0"/>
              <a:t> них </a:t>
            </a:r>
            <a:r>
              <a:rPr lang="ru-RU" sz="2400" b="1" dirty="0" err="1"/>
              <a:t>найулюбленіша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вмієш</a:t>
            </a:r>
            <a:r>
              <a:rPr lang="ru-RU" sz="2400" b="1" dirty="0"/>
              <a:t>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фотографувати</a:t>
            </a:r>
            <a:r>
              <a:rPr lang="ru-RU" sz="2400" b="1" dirty="0"/>
              <a:t>?</a:t>
            </a:r>
          </a:p>
          <a:p>
            <a:pPr marL="358775" indent="-358775">
              <a:buAutoNum type="arabicPeriod"/>
            </a:pPr>
            <a:r>
              <a:rPr lang="ru-RU" sz="2400" b="1" dirty="0"/>
              <a:t>Чим </a:t>
            </a:r>
            <a:r>
              <a:rPr lang="ru-RU" sz="2400" b="1" dirty="0" err="1"/>
              <a:t>фотографуєш</a:t>
            </a:r>
            <a:r>
              <a:rPr lang="ru-RU" sz="2400" b="1" dirty="0"/>
              <a:t>? 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911" t="3994" r="23482" b="4154"/>
          <a:stretch/>
        </p:blipFill>
        <p:spPr>
          <a:xfrm>
            <a:off x="6294647" y="3055085"/>
            <a:ext cx="2411684" cy="3137372"/>
          </a:xfrm>
          <a:prstGeom prst="rect">
            <a:avLst/>
          </a:prstGeom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88018" y="473465"/>
            <a:ext cx="8756193" cy="7997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Розгадай </a:t>
            </a:r>
            <a:r>
              <a:rPr lang="ru-RU" sz="4000" b="1" dirty="0" err="1">
                <a:solidFill>
                  <a:schemeClr val="bg1"/>
                </a:solidFill>
              </a:rPr>
              <a:t>кросворд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89345"/>
              </p:ext>
            </p:extLst>
          </p:nvPr>
        </p:nvGraphicFramePr>
        <p:xfrm>
          <a:off x="155575" y="1566795"/>
          <a:ext cx="5671782" cy="2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98">
                  <a:extLst>
                    <a:ext uri="{9D8B030D-6E8A-4147-A177-3AD203B41FA5}">
                      <a16:colId xmlns="" xmlns:a16="http://schemas.microsoft.com/office/drawing/2014/main" val="87768036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4172418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64568868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8147652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362947679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96617777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034386471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1095924783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0405799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141636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026435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233657"/>
                  </a:ext>
                </a:extLst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6466115" y="1471814"/>
            <a:ext cx="541176" cy="541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1</a:t>
            </a:r>
            <a:endParaRPr lang="ru-RU" sz="3500" b="1" dirty="0"/>
          </a:p>
        </p:txBody>
      </p:sp>
      <p:sp>
        <p:nvSpPr>
          <p:cNvPr id="19" name="Овал 18"/>
          <p:cNvSpPr/>
          <p:nvPr/>
        </p:nvSpPr>
        <p:spPr>
          <a:xfrm>
            <a:off x="1343313" y="4418944"/>
            <a:ext cx="541176" cy="541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3</a:t>
            </a:r>
            <a:endParaRPr lang="ru-RU" sz="3500" b="1" dirty="0"/>
          </a:p>
        </p:txBody>
      </p:sp>
      <p:sp>
        <p:nvSpPr>
          <p:cNvPr id="20" name="Овал 19"/>
          <p:cNvSpPr/>
          <p:nvPr/>
        </p:nvSpPr>
        <p:spPr>
          <a:xfrm>
            <a:off x="6398751" y="5527201"/>
            <a:ext cx="541176" cy="541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4</a:t>
            </a:r>
            <a:endParaRPr lang="ru-RU" sz="35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67" t="12333" r="3166" b="17334"/>
          <a:stretch/>
        </p:blipFill>
        <p:spPr>
          <a:xfrm>
            <a:off x="8834572" y="3381391"/>
            <a:ext cx="3087122" cy="235581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1195808" y="3381391"/>
            <a:ext cx="541176" cy="541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2</a:t>
            </a:r>
            <a:endParaRPr lang="ru-RU" sz="35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046" y="4279015"/>
            <a:ext cx="2992279" cy="2261742"/>
          </a:xfrm>
          <a:prstGeom prst="rect">
            <a:avLst/>
          </a:prstGeom>
        </p:spPr>
      </p:pic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895786"/>
              </p:ext>
            </p:extLst>
          </p:nvPr>
        </p:nvGraphicFramePr>
        <p:xfrm>
          <a:off x="174260" y="1566795"/>
          <a:ext cx="5671782" cy="2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98">
                  <a:extLst>
                    <a:ext uri="{9D8B030D-6E8A-4147-A177-3AD203B41FA5}">
                      <a16:colId xmlns="" xmlns:a16="http://schemas.microsoft.com/office/drawing/2014/main" val="87768036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4172418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64568868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8147652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362947679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96617777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034386471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1095924783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0405799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141636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026435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233657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018753"/>
              </p:ext>
            </p:extLst>
          </p:nvPr>
        </p:nvGraphicFramePr>
        <p:xfrm>
          <a:off x="174260" y="1566795"/>
          <a:ext cx="5671782" cy="2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98">
                  <a:extLst>
                    <a:ext uri="{9D8B030D-6E8A-4147-A177-3AD203B41FA5}">
                      <a16:colId xmlns="" xmlns:a16="http://schemas.microsoft.com/office/drawing/2014/main" val="87768036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4172418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64568868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8147652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362947679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96617777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034386471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1095924783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0405799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141636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026435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233657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5422"/>
              </p:ext>
            </p:extLst>
          </p:nvPr>
        </p:nvGraphicFramePr>
        <p:xfrm>
          <a:off x="166549" y="1566794"/>
          <a:ext cx="5671782" cy="2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98">
                  <a:extLst>
                    <a:ext uri="{9D8B030D-6E8A-4147-A177-3AD203B41FA5}">
                      <a16:colId xmlns="" xmlns:a16="http://schemas.microsoft.com/office/drawing/2014/main" val="87768036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4172418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64568868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8147652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362947679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96617777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034386471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1095924783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0405799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141636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026435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233657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68663"/>
              </p:ext>
            </p:extLst>
          </p:nvPr>
        </p:nvGraphicFramePr>
        <p:xfrm>
          <a:off x="184732" y="1566794"/>
          <a:ext cx="5671782" cy="255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98">
                  <a:extLst>
                    <a:ext uri="{9D8B030D-6E8A-4147-A177-3AD203B41FA5}">
                      <a16:colId xmlns="" xmlns:a16="http://schemas.microsoft.com/office/drawing/2014/main" val="87768036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41724186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264568868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8147652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3629476790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96617777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4034386471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1095924783"/>
                    </a:ext>
                  </a:extLst>
                </a:gridCol>
                <a:gridCol w="6301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0405799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1141636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026435"/>
                  </a:ext>
                </a:extLst>
              </a:tr>
              <a:tr h="639334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</a:rPr>
                        <a:t>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0233657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20718" r="3689" b="20419"/>
          <a:stretch/>
        </p:blipFill>
        <p:spPr>
          <a:xfrm>
            <a:off x="6939927" y="1391294"/>
            <a:ext cx="2897364" cy="18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4978" y="514134"/>
            <a:ext cx="8732066" cy="755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«Назви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31371" y="1420599"/>
            <a:ext cx="2675758" cy="14383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Речовина для </a:t>
            </a:r>
            <a:r>
              <a:rPr lang="ru-RU" sz="2000" dirty="0" err="1"/>
              <a:t>забарвлення</a:t>
            </a:r>
            <a:r>
              <a:rPr lang="ru-RU" sz="2000" dirty="0"/>
              <a:t> </a:t>
            </a:r>
            <a:r>
              <a:rPr lang="ru-RU" sz="2000" dirty="0" err="1"/>
              <a:t>предметів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для </a:t>
            </a:r>
            <a:r>
              <a:rPr lang="ru-RU" sz="2000" dirty="0" err="1"/>
              <a:t>малювання</a:t>
            </a:r>
            <a:r>
              <a:rPr lang="ru-RU" sz="2000" dirty="0"/>
              <a:t> картин.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20718" r="3689" b="20419"/>
          <a:stretch/>
        </p:blipFill>
        <p:spPr>
          <a:xfrm>
            <a:off x="368854" y="2965012"/>
            <a:ext cx="2129742" cy="134615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804379" y="1409025"/>
            <a:ext cx="4012223" cy="14383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Спортивна </a:t>
            </a:r>
            <a:r>
              <a:rPr lang="ru-RU" sz="2000" dirty="0" err="1"/>
              <a:t>гра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команд,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гравці</a:t>
            </a:r>
            <a:r>
              <a:rPr lang="ru-RU" sz="2000" dirty="0"/>
              <a:t> </a:t>
            </a:r>
            <a:r>
              <a:rPr lang="ru-RU" sz="2000" dirty="0" err="1"/>
              <a:t>кожної</a:t>
            </a:r>
            <a:r>
              <a:rPr lang="ru-RU" sz="2000" dirty="0"/>
              <a:t> </a:t>
            </a:r>
            <a:r>
              <a:rPr lang="ru-RU" sz="2000" dirty="0" err="1"/>
              <a:t>команди</a:t>
            </a:r>
            <a:r>
              <a:rPr lang="ru-RU" sz="2000" dirty="0"/>
              <a:t> </a:t>
            </a:r>
            <a:r>
              <a:rPr lang="ru-RU" sz="2000" dirty="0" err="1"/>
              <a:t>намагаються</a:t>
            </a:r>
            <a:r>
              <a:rPr lang="ru-RU" sz="2000" dirty="0"/>
              <a:t> </a:t>
            </a:r>
            <a:r>
              <a:rPr lang="ru-RU" sz="2000" dirty="0" err="1"/>
              <a:t>забити</a:t>
            </a:r>
            <a:r>
              <a:rPr lang="ru-RU" sz="2000" dirty="0"/>
              <a:t> ногами </a:t>
            </a:r>
            <a:r>
              <a:rPr lang="ru-RU" sz="2000" dirty="0" err="1"/>
              <a:t>м'яч</a:t>
            </a:r>
            <a:r>
              <a:rPr lang="ru-RU" sz="2000" dirty="0"/>
              <a:t> у ворота супротивника.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78" y="2895473"/>
            <a:ext cx="2168748" cy="2331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05" y="3669175"/>
            <a:ext cx="1691675" cy="2728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75" y="2965012"/>
            <a:ext cx="1426686" cy="208529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7962379" y="1409025"/>
            <a:ext cx="3451262" cy="1264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/>
              <a:t>Одяг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надягають</a:t>
            </a:r>
            <a:r>
              <a:rPr lang="ru-RU" sz="2000" dirty="0"/>
              <a:t> </a:t>
            </a:r>
            <a:r>
              <a:rPr lang="ru-RU" sz="2000" dirty="0" err="1"/>
              <a:t>спереду</a:t>
            </a:r>
            <a:r>
              <a:rPr lang="ru-RU" sz="2000" dirty="0"/>
              <a:t> на </a:t>
            </a:r>
            <a:r>
              <a:rPr lang="ru-RU" sz="2000" dirty="0" err="1"/>
              <a:t>сукню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костюм для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забруднення</a:t>
            </a:r>
            <a:r>
              <a:rPr lang="ru-RU" sz="2000" dirty="0"/>
              <a:t>.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7131" y="4825085"/>
            <a:ext cx="2811674" cy="1276303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Фантастична </a:t>
            </a:r>
            <a:r>
              <a:rPr lang="ru-RU" sz="2000" dirty="0" err="1"/>
              <a:t>істота</a:t>
            </a:r>
            <a:r>
              <a:rPr lang="ru-RU" sz="2000" dirty="0"/>
              <a:t>, </a:t>
            </a:r>
            <a:r>
              <a:rPr lang="ru-RU" sz="2000" dirty="0" err="1"/>
              <a:t>здатна</a:t>
            </a:r>
            <a:r>
              <a:rPr lang="ru-RU" sz="2000" dirty="0"/>
              <a:t> </a:t>
            </a:r>
            <a:r>
              <a:rPr lang="ru-RU" sz="2000" dirty="0" err="1"/>
              <a:t>творити</a:t>
            </a:r>
            <a:r>
              <a:rPr lang="ru-RU" sz="2000" dirty="0"/>
              <a:t> чудеса; </a:t>
            </a:r>
            <a:r>
              <a:rPr lang="ru-RU" sz="2000" dirty="0" err="1"/>
              <a:t>чарівниця</a:t>
            </a:r>
            <a:r>
              <a:rPr lang="ru-RU" sz="2000" dirty="0"/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6258" r="9773" b="3401"/>
          <a:stretch/>
        </p:blipFill>
        <p:spPr>
          <a:xfrm>
            <a:off x="3432187" y="3736498"/>
            <a:ext cx="2378303" cy="26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47" y="752762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8741" y="4269404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«еф» 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1 Читання\6 Блок я ц ю є ї ф щ дз дж апостроф\083 -Звук [ф]. Мала буква ф\2024-02-27_1501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r="506" b="3090"/>
          <a:stretch/>
        </p:blipFill>
        <p:spPr bwMode="auto">
          <a:xfrm>
            <a:off x="3543206" y="1845365"/>
            <a:ext cx="7436793" cy="35137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1 Читання\6 Блок я ц ю є ї ф щ дз дж апостроф\083 -Звук [ф]. Мала буква ф\2024-02-27_150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2" y="2444407"/>
            <a:ext cx="7597149" cy="15818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139158" y="1431322"/>
            <a:ext cx="5484589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слова, які «заховались» у кожному ряду букв, і обведи їх.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948535" y="2964764"/>
            <a:ext cx="2724146" cy="3918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48535" y="2481281"/>
            <a:ext cx="2716773" cy="41239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29141" y="2444407"/>
            <a:ext cx="2273674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39305" y="2941706"/>
            <a:ext cx="2344956" cy="449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03491" y="3481488"/>
            <a:ext cx="5165276" cy="45081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1 клас\1. Навчання грамоти\1 УРОКИ 2023\1 Читання\6 Блок я ц ю є ї ф щ дз дж апостроф\083 -Звук [ф]. Мала буква ф\2024-02-27_151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2" y="2430991"/>
            <a:ext cx="7615285" cy="23622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691615" y="1408172"/>
            <a:ext cx="5932132" cy="9354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Встав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пропущені букви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слова.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З’єднай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слова з відповідними малюнками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87446" y="2386532"/>
            <a:ext cx="50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ф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86296" y="2378129"/>
            <a:ext cx="424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ф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745707" y="2378128"/>
            <a:ext cx="345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ф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655891" y="2386532"/>
            <a:ext cx="511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ф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222274" y="2401479"/>
            <a:ext cx="511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ф</a:t>
            </a:r>
            <a:endParaRPr lang="ru-RU" sz="36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239644" y="2941706"/>
            <a:ext cx="3312397" cy="670431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234450" y="2979463"/>
            <a:ext cx="3009710" cy="52882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403491" y="3032863"/>
            <a:ext cx="3118417" cy="67403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209330" y="3047810"/>
            <a:ext cx="2680600" cy="65908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947628" y="1397419"/>
            <a:ext cx="6702859" cy="9354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D:\1 клас\1. Навчання грамоти\1 УРОКИ 2023\1 Читання\6 Блок я ц ю є ї ф щ дз дж апостроф\083 -Звук [ф]. Мала буква ф\2024-02-27_152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22" y="2407688"/>
            <a:ext cx="7633118" cy="278934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28" grpId="0" animBg="1"/>
      <p:bldP spid="31" grpId="0" animBg="1"/>
      <p:bldP spid="32" grpId="0" animBg="1"/>
      <p:bldP spid="33" grpId="0" animBg="1"/>
      <p:bldP spid="42" grpId="0"/>
      <p:bldP spid="44" grpId="0"/>
      <p:bldP spid="47" grpId="0"/>
      <p:bldP spid="50" grpId="0"/>
      <p:bldP spid="2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523312"/>
            <a:ext cx="8811364" cy="900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learningapps.org/qrcode.php?id=pxro05eja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299" y="2165122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8086" y="550640"/>
            <a:ext cx="8755124" cy="930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4960" y="1925048"/>
            <a:ext cx="514124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Який звук вона позначає </a:t>
            </a:r>
            <a:r>
              <a:rPr lang="uk-UA" sz="2800" b="1" dirty="0" smtClean="0">
                <a:solidFill>
                  <a:srgbClr val="FFFF00"/>
                </a:solidFill>
              </a:rPr>
              <a:t>?</a:t>
            </a:r>
            <a:endParaRPr lang="uk-UA" sz="28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</a:rPr>
              <a:t>Добери </a:t>
            </a:r>
            <a:r>
              <a:rPr lang="ru-RU" sz="2800" b="1" dirty="0">
                <a:solidFill>
                  <a:srgbClr val="FFFF00"/>
                </a:solidFill>
              </a:rPr>
              <a:t>слова з буквою «ф».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«Світлофор настрою».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="" xmlns:a16="http://schemas.microsoft.com/office/drawing/2014/main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="" xmlns:a16="http://schemas.microsoft.com/office/drawing/2014/main" id="{F027A46A-0904-474B-99F3-07EB4C80E74E}"/>
              </a:ext>
            </a:extLst>
          </p:cNvPr>
          <p:cNvSpPr/>
          <p:nvPr/>
        </p:nvSpPr>
        <p:spPr>
          <a:xfrm>
            <a:off x="4671161" y="1456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="" xmlns:a16="http://schemas.microsoft.com/office/drawing/2014/main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2" y="1432607"/>
            <a:ext cx="11041381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«Світлофор </a:t>
            </a:r>
            <a:r>
              <a:rPr lang="uk-UA" sz="2800" b="1" dirty="0" smtClean="0">
                <a:solidFill>
                  <a:schemeClr val="bg1"/>
                </a:solidFill>
              </a:rPr>
              <a:t>очікувань».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553034" y="1318823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578183" y="125095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="" xmlns:a16="http://schemas.microsoft.com/office/drawing/2014/main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="" xmlns:a16="http://schemas.microsoft.com/office/drawing/2014/main" id="{F027A46A-0904-474B-99F3-07EB4C80E74E}"/>
              </a:ext>
            </a:extLst>
          </p:cNvPr>
          <p:cNvSpPr/>
          <p:nvPr/>
        </p:nvSpPr>
        <p:spPr>
          <a:xfrm>
            <a:off x="4245813" y="1455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доведеться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="" xmlns:a16="http://schemas.microsoft.com/office/drawing/2014/main" id="{067E5DC4-D958-40A4-896E-132BBC24AD63}"/>
              </a:ext>
            </a:extLst>
          </p:cNvPr>
          <p:cNvSpPr/>
          <p:nvPr/>
        </p:nvSpPr>
        <p:spPr>
          <a:xfrm>
            <a:off x="7429500" y="1456403"/>
            <a:ext cx="2123534" cy="942052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вдасться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3" y="1466910"/>
            <a:ext cx="10920397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Вправи на розвиток </a:t>
            </a:r>
            <a:r>
              <a:rPr lang="uk-UA" sz="3600" b="1" dirty="0" smtClean="0"/>
              <a:t>артикуляційного апарату</a:t>
            </a:r>
            <a:endParaRPr lang="ru-RU" sz="36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5633" y="1456444"/>
            <a:ext cx="313193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/>
              <a:t>Гра „Розмова лісу</a:t>
            </a:r>
            <a:r>
              <a:rPr lang="uk-UA" sz="2800" b="1" dirty="0" smtClean="0"/>
              <a:t>”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0794" y="2142482"/>
            <a:ext cx="530674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/>
              <a:t>Вітерець у лісі - </a:t>
            </a:r>
            <a:r>
              <a:rPr lang="uk-UA" sz="2800" b="1" dirty="0" smtClean="0"/>
              <a:t>ш-ш-ш.</a:t>
            </a:r>
            <a:endParaRPr lang="ru-RU" sz="2800" b="1" dirty="0"/>
          </a:p>
          <a:p>
            <a:r>
              <a:rPr lang="uk-UA" sz="2800" b="1" dirty="0" smtClean="0"/>
              <a:t>Повзе </a:t>
            </a:r>
            <a:r>
              <a:rPr lang="uk-UA" sz="2800" b="1" dirty="0"/>
              <a:t>вуж у траві -  с-с-с.</a:t>
            </a:r>
            <a:endParaRPr lang="ru-RU" sz="2800" b="1" dirty="0"/>
          </a:p>
          <a:p>
            <a:r>
              <a:rPr lang="uk-UA" sz="2800" b="1" dirty="0" smtClean="0"/>
              <a:t>Пролетів </a:t>
            </a:r>
            <a:r>
              <a:rPr lang="uk-UA" sz="2800" b="1" dirty="0"/>
              <a:t>жук - ж-ж-ж.</a:t>
            </a:r>
            <a:endParaRPr lang="ru-RU" sz="2800" b="1" dirty="0"/>
          </a:p>
          <a:p>
            <a:r>
              <a:rPr lang="uk-UA" sz="2800" b="1" dirty="0" smtClean="0"/>
              <a:t>Заспівав </a:t>
            </a:r>
            <a:r>
              <a:rPr lang="uk-UA" sz="2800" b="1" dirty="0"/>
              <a:t>комарик- з-з-з.</a:t>
            </a:r>
            <a:endParaRPr lang="ru-RU" sz="2800" b="1" dirty="0"/>
          </a:p>
          <a:p>
            <a:r>
              <a:rPr lang="uk-UA" sz="2800" b="1" dirty="0" smtClean="0"/>
              <a:t>Забриніла </a:t>
            </a:r>
            <a:r>
              <a:rPr lang="uk-UA" sz="2800" b="1" dirty="0"/>
              <a:t>бджілка- </a:t>
            </a:r>
            <a:r>
              <a:rPr lang="uk-UA" sz="2800" b="1" dirty="0" err="1"/>
              <a:t>дж-дж-дж</a:t>
            </a:r>
            <a:r>
              <a:rPr lang="uk-UA" sz="2800" b="1" dirty="0"/>
              <a:t>.</a:t>
            </a:r>
            <a:endParaRPr lang="ru-RU" sz="2800" b="1" dirty="0"/>
          </a:p>
        </p:txBody>
      </p:sp>
      <p:pic>
        <p:nvPicPr>
          <p:cNvPr id="2052" name="Picture 4" descr="Вітерець гуляє в лісі&quot; | . Дефектолог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93" y="1596161"/>
            <a:ext cx="3646104" cy="191205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итячі оповіді. Мідя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07" y="3049107"/>
            <a:ext cx="3287804" cy="16439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6579" r="6621" b="13366"/>
          <a:stretch/>
        </p:blipFill>
        <p:spPr bwMode="auto">
          <a:xfrm>
            <a:off x="902526" y="4851758"/>
            <a:ext cx="2897578" cy="18531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ПРО КОМАРИКА ЗЮЗЮ – Род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97" y="4836009"/>
            <a:ext cx="2475222" cy="178680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картинки бджілок для ді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35" y="3810531"/>
            <a:ext cx="2216608" cy="2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ru-RU" sz="4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2526" y="1507394"/>
            <a:ext cx="10170023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Чим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відрізняється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звук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букви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Розкажи за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схемами, я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кі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бувають звуки, букви?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98818" y="2120370"/>
            <a:ext cx="2377440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Звуки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81221" y="2188473"/>
            <a:ext cx="1878333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голосні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78140" y="2143794"/>
            <a:ext cx="238293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err="1" smtClean="0"/>
              <a:t>приг</a:t>
            </a:r>
            <a:r>
              <a:rPr lang="uk-UA" sz="3200" b="1" dirty="0" err="1" smtClean="0"/>
              <a:t>олосні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123" y="3291958"/>
            <a:ext cx="269926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1847" y="3303388"/>
            <a:ext cx="303113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не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5875" y="3310853"/>
            <a:ext cx="177367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тверді</a:t>
            </a:r>
            <a:endParaRPr lang="ru-RU" sz="3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98152" y="3310853"/>
            <a:ext cx="159463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м’які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16852" r="-63" b="320"/>
          <a:stretch/>
        </p:blipFill>
        <p:spPr bwMode="auto">
          <a:xfrm>
            <a:off x="2310356" y="4127258"/>
            <a:ext cx="7354364" cy="212495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15" idx="1"/>
          </p:cNvCxnSpPr>
          <p:nvPr/>
        </p:nvCxnSpPr>
        <p:spPr>
          <a:xfrm flipH="1" flipV="1">
            <a:off x="4059554" y="2580070"/>
            <a:ext cx="739264" cy="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176258" y="2577718"/>
            <a:ext cx="801882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526030" y="2903563"/>
            <a:ext cx="479618" cy="38839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6087" y="2879780"/>
            <a:ext cx="367253" cy="41217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380998" y="2835459"/>
            <a:ext cx="505952" cy="45649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0"/>
          </p:cNvCxnSpPr>
          <p:nvPr/>
        </p:nvCxnSpPr>
        <p:spPr>
          <a:xfrm flipH="1">
            <a:off x="8182714" y="2835459"/>
            <a:ext cx="468014" cy="47539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2" grpId="0" animBg="1"/>
      <p:bldP spid="13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Пригадай</a:t>
            </a:r>
            <a:endParaRPr lang="ru-RU" sz="3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2527" y="1481288"/>
            <a:ext cx="10170024" cy="919401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Назви букви, що </a:t>
            </a:r>
            <a:r>
              <a:rPr lang="uk-UA" sz="2400" b="1" dirty="0"/>
              <a:t>їдуть у </a:t>
            </a:r>
            <a:r>
              <a:rPr lang="uk-UA" sz="2400" b="1" dirty="0" smtClean="0"/>
              <a:t>червоному вагоні. Які звуки вони позначають?</a:t>
            </a:r>
          </a:p>
          <a:p>
            <a:r>
              <a:rPr lang="uk-UA" sz="2400" b="1" dirty="0" smtClean="0"/>
              <a:t>Назви букви, що їдуть у жовтому вагоні. </a:t>
            </a:r>
            <a:r>
              <a:rPr lang="uk-UA" sz="2400" b="1" dirty="0"/>
              <a:t>Які звуки вони позначають</a:t>
            </a:r>
            <a:r>
              <a:rPr lang="uk-UA" sz="2400" b="1" dirty="0" smtClean="0"/>
              <a:t>?</a:t>
            </a:r>
          </a:p>
        </p:txBody>
      </p:sp>
      <p:pic>
        <p:nvPicPr>
          <p:cNvPr id="1028" name="Picture 4" descr="DataLife Engine &gt; Версия для печати &gt; Детский рисунок вагончик (48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28" y="2531073"/>
            <a:ext cx="3911828" cy="276368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агончики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66" y="2531073"/>
            <a:ext cx="3936175" cy="278156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Картинки до тестів\Вагончики\Паровози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3" y="2531471"/>
            <a:ext cx="3935683" cy="278121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15697" y="3033380"/>
            <a:ext cx="2409568" cy="11918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А </a:t>
            </a:r>
            <a:r>
              <a:rPr lang="ru-RU" sz="3200" b="1" dirty="0" smtClean="0">
                <a:solidFill>
                  <a:srgbClr val="FF0000"/>
                </a:solidFill>
              </a:rPr>
              <a:t>О У И </a:t>
            </a:r>
            <a:r>
              <a:rPr lang="ru-RU" sz="3200" b="1" dirty="0" smtClean="0">
                <a:solidFill>
                  <a:srgbClr val="FF0000"/>
                </a:solidFill>
              </a:rPr>
              <a:t>Е  І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uk-UA" sz="3200" b="1" dirty="0" smtClean="0">
                <a:solidFill>
                  <a:srgbClr val="FF0000"/>
                </a:solidFill>
              </a:rPr>
              <a:t> Я    Ю    Є  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23960" y="2913931"/>
            <a:ext cx="2377440" cy="153233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Б В Г Ґ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 Ж З 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Й К Л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П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 С Т Х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Ц Ч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660" y="5355994"/>
            <a:ext cx="726201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Чим </a:t>
            </a:r>
            <a:r>
              <a:rPr lang="ru-RU" sz="2400" b="1" dirty="0" err="1" smtClean="0"/>
              <a:t>відрізняється</a:t>
            </a:r>
            <a:r>
              <a:rPr lang="ru-RU" sz="2400" b="1" dirty="0" smtClean="0"/>
              <a:t> г</a:t>
            </a:r>
            <a:r>
              <a:rPr lang="uk-UA" sz="2400" b="1" dirty="0" err="1" smtClean="0"/>
              <a:t>олосний</a:t>
            </a:r>
            <a:r>
              <a:rPr lang="uk-UA" sz="2400" b="1" dirty="0" smtClean="0"/>
              <a:t> звук від </a:t>
            </a:r>
            <a:r>
              <a:rPr lang="uk-UA" sz="2400" b="1" dirty="0"/>
              <a:t>приголосного</a:t>
            </a:r>
            <a:r>
              <a:rPr lang="uk-UA" sz="2400" b="1" dirty="0" smtClean="0"/>
              <a:t>?</a:t>
            </a:r>
          </a:p>
          <a:p>
            <a:r>
              <a:rPr lang="uk-UA" sz="2400" b="1" dirty="0" smtClean="0"/>
              <a:t>Яка буква звуку не позначає?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316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D680240-E512-40DB-986F-C31A2046D1DC}"/>
              </a:ext>
            </a:extLst>
          </p:cNvPr>
          <p:cNvSpPr/>
          <p:nvPr/>
        </p:nvSpPr>
        <p:spPr>
          <a:xfrm>
            <a:off x="1926846" y="494528"/>
            <a:ext cx="8732066" cy="94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Послухай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6398" y="1595909"/>
            <a:ext cx="412857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Фазан-</a:t>
            </a:r>
            <a:r>
              <a:rPr lang="ru-RU" sz="2800" b="1" dirty="0" err="1"/>
              <a:t>футболіст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 err="1"/>
              <a:t>дуже</a:t>
            </a:r>
            <a:r>
              <a:rPr lang="ru-RU" sz="2800" b="1" dirty="0"/>
              <a:t> любить футбол.</a:t>
            </a:r>
          </a:p>
          <a:p>
            <a:pPr algn="ctr"/>
            <a:r>
              <a:rPr lang="ru-RU" sz="2800" b="1" dirty="0"/>
              <a:t>Як форвард, фазан </a:t>
            </a:r>
          </a:p>
          <a:p>
            <a:pPr algn="ctr"/>
            <a:r>
              <a:rPr lang="ru-RU" sz="2800" b="1" dirty="0" err="1"/>
              <a:t>забиває</a:t>
            </a:r>
            <a:r>
              <a:rPr lang="ru-RU" sz="2800" b="1" dirty="0"/>
              <a:t> </a:t>
            </a:r>
            <a:r>
              <a:rPr lang="ru-RU" sz="2800" b="1" dirty="0" err="1"/>
              <a:t>свій</a:t>
            </a:r>
            <a:r>
              <a:rPr lang="ru-RU" sz="2800" b="1" dirty="0"/>
              <a:t> гол.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7400" y="4372437"/>
            <a:ext cx="5467970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кого 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ві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рш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Хто такий форвард?</a:t>
            </a: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Який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перший звук у слові ФАЗАН?</a:t>
            </a: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слова у вірші мають звук </a:t>
            </a:r>
            <a:r>
              <a:rPr lang="en-US" altLang="ru-RU" sz="2400" b="1" dirty="0">
                <a:solidFill>
                  <a:srgbClr val="0070C0"/>
                </a:solidFill>
              </a:rPr>
              <a:t>[</a:t>
            </a:r>
            <a:r>
              <a:rPr lang="uk-UA" altLang="ru-RU" sz="2400" b="1" dirty="0">
                <a:solidFill>
                  <a:srgbClr val="0070C0"/>
                </a:solidFill>
              </a:rPr>
              <a:t>ф</a:t>
            </a:r>
            <a:r>
              <a:rPr lang="en-US" altLang="ru-RU" sz="2400" b="1" dirty="0" smtClean="0">
                <a:solidFill>
                  <a:srgbClr val="0070C0"/>
                </a:solidFill>
              </a:rPr>
              <a:t>]</a:t>
            </a: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звуковий аналіз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слова ФАЗАН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7762" y="4397076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фазан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7762" y="5094424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– о 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о –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978494" y="5127903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Мультфильм Фазан Рисунок — стоковая векторная графика и другие изображения  на тему Комикс - Комикс, Фазан - Пернатая дичь, Векторная графика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4461"/>
          <a:stretch/>
        </p:blipFill>
        <p:spPr bwMode="auto">
          <a:xfrm>
            <a:off x="679569" y="1650249"/>
            <a:ext cx="2927489" cy="200906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9068" t="8661" r="11080" b="14148"/>
          <a:stretch/>
        </p:blipFill>
        <p:spPr>
          <a:xfrm>
            <a:off x="3078866" y="3082970"/>
            <a:ext cx="1080000" cy="1044000"/>
          </a:xfrm>
          <a:prstGeom prst="ellipse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8449519" y="1595909"/>
            <a:ext cx="3189896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Форвард – гравець футбольної команди, який атакує противника, щоб забити м’яч у ворота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528642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</a:rPr>
              <a:t>малою </a:t>
            </a:r>
            <a:r>
              <a:rPr lang="uk-UA" sz="2800" b="1" dirty="0">
                <a:solidFill>
                  <a:srgbClr val="FFFF00"/>
                </a:solidFill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</a:rPr>
              <a:t>«ф»</a:t>
            </a:r>
            <a:r>
              <a:rPr lang="uk-UA" sz="2800" dirty="0" smtClean="0"/>
              <a:t>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</a:rPr>
              <a:t>удосконалювати вміння читати </a:t>
            </a:r>
            <a:r>
              <a:rPr lang="uk-UA" sz="2800" b="1" dirty="0" smtClean="0">
                <a:solidFill>
                  <a:srgbClr val="FFFF00"/>
                </a:solidFill>
              </a:rPr>
              <a:t>слова та речення</a:t>
            </a:r>
            <a:r>
              <a:rPr lang="uk-UA" sz="2800" b="1" dirty="0">
                <a:solidFill>
                  <a:srgbClr val="FFFF00"/>
                </a:solidFill>
              </a:rPr>
              <a:t>, працювати з </a:t>
            </a:r>
            <a:r>
              <a:rPr lang="uk-UA" sz="2800" b="1" dirty="0" smtClean="0">
                <a:solidFill>
                  <a:srgbClr val="FFFF00"/>
                </a:solidFill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24101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6081" y="595386"/>
            <a:ext cx="9884301" cy="8334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4469" y="5126493"/>
            <a:ext cx="263364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_</a:t>
            </a:r>
            <a:r>
              <a:rPr lang="uk-UA" sz="4000" b="1" dirty="0" err="1" smtClean="0">
                <a:solidFill>
                  <a:schemeClr val="accent2">
                    <a:lumMod val="75000"/>
                  </a:schemeClr>
                </a:solidFill>
              </a:rPr>
              <a:t>артушок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3087" y="5049549"/>
            <a:ext cx="1617296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</a:t>
            </a:r>
            <a:r>
              <a:rPr lang="uk-UA" sz="4500" b="1" dirty="0" err="1" smtClean="0">
                <a:solidFill>
                  <a:schemeClr val="accent2">
                    <a:lumMod val="75000"/>
                  </a:schemeClr>
                </a:solidFill>
              </a:rPr>
              <a:t>ея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4469" y="5049549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rgbClr val="0070C0"/>
                </a:solidFill>
              </a:rPr>
              <a:t>ф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3876" y="4989340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rgbClr val="0070C0"/>
                </a:solidFill>
              </a:rPr>
              <a:t>ф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97252" y="1556185"/>
            <a:ext cx="725313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зображені предмети.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Визнач перший звук у кожному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слові. Якою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буквою позначається цей звук?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Купити Фартушок для маленької хазяєчки в українському стилі №679177 - у  подарунок в Україні на Crafta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4" y="2645616"/>
            <a:ext cx="1692820" cy="214281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НІМАЦІЇ\АНІМАЦІЇ\АНІМАЦІЇ СТАРІ\мультики\6827323_blest7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447" y="2645616"/>
            <a:ext cx="2047499" cy="22428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67147" y="4426764"/>
            <a:ext cx="3852682" cy="1569660"/>
          </a:xfrm>
          <a:prstGeom prst="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за </a:t>
            </a:r>
            <a:r>
              <a:rPr lang="ru-RU" sz="2400" b="1" dirty="0" err="1" smtClean="0"/>
              <a:t>підскоки</a:t>
            </a:r>
            <a:r>
              <a:rPr lang="ru-RU" sz="2400" b="1" dirty="0" smtClean="0"/>
              <a:t>?</a:t>
            </a:r>
          </a:p>
          <a:p>
            <a:pPr algn="just"/>
            <a:r>
              <a:rPr lang="ru-RU" sz="2400" b="1" dirty="0" err="1" smtClean="0"/>
              <a:t>Це</a:t>
            </a:r>
            <a:r>
              <a:rPr lang="ru-RU" sz="2400" b="1" dirty="0" smtClean="0"/>
              <a:t> ж у кого руки в боки?</a:t>
            </a:r>
          </a:p>
          <a:p>
            <a:r>
              <a:rPr lang="ru-RU" sz="2400" b="1" dirty="0" smtClean="0"/>
              <a:t>- Буква </a:t>
            </a:r>
            <a:r>
              <a:rPr lang="ru-RU" sz="2400" b="1" dirty="0" err="1" smtClean="0"/>
              <a:t>ф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довгій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ніжці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пострибала</a:t>
            </a:r>
            <a:r>
              <a:rPr lang="ru-RU" sz="2400" b="1" dirty="0" smtClean="0"/>
              <a:t> по </a:t>
            </a:r>
            <a:r>
              <a:rPr lang="ru-RU" sz="2400" b="1" dirty="0" err="1" smtClean="0"/>
              <a:t>доріжці</a:t>
            </a:r>
            <a:r>
              <a:rPr lang="ru-RU" sz="2400" b="1" dirty="0" smtClean="0"/>
              <a:t>!</a:t>
            </a:r>
            <a:endParaRPr lang="ru-RU" sz="2400" b="1" dirty="0"/>
          </a:p>
        </p:txBody>
      </p:sp>
      <p:pic>
        <p:nvPicPr>
          <p:cNvPr id="15" name="Picture 2" descr="Картинки про букву Ф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2001" r="6790" b="10959"/>
          <a:stretch/>
        </p:blipFill>
        <p:spPr bwMode="auto">
          <a:xfrm>
            <a:off x="1166081" y="1556185"/>
            <a:ext cx="2491519" cy="268821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52663</TotalTime>
  <Words>1108</Words>
  <Application>Microsoft Office PowerPoint</Application>
  <PresentationFormat>Произвольный</PresentationFormat>
  <Paragraphs>289</Paragraphs>
  <Slides>27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3319</cp:revision>
  <dcterms:created xsi:type="dcterms:W3CDTF">2018-01-05T16:38:53Z</dcterms:created>
  <dcterms:modified xsi:type="dcterms:W3CDTF">2024-02-27T18:34:56Z</dcterms:modified>
</cp:coreProperties>
</file>