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048" r:id="rId3"/>
    <p:sldId id="1049" r:id="rId4"/>
    <p:sldId id="1036" r:id="rId5"/>
    <p:sldId id="1035" r:id="rId6"/>
    <p:sldId id="1050" r:id="rId7"/>
    <p:sldId id="808" r:id="rId8"/>
    <p:sldId id="1037" r:id="rId9"/>
    <p:sldId id="1038" r:id="rId10"/>
    <p:sldId id="1046" r:id="rId11"/>
    <p:sldId id="1041" r:id="rId12"/>
    <p:sldId id="1040" r:id="rId13"/>
    <p:sldId id="1039" r:id="rId14"/>
    <p:sldId id="495" r:id="rId15"/>
    <p:sldId id="1042" r:id="rId16"/>
    <p:sldId id="352" r:id="rId17"/>
    <p:sldId id="866" r:id="rId18"/>
    <p:sldId id="105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90BD1"/>
    <a:srgbClr val="CC00CC"/>
    <a:srgbClr val="295FFF"/>
    <a:srgbClr val="78B64E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055zxt2a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" y="3977623"/>
            <a:ext cx="10504714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Написання </a:t>
            </a:r>
            <a:r>
              <a:rPr lang="ru-RU" sz="4000" b="1" dirty="0" err="1">
                <a:solidFill>
                  <a:schemeClr val="bg1"/>
                </a:solidFill>
              </a:rPr>
              <a:t>малої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 ф, </a:t>
            </a:r>
            <a:r>
              <a:rPr lang="ru-RU" sz="4000" b="1" dirty="0" err="1">
                <a:solidFill>
                  <a:schemeClr val="bg1"/>
                </a:solidFill>
              </a:rPr>
              <a:t>складів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 </a:t>
            </a:r>
            <a:r>
              <a:rPr lang="ru-RU" sz="4000" b="1" dirty="0" err="1">
                <a:solidFill>
                  <a:schemeClr val="bg1"/>
                </a:solidFill>
              </a:rPr>
              <a:t>вивченими</a:t>
            </a:r>
            <a:r>
              <a:rPr lang="ru-RU" sz="4000" b="1" dirty="0">
                <a:solidFill>
                  <a:schemeClr val="bg1"/>
                </a:solidFill>
              </a:rPr>
              <a:t> буквами. </a:t>
            </a:r>
            <a:r>
              <a:rPr lang="ru-RU" sz="4000" b="1" dirty="0" err="1" smtClean="0">
                <a:solidFill>
                  <a:schemeClr val="bg1"/>
                </a:solidFill>
              </a:rPr>
              <a:t>Побудова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поданим</a:t>
            </a:r>
            <a:r>
              <a:rPr lang="ru-RU" sz="4000" b="1" dirty="0">
                <a:solidFill>
                  <a:schemeClr val="bg1"/>
                </a:solidFill>
              </a:rPr>
              <a:t> початком і </a:t>
            </a:r>
            <a:r>
              <a:rPr lang="ru-RU" sz="4000" b="1" dirty="0" err="1">
                <a:solidFill>
                  <a:schemeClr val="bg1"/>
                </a:solidFill>
              </a:rPr>
              <a:t>малюнками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7473" y="1193172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</a:t>
            </a:r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i.ytimg.com/vi/rtczymVGyn0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89" y="893967"/>
            <a:ext cx="3708853" cy="278164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31597" r="43797" b="41060"/>
          <a:stretch/>
        </p:blipFill>
        <p:spPr>
          <a:xfrm>
            <a:off x="743829" y="2181824"/>
            <a:ext cx="8784000" cy="338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882828" y="2536177"/>
            <a:ext cx="64186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 err="1"/>
              <a:t>Діти</a:t>
            </a:r>
            <a:r>
              <a:rPr lang="ru-RU" sz="3500" dirty="0"/>
              <a:t> </a:t>
            </a:r>
            <a:r>
              <a:rPr lang="ru-RU" sz="3500" dirty="0" err="1"/>
              <a:t>роблять</a:t>
            </a:r>
            <a:r>
              <a:rPr lang="ru-RU" sz="3500" dirty="0"/>
              <a:t> </a:t>
            </a:r>
            <a:r>
              <a:rPr lang="ru-RU" sz="3500" dirty="0" err="1"/>
              <a:t>селфі</a:t>
            </a:r>
            <a:r>
              <a:rPr lang="ru-RU" sz="3500" dirty="0"/>
              <a:t> </a:t>
            </a:r>
            <a:r>
              <a:rPr lang="ru-RU" sz="3500" dirty="0" err="1"/>
              <a:t>біля</a:t>
            </a:r>
            <a:r>
              <a:rPr lang="ru-RU" sz="3500" dirty="0"/>
              <a:t> фонтану.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63" t="25254" r="31955" b="51875"/>
          <a:stretch/>
        </p:blipFill>
        <p:spPr>
          <a:xfrm>
            <a:off x="989457" y="3113061"/>
            <a:ext cx="4098201" cy="1235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58" t="48289" r="43147" b="33029"/>
          <a:stretch/>
        </p:blipFill>
        <p:spPr>
          <a:xfrm>
            <a:off x="5297584" y="3346022"/>
            <a:ext cx="3042894" cy="10250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70" t="67932" r="46092" b="12816"/>
          <a:stretch/>
        </p:blipFill>
        <p:spPr>
          <a:xfrm>
            <a:off x="1107716" y="4405323"/>
            <a:ext cx="2941563" cy="10821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26391" y="2227371"/>
            <a:ext cx="2243179" cy="208481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66149" y="594909"/>
            <a:ext cx="9729533" cy="1392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друковане речення в останньому рядку. Поділи слова на склади.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22">
            <a:hlinkClick r:id="" action="ppaction://media"/>
            <a:extLst>
              <a:ext uri="{FF2B5EF4-FFF2-40B4-BE49-F238E27FC236}">
                <a16:creationId xmlns="" xmlns:a16="http://schemas.microsoft.com/office/drawing/2014/main" id="{05EDBC5E-23CE-4EF4-8AE5-7F55E8E33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48727" r="38932" b="42499"/>
          <a:stretch/>
        </p:blipFill>
        <p:spPr>
          <a:xfrm>
            <a:off x="605055" y="4125583"/>
            <a:ext cx="9540000" cy="108584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25" y="1669125"/>
            <a:ext cx="1799814" cy="23066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492703"/>
            <a:ext cx="10349823" cy="10122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 намальовані предмети і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ці слова в рядку під малюнками.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801" t="16101" r="31497" b="47446"/>
          <a:stretch/>
        </p:blipFill>
        <p:spPr>
          <a:xfrm>
            <a:off x="2103275" y="1590441"/>
            <a:ext cx="6813068" cy="246401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41" t="32009" r="38293" b="51489"/>
          <a:stretch/>
        </p:blipFill>
        <p:spPr>
          <a:xfrm>
            <a:off x="1229907" y="4315151"/>
            <a:ext cx="3363460" cy="896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23" t="48495" r="38111" b="33848"/>
          <a:stretch/>
        </p:blipFill>
        <p:spPr>
          <a:xfrm>
            <a:off x="3894304" y="4189001"/>
            <a:ext cx="3585888" cy="10224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66" t="70591" r="39568" b="12907"/>
          <a:stretch/>
        </p:blipFill>
        <p:spPr>
          <a:xfrm>
            <a:off x="7234612" y="4393917"/>
            <a:ext cx="3363460" cy="8962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6210" t="34941" r="35409" b="33953"/>
          <a:stretch/>
        </p:blipFill>
        <p:spPr>
          <a:xfrm>
            <a:off x="2103275" y="1590441"/>
            <a:ext cx="6813067" cy="246401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433" y="5293604"/>
            <a:ext cx="680218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Склади речення з цими словами.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малюнки кольоровими олівцями</a:t>
            </a:r>
            <a:endParaRPr lang="ru-RU" sz="2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6" t="39191" r="20252" b="42896"/>
          <a:stretch/>
        </p:blipFill>
        <p:spPr>
          <a:xfrm>
            <a:off x="3861646" y="3978253"/>
            <a:ext cx="286327" cy="13854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6" t="39191" r="20252" b="42896"/>
          <a:stretch/>
        </p:blipFill>
        <p:spPr>
          <a:xfrm>
            <a:off x="7219674" y="4007489"/>
            <a:ext cx="286327" cy="13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40829" r="51872" b="50333"/>
          <a:stretch/>
        </p:blipFill>
        <p:spPr>
          <a:xfrm>
            <a:off x="792000" y="4022041"/>
            <a:ext cx="7416000" cy="10937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18039" r="36537" b="65961"/>
          <a:stretch/>
        </p:blipFill>
        <p:spPr>
          <a:xfrm>
            <a:off x="792000" y="1764000"/>
            <a:ext cx="10008000" cy="198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813349" y="1853861"/>
            <a:ext cx="9956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ea typeface="Batang"/>
                <a:cs typeface="Arial" panose="020B0604020202020204" pitchFamily="34" charset="0"/>
              </a:rPr>
              <a:t>У </a:t>
            </a:r>
            <a:r>
              <a:rPr lang="ru-RU" sz="3600" dirty="0" err="1">
                <a:ea typeface="Batang"/>
                <a:cs typeface="Arial" panose="020B0604020202020204" pitchFamily="34" charset="0"/>
              </a:rPr>
              <a:t>Софійки</a:t>
            </a:r>
            <a:r>
              <a:rPr lang="ru-RU" sz="3600" dirty="0">
                <a:ea typeface="Batang"/>
                <a:cs typeface="Arial" panose="020B0604020202020204" pitchFamily="34" charset="0"/>
              </a:rPr>
              <a:t> </a:t>
            </a:r>
            <a:r>
              <a:rPr lang="ru-RU" sz="3600" dirty="0" err="1">
                <a:ea typeface="Batang"/>
                <a:cs typeface="Arial" panose="020B0604020202020204" pitchFamily="34" charset="0"/>
              </a:rPr>
              <a:t>нові</a:t>
            </a:r>
            <a:r>
              <a:rPr lang="ru-RU" sz="3600" dirty="0">
                <a:ea typeface="Batang"/>
                <a:cs typeface="Arial" panose="020B0604020202020204" pitchFamily="34" charset="0"/>
              </a:rPr>
              <a:t> </a:t>
            </a:r>
            <a:r>
              <a:rPr lang="ru-RU" sz="3600" dirty="0" err="1">
                <a:ea typeface="Batang"/>
                <a:cs typeface="Arial" panose="020B0604020202020204" pitchFamily="34" charset="0"/>
              </a:rPr>
              <a:t>фарби</a:t>
            </a:r>
            <a:r>
              <a:rPr lang="ru-RU" sz="3600" dirty="0">
                <a:ea typeface="Batang"/>
                <a:cs typeface="Arial" panose="020B0604020202020204" pitchFamily="34" charset="0"/>
              </a:rPr>
              <a:t> й </a:t>
            </a:r>
            <a:r>
              <a:rPr lang="ru-RU" sz="3600" dirty="0" err="1" smtClean="0">
                <a:ea typeface="Batang"/>
                <a:cs typeface="Arial" panose="020B0604020202020204" pitchFamily="34" charset="0"/>
              </a:rPr>
              <a:t>олівці</a:t>
            </a:r>
            <a:r>
              <a:rPr lang="ru-RU" sz="3600" dirty="0" smtClean="0">
                <a:ea typeface="Batang"/>
                <a:cs typeface="Arial" panose="020B0604020202020204" pitchFamily="34" charset="0"/>
              </a:rPr>
              <a:t>.</a:t>
            </a:r>
            <a:endParaRPr lang="ru-RU" sz="3600" dirty="0">
              <a:ea typeface="Batang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67" t="28259" r="32635" b="52076"/>
          <a:stretch/>
        </p:blipFill>
        <p:spPr>
          <a:xfrm>
            <a:off x="909813" y="2602566"/>
            <a:ext cx="3624469" cy="10924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67" t="47869" r="32635" b="33272"/>
          <a:stretch/>
        </p:blipFill>
        <p:spPr>
          <a:xfrm>
            <a:off x="4429507" y="2647298"/>
            <a:ext cx="3624469" cy="10477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67" t="67264" r="32635" b="18224"/>
          <a:stretch/>
        </p:blipFill>
        <p:spPr>
          <a:xfrm>
            <a:off x="8395071" y="2682492"/>
            <a:ext cx="3624469" cy="806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109" y="3961252"/>
            <a:ext cx="3242955" cy="215310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09" t="28270" r="31004" b="55976"/>
          <a:stretch/>
        </p:blipFill>
        <p:spPr>
          <a:xfrm>
            <a:off x="1046360" y="3937515"/>
            <a:ext cx="4098925" cy="9175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69" t="53129" r="35144" b="31117"/>
          <a:stretch/>
        </p:blipFill>
        <p:spPr>
          <a:xfrm>
            <a:off x="4745617" y="4304670"/>
            <a:ext cx="4098925" cy="9175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47781" y="811453"/>
            <a:ext cx="2243179" cy="20848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75936" y="308470"/>
            <a:ext cx="9430847" cy="13928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в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Додай свою кінцівку в останньому реченні.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48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28.02.2024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0636" y="391651"/>
            <a:ext cx="8732066" cy="69761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2000" b="1" dirty="0" err="1">
                <a:solidFill>
                  <a:schemeClr val="bg1"/>
                </a:solidFill>
              </a:rPr>
              <a:t>Ютуб</a:t>
            </a:r>
            <a:r>
              <a:rPr lang="uk-UA" sz="2000" b="1" dirty="0">
                <a:solidFill>
                  <a:schemeClr val="bg1"/>
                </a:solidFill>
              </a:rPr>
              <a:t> від каналу «</a:t>
            </a:r>
            <a:r>
              <a:rPr lang="uk-UA" sz="2000" b="1" dirty="0"/>
              <a:t>Дистанційна </a:t>
            </a:r>
            <a:r>
              <a:rPr lang="uk-UA" sz="2000" b="1" dirty="0" err="1"/>
              <a:t>копілочка</a:t>
            </a:r>
            <a:r>
              <a:rPr lang="uk-UA" sz="2000" b="1" dirty="0" smtClean="0"/>
              <a:t>»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3711479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52" y="1643093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0198" y="1275507"/>
            <a:ext cx="4245655" cy="530706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860351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17456" r="43368" b="65962"/>
          <a:stretch/>
        </p:blipFill>
        <p:spPr>
          <a:xfrm>
            <a:off x="2754086" y="3347232"/>
            <a:ext cx="8856000" cy="205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366811" y="492701"/>
            <a:ext cx="8732066" cy="7614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Склади слова та запиши їх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431517" y="2631648"/>
            <a:ext cx="67150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Тато, фара, парта, </a:t>
            </a:r>
            <a:r>
              <a:rPr lang="ru-RU" sz="3600" b="1" dirty="0" err="1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апарат</a:t>
            </a:r>
            <a:r>
              <a:rPr lang="ru-RU" sz="3600" b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, тара.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39191" r="2576" b="42896"/>
          <a:stretch/>
        </p:blipFill>
        <p:spPr>
          <a:xfrm>
            <a:off x="2785601" y="3162192"/>
            <a:ext cx="8553182" cy="13854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6" t="39191" r="20252" b="42896"/>
          <a:stretch/>
        </p:blipFill>
        <p:spPr>
          <a:xfrm>
            <a:off x="11094824" y="3194850"/>
            <a:ext cx="286327" cy="13854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39326" r="78685" b="42896"/>
          <a:stretch/>
        </p:blipFill>
        <p:spPr>
          <a:xfrm>
            <a:off x="3384668" y="4102878"/>
            <a:ext cx="2066221" cy="1403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04" y="1363069"/>
            <a:ext cx="2465182" cy="2420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1517" y="1584485"/>
            <a:ext cx="473276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ФОТОАПАРАТ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10146535" y="827082"/>
            <a:ext cx="1689894" cy="25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22588"/>
            <a:ext cx="8811364" cy="8074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300163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055zxt2a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22" y="2220022"/>
            <a:ext cx="1228028" cy="122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3158" y="407443"/>
            <a:ext cx="8732066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9725" y="2129475"/>
            <a:ext cx="4368800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стоїть в середині слова,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потім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– в кінці.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56423" y="2536371"/>
            <a:ext cx="3167067" cy="38202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267843" y="2898266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2906486" y="1328685"/>
            <a:ext cx="8240486" cy="51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58" y="1730276"/>
            <a:ext cx="2232901" cy="193899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rgbClr val="0070C0"/>
                </a:solidFill>
              </a:rPr>
              <a:t>Розглянь </a:t>
            </a:r>
            <a:r>
              <a:rPr lang="uk-UA" sz="2000" b="1" dirty="0" err="1">
                <a:solidFill>
                  <a:srgbClr val="0070C0"/>
                </a:solidFill>
              </a:rPr>
              <a:t>емотикони</a:t>
            </a:r>
            <a:r>
              <a:rPr lang="uk-UA" sz="2000" b="1" dirty="0">
                <a:solidFill>
                  <a:srgbClr val="0070C0"/>
                </a:solidFill>
              </a:rPr>
              <a:t> й вибери </a:t>
            </a:r>
            <a:r>
              <a:rPr lang="uk-UA" sz="2000" b="1" dirty="0" smtClean="0">
                <a:solidFill>
                  <a:srgbClr val="0070C0"/>
                </a:solidFill>
              </a:rPr>
              <a:t>той, </a:t>
            </a:r>
          </a:p>
          <a:p>
            <a:pPr algn="ctr" defTabSz="271463"/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відображає твій </a:t>
            </a:r>
            <a:r>
              <a:rPr lang="uk-UA" sz="2000" b="1" smtClean="0">
                <a:solidFill>
                  <a:srgbClr val="0070C0"/>
                </a:solidFill>
              </a:rPr>
              <a:t>настрій </a:t>
            </a:r>
          </a:p>
          <a:p>
            <a:pPr algn="ctr" defTabSz="271463"/>
            <a:r>
              <a:rPr lang="uk-UA" sz="2000" b="1" smtClean="0">
                <a:solidFill>
                  <a:srgbClr val="0070C0"/>
                </a:solidFill>
              </a:rPr>
              <a:t>в кінці </a:t>
            </a:r>
            <a:r>
              <a:rPr lang="uk-UA" sz="2000" b="1" dirty="0" smtClean="0">
                <a:solidFill>
                  <a:srgbClr val="0070C0"/>
                </a:solidFill>
              </a:rPr>
              <a:t>уроку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229" y="362310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З усім впорався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2475" y="3716923"/>
            <a:ext cx="19837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Все було легко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0996" y="5717622"/>
            <a:ext cx="17952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Я втомився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4674" y="563727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chemeClr val="bg1"/>
                </a:solidFill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</a:rPr>
              <a:t>рок розлютив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9723" y="3563035"/>
            <a:ext cx="164533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967" y="451575"/>
            <a:ext cx="8732066" cy="8873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0630FA39-C0A2-47C1-A490-7DEC9CF34013}"/>
              </a:ext>
            </a:extLst>
          </p:cNvPr>
          <p:cNvSpPr/>
          <p:nvPr/>
        </p:nvSpPr>
        <p:spPr>
          <a:xfrm>
            <a:off x="1085860" y="1581139"/>
            <a:ext cx="5412912" cy="341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Учитель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посміхається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Урок наш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починається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Сіли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діти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всі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рівненько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Усміхнулися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гарненько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Настрій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на урок взяли,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Працювати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почали.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38" y="1581139"/>
            <a:ext cx="4353863" cy="419783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46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3560960" y="1447800"/>
            <a:ext cx="793689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6686" y="1995493"/>
            <a:ext cx="277585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bg1"/>
                </a:solidFill>
              </a:rPr>
              <a:t>Розглянь </a:t>
            </a:r>
            <a:r>
              <a:rPr lang="uk-UA" sz="2400" b="1" dirty="0" err="1">
                <a:solidFill>
                  <a:schemeClr val="bg1"/>
                </a:solidFill>
              </a:rPr>
              <a:t>емотикони</a:t>
            </a:r>
            <a:r>
              <a:rPr lang="uk-UA" sz="2400" b="1" dirty="0">
                <a:solidFill>
                  <a:schemeClr val="bg1"/>
                </a:solidFill>
              </a:rPr>
              <a:t> й вибери </a:t>
            </a:r>
            <a:r>
              <a:rPr lang="uk-UA" sz="2400" b="1" dirty="0" smtClean="0">
                <a:solidFill>
                  <a:schemeClr val="bg1"/>
                </a:solidFill>
              </a:rPr>
              <a:t>той, </a:t>
            </a:r>
          </a:p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відображає твій </a:t>
            </a:r>
            <a:r>
              <a:rPr lang="uk-UA" sz="2400" b="1" dirty="0" smtClean="0">
                <a:solidFill>
                  <a:schemeClr val="bg1"/>
                </a:solidFill>
              </a:rPr>
              <a:t>настрій на початку уроку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7286" y="556618"/>
            <a:ext cx="8982132" cy="9761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>
                <a:solidFill>
                  <a:schemeClr val="bg1"/>
                </a:solidFill>
              </a:rPr>
              <a:t>Складовий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аукціон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0538" y="1679578"/>
            <a:ext cx="5548806" cy="8512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hangingPunct="0">
              <a:spcAft>
                <a:spcPts val="2400"/>
              </a:spcAft>
            </a:pPr>
            <a:r>
              <a:rPr lang="uk-UA" sz="4400" b="1" dirty="0" smtClean="0">
                <a:cs typeface="Arial" panose="020B0604020202020204" pitchFamily="34" charset="0"/>
              </a:rPr>
              <a:t>фарба, фантазер …</a:t>
            </a:r>
            <a:endParaRPr lang="ru-RU" sz="4400" b="1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468" y="1679578"/>
            <a:ext cx="1478697" cy="85129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фа</a:t>
            </a:r>
            <a:endParaRPr lang="ru-RU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1467" y="2695241"/>
            <a:ext cx="1478697" cy="85129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фі</a:t>
            </a:r>
            <a:endParaRPr lang="ru-RU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1467" y="3607261"/>
            <a:ext cx="1478697" cy="85129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фе</a:t>
            </a:r>
            <a:endParaRPr lang="ru-RU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1466" y="4653147"/>
            <a:ext cx="1478697" cy="85129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фо</a:t>
            </a:r>
            <a:endParaRPr lang="ru-RU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1464" y="5590728"/>
            <a:ext cx="1478697" cy="85129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фу</a:t>
            </a:r>
            <a:endParaRPr lang="ru-RU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3453" y="2695241"/>
            <a:ext cx="5548806" cy="851297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hangingPunct="0">
              <a:spcAft>
                <a:spcPts val="2400"/>
              </a:spcAft>
            </a:pPr>
            <a:r>
              <a:rPr lang="uk-UA" sz="4400" b="1" dirty="0" smtClean="0">
                <a:cs typeface="Arial" panose="020B0604020202020204" pitchFamily="34" charset="0"/>
              </a:rPr>
              <a:t>фініш, фікус ...</a:t>
            </a:r>
            <a:endParaRPr lang="ru-RU" sz="4400" b="1" dirty="0"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3453" y="3629677"/>
            <a:ext cx="5548806" cy="8512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hangingPunct="0">
              <a:spcAft>
                <a:spcPts val="2400"/>
              </a:spcAft>
            </a:pPr>
            <a:r>
              <a:rPr lang="uk-UA" sz="4400" b="1" dirty="0" smtClean="0">
                <a:cs typeface="Arial" panose="020B0604020202020204" pitchFamily="34" charset="0"/>
              </a:rPr>
              <a:t>фея</a:t>
            </a:r>
            <a:r>
              <a:rPr lang="uk-UA" sz="4400" b="1" dirty="0">
                <a:cs typeface="Arial" panose="020B0604020202020204" pitchFamily="34" charset="0"/>
              </a:rPr>
              <a:t>, </a:t>
            </a:r>
            <a:r>
              <a:rPr lang="uk-UA" sz="4400" b="1" dirty="0" smtClean="0">
                <a:cs typeface="Arial" panose="020B0604020202020204" pitchFamily="34" charset="0"/>
              </a:rPr>
              <a:t>Федір ...</a:t>
            </a:r>
            <a:endParaRPr lang="ru-RU" sz="4400" b="1" dirty="0"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3453" y="4653146"/>
            <a:ext cx="5548806" cy="8512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hangingPunct="0">
              <a:spcAft>
                <a:spcPts val="2400"/>
              </a:spcAft>
            </a:pPr>
            <a:r>
              <a:rPr lang="uk-UA" sz="4400" b="1" dirty="0" smtClean="0">
                <a:cs typeface="Arial" panose="020B0604020202020204" pitchFamily="34" charset="0"/>
              </a:rPr>
              <a:t>фокус, форма ...</a:t>
            </a:r>
            <a:endParaRPr lang="ru-RU" sz="4400" b="1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3124" y="5590728"/>
            <a:ext cx="5548806" cy="851297"/>
          </a:xfrm>
          <a:prstGeom prst="round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hangingPunct="0">
              <a:spcAft>
                <a:spcPts val="2400"/>
              </a:spcAft>
            </a:pPr>
            <a:r>
              <a:rPr lang="uk-UA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футбол, </a:t>
            </a:r>
            <a:r>
              <a:rPr lang="uk-UA" sz="4400" b="1" dirty="0">
                <a:solidFill>
                  <a:schemeClr val="bg1"/>
                </a:solidFill>
                <a:cs typeface="Arial" panose="020B0604020202020204" pitchFamily="34" charset="0"/>
              </a:rPr>
              <a:t>футляр...</a:t>
            </a:r>
            <a:endParaRPr lang="ru-RU" sz="4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2" descr="D:\Картинки до тестів\Людина\Руденька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86" y="2064298"/>
            <a:ext cx="3019022" cy="370074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A7E0E31-1D1E-4C7F-8572-E18423042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5581" r="3598" b="8475"/>
          <a:stretch/>
        </p:blipFill>
        <p:spPr>
          <a:xfrm>
            <a:off x="8447313" y="1643191"/>
            <a:ext cx="3342257" cy="287371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817610" y="545047"/>
            <a:ext cx="8732066" cy="848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6310" y="1952647"/>
            <a:ext cx="506960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Фіолетові </a:t>
            </a:r>
            <a:r>
              <a:rPr lang="ru-RU" sz="3200" b="1" dirty="0" err="1">
                <a:solidFill>
                  <a:schemeClr val="bg1"/>
                </a:solidFill>
              </a:rPr>
              <a:t>фіранки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у </a:t>
            </a:r>
            <a:r>
              <a:rPr lang="ru-RU" sz="3200" b="1" dirty="0" err="1">
                <a:solidFill>
                  <a:schemeClr val="bg1"/>
                </a:solidFill>
              </a:rPr>
              <a:t>світлиці</a:t>
            </a:r>
            <a:r>
              <a:rPr lang="ru-RU" sz="3200" b="1" dirty="0">
                <a:solidFill>
                  <a:schemeClr val="bg1"/>
                </a:solidFill>
              </a:rPr>
              <a:t> та на </a:t>
            </a:r>
            <a:r>
              <a:rPr lang="ru-RU" sz="3200" b="1" dirty="0" err="1">
                <a:solidFill>
                  <a:schemeClr val="bg1"/>
                </a:solidFill>
              </a:rPr>
              <a:t>ґанку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Фіолетові </a:t>
            </a:r>
            <a:r>
              <a:rPr lang="ru-RU" sz="3200" b="1" dirty="0" err="1">
                <a:solidFill>
                  <a:schemeClr val="bg1"/>
                </a:solidFill>
              </a:rPr>
              <a:t>малята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весну </a:t>
            </a:r>
            <a:r>
              <a:rPr lang="ru-RU" sz="3200" b="1" dirty="0" err="1">
                <a:solidFill>
                  <a:schemeClr val="bg1"/>
                </a:solidFill>
              </a:rPr>
              <a:t>люблять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зустрічати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5508172" y="4033144"/>
            <a:ext cx="2381992" cy="77965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фіалки</a:t>
            </a:r>
            <a:endParaRPr lang="ru-RU" sz="35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08172" y="5013811"/>
            <a:ext cx="238199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</a:t>
            </a:r>
            <a:r>
              <a:rPr lang="uk-UA" altLang="ru-RU" b="1" dirty="0" err="1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389915" y="5013811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043057" y="5013811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40596" y="4706035"/>
            <a:ext cx="4819232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</a:rPr>
              <a:t>Фіранка</a:t>
            </a:r>
            <a:r>
              <a:rPr lang="ru-RU" sz="2400" dirty="0" smtClean="0">
                <a:solidFill>
                  <a:srgbClr val="0070C0"/>
                </a:solidFill>
              </a:rPr>
              <a:t> - шматок </a:t>
            </a:r>
            <a:r>
              <a:rPr lang="ru-RU" sz="2400" dirty="0" err="1">
                <a:solidFill>
                  <a:srgbClr val="0070C0"/>
                </a:solidFill>
              </a:rPr>
              <a:t>тканини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або</a:t>
            </a:r>
            <a:r>
              <a:rPr lang="ru-RU" sz="2400" dirty="0">
                <a:solidFill>
                  <a:srgbClr val="0070C0"/>
                </a:solidFill>
              </a:rPr>
              <a:t> тюлю, </a:t>
            </a:r>
            <a:r>
              <a:rPr lang="ru-RU" sz="2400" dirty="0" err="1">
                <a:solidFill>
                  <a:srgbClr val="0070C0"/>
                </a:solidFill>
              </a:rPr>
              <a:t>яким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запинають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вікно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двері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тощо</a:t>
            </a:r>
            <a:r>
              <a:rPr lang="ru-RU" sz="2400" dirty="0">
                <a:solidFill>
                  <a:srgbClr val="0070C0"/>
                </a:solidFill>
              </a:rPr>
              <a:t>; </a:t>
            </a:r>
            <a:r>
              <a:rPr lang="ru-RU" sz="2400" dirty="0" err="1">
                <a:solidFill>
                  <a:srgbClr val="0070C0"/>
                </a:solidFill>
              </a:rPr>
              <a:t>занавіска</a:t>
            </a:r>
            <a:r>
              <a:rPr lang="ru-RU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098" name="Picture 2" descr="Мереживна фіранка на кухню з мережива DENTELLE 60x120 с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44" y="1626876"/>
            <a:ext cx="2796094" cy="27960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1803683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05400" y="1890883"/>
            <a:ext cx="5736771" cy="391596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малу 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«ф»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Побудуємо речення за поданим початком. 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</a:rPr>
              <a:t> друкований речення рукописними буквами. </a:t>
            </a:r>
          </a:p>
        </p:txBody>
      </p:sp>
    </p:spTree>
    <p:extLst>
      <p:ext uri="{BB962C8B-B14F-4D97-AF65-F5344CB8AC3E}">
        <p14:creationId xmlns:p14="http://schemas.microsoft.com/office/powerpoint/2010/main" val="17973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1114" y="448245"/>
            <a:ext cx="10635343" cy="13615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Хто зображений на малюнку? Де знаходяться діти? Чим вони зайняті? Який у них настрій?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1138" t="16223" r="33074" b="33719"/>
          <a:stretch/>
        </p:blipFill>
        <p:spPr>
          <a:xfrm>
            <a:off x="3816000" y="1956514"/>
            <a:ext cx="7632000" cy="3852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93225" y="1956514"/>
            <a:ext cx="3164374" cy="2773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Де тобі доводилось фотографуватися?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Хто тебе фотографував? Яким приладом?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фотографував ти сам себе? Як називається таке фотографування?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9414" y="5581524"/>
            <a:ext cx="5337760" cy="7554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З'ясуй, </a:t>
            </a:r>
            <a:r>
              <a:rPr lang="uk-UA" sz="2000" b="1" dirty="0">
                <a:solidFill>
                  <a:schemeClr val="bg1"/>
                </a:solidFill>
              </a:rPr>
              <a:t>з яких елементів складається буква </a:t>
            </a:r>
            <a:r>
              <a:rPr lang="uk-UA" sz="2000" b="1" dirty="0" smtClean="0">
                <a:solidFill>
                  <a:schemeClr val="bg1"/>
                </a:solidFill>
              </a:rPr>
              <a:t>ф. 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всі її </a:t>
            </a:r>
            <a:r>
              <a:rPr lang="uk-UA" sz="2000" b="1" dirty="0" smtClean="0">
                <a:solidFill>
                  <a:schemeClr val="bg1"/>
                </a:solidFill>
              </a:rPr>
              <a:t>елементи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8394" y="548581"/>
            <a:ext cx="8485498" cy="89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4823616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увати 6">
            <a:extLst>
              <a:ext uri="{FF2B5EF4-FFF2-40B4-BE49-F238E27FC236}">
                <a16:creationId xmlns="" xmlns:a16="http://schemas.microsoft.com/office/drawing/2014/main" id="{4E9776B9-C2B7-4DB9-88E2-C3E2881AC863}"/>
              </a:ext>
            </a:extLst>
          </p:cNvPr>
          <p:cNvGrpSpPr/>
          <p:nvPr/>
        </p:nvGrpSpPr>
        <p:grpSpPr>
          <a:xfrm>
            <a:off x="4990305" y="3607396"/>
            <a:ext cx="1745107" cy="2679104"/>
            <a:chOff x="5005389" y="3322416"/>
            <a:chExt cx="1745107" cy="2679104"/>
          </a:xfrm>
        </p:grpSpPr>
        <p:cxnSp>
          <p:nvCxnSpPr>
            <p:cNvPr id="29" name="Пряма сполучна лінія 2">
              <a:extLst>
                <a:ext uri="{FF2B5EF4-FFF2-40B4-BE49-F238E27FC236}">
                  <a16:creationId xmlns="" xmlns:a16="http://schemas.microsoft.com/office/drawing/2014/main" id="{928B6B48-1AF2-4B68-AF3E-2D0C01FB50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5389" y="3429000"/>
              <a:ext cx="1162049" cy="257252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Овал 29">
              <a:extLst>
                <a:ext uri="{FF2B5EF4-FFF2-40B4-BE49-F238E27FC236}">
                  <a16:creationId xmlns="" xmlns:a16="http://schemas.microsoft.com/office/drawing/2014/main" id="{14F91026-CE86-453A-99F5-05F5AA1EFD2B}"/>
                </a:ext>
              </a:extLst>
            </p:cNvPr>
            <p:cNvSpPr/>
            <p:nvPr/>
          </p:nvSpPr>
          <p:spPr>
            <a:xfrm rot="2040314">
              <a:off x="5159043" y="3322416"/>
              <a:ext cx="742083" cy="117926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="" xmlns:a16="http://schemas.microsoft.com/office/drawing/2014/main" id="{3D239DD6-907C-4AC1-951A-205962F48369}"/>
                </a:ext>
              </a:extLst>
            </p:cNvPr>
            <p:cNvSpPr/>
            <p:nvPr/>
          </p:nvSpPr>
          <p:spPr>
            <a:xfrm rot="2040314">
              <a:off x="6008413" y="3340994"/>
              <a:ext cx="742083" cy="117926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Овал 31"/>
          <p:cNvSpPr/>
          <p:nvPr/>
        </p:nvSpPr>
        <p:spPr>
          <a:xfrm>
            <a:off x="5893720" y="4001608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962" y="2935805"/>
            <a:ext cx="467602" cy="894706"/>
          </a:xfrm>
          <a:prstGeom prst="rect">
            <a:avLst/>
          </a:prstGeom>
        </p:spPr>
      </p:pic>
      <p:pic>
        <p:nvPicPr>
          <p:cNvPr id="26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1783984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236E-6 -3.7037E-7 L -0.00377 -0.00833 L -0.01445 -0.01528 L -0.02826 -0.01389 L -0.04415 -0.00556 L -0.062 0.01806 L -0.07555 0.0463 L -0.0818 0.07407 L -0.08297 0.09861 L -0.07802 0.1213 L -0.0689 0.13611 L -0.05679 0.14097 L -0.04415 0.13519 L -0.02097 0.11806 L -0.00599 0.08796 L 0.00534 0.05 L 0.00534 0.0213 L -4.05236E-6 -3.7037E-7 Z " pathEditMode="relative" rAng="0" ptsTypes="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926 L -0.09001 0.3773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5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1111 L 0.01537 -0.00834 L 0.02318 -0.01713 L 0.03725 -0.01922 L 0.04507 -0.01806 L 0.05366 -0.00417 L 0.05679 0.01342 L 0.05731 0.03981 L 0.0534 0.06481 L 0.04663 0.0875 L 0.03647 0.10972 L 0.02553 0.125 L 0.01198 0.13565 L 0.0013 0.13565 L -0.00808 0.12916 L -0.01147 0.12037 L -0.01498 0.10787 L -0.01498 0.08611 L -0.01459 0.07037 L -0.00756 0.03287 L 0.00208 0.01111 Z " pathEditMode="relative" rAng="0" ptsTypes="AAAAAAAAAAAAAAAAAAAAA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7189" r="41233" b="50195"/>
          <a:stretch/>
        </p:blipFill>
        <p:spPr>
          <a:xfrm>
            <a:off x="756000" y="1843512"/>
            <a:ext cx="9252000" cy="403645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34882" r="65074" b="50436"/>
          <a:stretch/>
        </p:blipFill>
        <p:spPr>
          <a:xfrm>
            <a:off x="582142" y="3033816"/>
            <a:ext cx="1437710" cy="97657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813077" y="1585591"/>
            <a:ext cx="1017343" cy="151910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1932096" y="1601571"/>
            <a:ext cx="1017343" cy="15191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3051115" y="1595455"/>
            <a:ext cx="1017343" cy="151910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4170134" y="1595455"/>
            <a:ext cx="1017343" cy="15191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5311361" y="1585591"/>
            <a:ext cx="1017343" cy="151910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6430380" y="1579475"/>
            <a:ext cx="1017343" cy="151910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7549399" y="1579475"/>
            <a:ext cx="1017343" cy="15191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9191" r="65227" b="42896"/>
          <a:stretch/>
        </p:blipFill>
        <p:spPr>
          <a:xfrm>
            <a:off x="8690944" y="1587286"/>
            <a:ext cx="1017343" cy="15191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34882" r="65074" b="50436"/>
          <a:stretch/>
        </p:blipFill>
        <p:spPr>
          <a:xfrm>
            <a:off x="1794542" y="3032788"/>
            <a:ext cx="1437710" cy="9765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34882" r="65074" b="50436"/>
          <a:stretch/>
        </p:blipFill>
        <p:spPr>
          <a:xfrm>
            <a:off x="3087611" y="3032788"/>
            <a:ext cx="1437710" cy="97657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44713" r="76564" b="43839"/>
          <a:stretch/>
        </p:blipFill>
        <p:spPr>
          <a:xfrm>
            <a:off x="4647913" y="3014721"/>
            <a:ext cx="2344238" cy="97982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44713" r="76564" b="43839"/>
          <a:stretch/>
        </p:blipFill>
        <p:spPr>
          <a:xfrm>
            <a:off x="7107187" y="3014720"/>
            <a:ext cx="2344238" cy="97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559" t="20699" r="48632" b="64122"/>
          <a:stretch/>
        </p:blipFill>
        <p:spPr>
          <a:xfrm>
            <a:off x="829263" y="3780000"/>
            <a:ext cx="1670419" cy="72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36" t="49307" r="34646" b="32894"/>
          <a:stretch/>
        </p:blipFill>
        <p:spPr>
          <a:xfrm>
            <a:off x="2694503" y="4033530"/>
            <a:ext cx="3087917" cy="8442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74" t="72801" r="49946" b="9400"/>
          <a:stretch/>
        </p:blipFill>
        <p:spPr>
          <a:xfrm>
            <a:off x="6054484" y="4043710"/>
            <a:ext cx="1769133" cy="84428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56000" y="500784"/>
            <a:ext cx="9468770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ф </a:t>
            </a:r>
            <a:r>
              <a:rPr lang="uk-UA" sz="3200" b="1" dirty="0">
                <a:solidFill>
                  <a:schemeClr val="bg1"/>
                </a:solidFill>
              </a:rPr>
              <a:t>у</a:t>
            </a:r>
            <a:r>
              <a:rPr lang="uk-UA" sz="3200" b="1" dirty="0" smtClean="0">
                <a:solidFill>
                  <a:schemeClr val="bg1"/>
                </a:solidFill>
              </a:rPr>
              <a:t>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6000" y="500785"/>
            <a:ext cx="9468770" cy="1155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і речення у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15484" y="1601571"/>
            <a:ext cx="2175534" cy="2012131"/>
          </a:xfrm>
          <a:prstGeom prst="rect">
            <a:avLst/>
          </a:prstGeom>
        </p:spPr>
      </p:pic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10" t="20896" r="44522" b="62666"/>
          <a:stretch/>
        </p:blipFill>
        <p:spPr>
          <a:xfrm>
            <a:off x="638594" y="4757906"/>
            <a:ext cx="2171738" cy="76156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78" t="51735" r="28105" b="31827"/>
          <a:stretch/>
        </p:blipFill>
        <p:spPr>
          <a:xfrm>
            <a:off x="2843508" y="5138688"/>
            <a:ext cx="3263825" cy="70156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2" t="73528" r="37819" b="10034"/>
          <a:stretch/>
        </p:blipFill>
        <p:spPr>
          <a:xfrm>
            <a:off x="6284561" y="5063143"/>
            <a:ext cx="2665358" cy="732417"/>
          </a:xfrm>
          <a:prstGeom prst="rect">
            <a:avLst/>
          </a:prstGeom>
        </p:spPr>
      </p:pic>
      <p:sp>
        <p:nvSpPr>
          <p:cNvPr id="36" name="Дуга 35"/>
          <p:cNvSpPr/>
          <p:nvPr/>
        </p:nvSpPr>
        <p:spPr>
          <a:xfrm rot="9933463">
            <a:off x="849468" y="3941903"/>
            <a:ext cx="1427615" cy="59004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427414">
            <a:off x="1560492" y="3868529"/>
            <a:ext cx="1616834" cy="60971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53"/>
          <p:cNvSpPr/>
          <p:nvPr/>
        </p:nvSpPr>
        <p:spPr>
          <a:xfrm rot="9933463">
            <a:off x="2860724" y="3914054"/>
            <a:ext cx="2034332" cy="63511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54"/>
          <p:cNvSpPr/>
          <p:nvPr/>
        </p:nvSpPr>
        <p:spPr>
          <a:xfrm rot="9427414">
            <a:off x="3870388" y="3903710"/>
            <a:ext cx="1616834" cy="60971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56"/>
          <p:cNvSpPr/>
          <p:nvPr/>
        </p:nvSpPr>
        <p:spPr>
          <a:xfrm rot="9933463">
            <a:off x="6085538" y="4076397"/>
            <a:ext cx="1234316" cy="41810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9427414">
            <a:off x="6670253" y="3787997"/>
            <a:ext cx="1758292" cy="68094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58"/>
          <p:cNvSpPr/>
          <p:nvPr/>
        </p:nvSpPr>
        <p:spPr>
          <a:xfrm rot="9427414">
            <a:off x="4733732" y="3869121"/>
            <a:ext cx="1616834" cy="60971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уга 59"/>
          <p:cNvSpPr/>
          <p:nvPr/>
        </p:nvSpPr>
        <p:spPr>
          <a:xfrm rot="9933463">
            <a:off x="4657044" y="2933140"/>
            <a:ext cx="2034332" cy="63511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уга 60"/>
          <p:cNvSpPr/>
          <p:nvPr/>
        </p:nvSpPr>
        <p:spPr>
          <a:xfrm rot="9831520">
            <a:off x="5667189" y="2824734"/>
            <a:ext cx="2101019" cy="71016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1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37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44368</TotalTime>
  <Words>436</Words>
  <Application>Microsoft Office PowerPoint</Application>
  <PresentationFormat>Произвольный</PresentationFormat>
  <Paragraphs>89</Paragraphs>
  <Slides>18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2896</cp:revision>
  <dcterms:created xsi:type="dcterms:W3CDTF">2018-01-05T16:38:53Z</dcterms:created>
  <dcterms:modified xsi:type="dcterms:W3CDTF">2024-02-28T13:21:56Z</dcterms:modified>
</cp:coreProperties>
</file>