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339" r:id="rId3"/>
    <p:sldId id="1797" r:id="rId4"/>
    <p:sldId id="1796" r:id="rId5"/>
    <p:sldId id="1634" r:id="rId6"/>
    <p:sldId id="1741" r:id="rId7"/>
    <p:sldId id="1644" r:id="rId8"/>
    <p:sldId id="1676" r:id="rId9"/>
    <p:sldId id="1749" r:id="rId10"/>
    <p:sldId id="1750" r:id="rId11"/>
    <p:sldId id="1431" r:id="rId12"/>
    <p:sldId id="1688" r:id="rId13"/>
    <p:sldId id="1788" r:id="rId14"/>
    <p:sldId id="1787" r:id="rId15"/>
    <p:sldId id="1528" r:id="rId16"/>
    <p:sldId id="1711" r:id="rId17"/>
    <p:sldId id="1753" r:id="rId18"/>
    <p:sldId id="1795" r:id="rId19"/>
    <p:sldId id="1800" r:id="rId20"/>
    <p:sldId id="1798" r:id="rId21"/>
    <p:sldId id="1440" r:id="rId22"/>
    <p:sldId id="179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1168AD-DE70-4609-8084-6B013F293A82}">
          <p14:sldIdLst>
            <p14:sldId id="258"/>
            <p14:sldId id="339"/>
            <p14:sldId id="1797"/>
            <p14:sldId id="1796"/>
            <p14:sldId id="1634"/>
            <p14:sldId id="1741"/>
            <p14:sldId id="1644"/>
            <p14:sldId id="1676"/>
            <p14:sldId id="1749"/>
            <p14:sldId id="1750"/>
            <p14:sldId id="1431"/>
            <p14:sldId id="1688"/>
            <p14:sldId id="1788"/>
            <p14:sldId id="1787"/>
            <p14:sldId id="1528"/>
            <p14:sldId id="1711"/>
            <p14:sldId id="1753"/>
            <p14:sldId id="1795"/>
            <p14:sldId id="1800"/>
            <p14:sldId id="1798"/>
            <p14:sldId id="1440"/>
            <p14:sldId id="1799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B7FF"/>
    <a:srgbClr val="FF3399"/>
    <a:srgbClr val="354B80"/>
    <a:srgbClr val="FF3300"/>
    <a:srgbClr val="99FFCC"/>
    <a:srgbClr val="CCFF66"/>
    <a:srgbClr val="FF99FF"/>
    <a:srgbClr val="ECDAB2"/>
    <a:srgbClr val="E6C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5274" autoAdjust="0"/>
  </p:normalViewPr>
  <p:slideViewPr>
    <p:cSldViewPr snapToGrid="0">
      <p:cViewPr varScale="1">
        <p:scale>
          <a:sx n="88" d="100"/>
          <a:sy n="88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8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microsoft.com/office/2007/relationships/hdphoto" Target="../media/hdphoto9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hyperlink" Target="https://learningapps.org/watch?v=p6zuk8o1322" TargetMode="Externa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7A8A23-690A-E4F8-8ED3-AF0636624CB4}"/>
              </a:ext>
            </a:extLst>
          </p:cNvPr>
          <p:cNvSpPr txBox="1"/>
          <p:nvPr/>
        </p:nvSpPr>
        <p:spPr>
          <a:xfrm>
            <a:off x="1797081" y="4715896"/>
            <a:ext cx="8925018" cy="92333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Десятковий склад числа</a:t>
            </a:r>
          </a:p>
        </p:txBody>
      </p:sp>
      <p:pic>
        <p:nvPicPr>
          <p:cNvPr id="14" name="Picture 2" descr="C:\Users\user\Desktop\Новая папка\pngwing.com - 2020-05-22T012044.51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9" b="12537"/>
          <a:stretch/>
        </p:blipFill>
        <p:spPr bwMode="auto">
          <a:xfrm flipH="1">
            <a:off x="984992" y="660545"/>
            <a:ext cx="4333326" cy="345425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45828" y="1225922"/>
            <a:ext cx="3158179" cy="282630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Розділ </a:t>
            </a:r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r>
              <a:rPr lang="uk-UA" sz="32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Числа 11-20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8</a:t>
            </a:r>
            <a:r>
              <a:rPr lang="en-US" sz="3200" b="1" smtClean="0">
                <a:solidFill>
                  <a:schemeClr val="bg1"/>
                </a:solidFill>
              </a:rPr>
              <a:t>4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рямоугольник 11">
            <a:extLst>
              <a:ext uri="{FF2B5EF4-FFF2-40B4-BE49-F238E27FC236}">
                <a16:creationId xmlns="" xmlns:a16="http://schemas.microsoft.com/office/drawing/2014/main" id="{32BC328D-661B-34F1-AB74-583A76F94E62}"/>
              </a:ext>
            </a:extLst>
          </p:cNvPr>
          <p:cNvSpPr/>
          <p:nvPr/>
        </p:nvSpPr>
        <p:spPr>
          <a:xfrm>
            <a:off x="1414987" y="510228"/>
            <a:ext cx="9046183" cy="78517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7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="" xmlns:a16="http://schemas.microsoft.com/office/drawing/2014/main" id="{03B08700-C30B-8A77-DBF9-D7BD7361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69015" y="2874077"/>
            <a:ext cx="1983890" cy="376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2B7D57E0-DD5D-A996-4B28-63FB62A07D6C}"/>
              </a:ext>
            </a:extLst>
          </p:cNvPr>
          <p:cNvSpPr/>
          <p:nvPr/>
        </p:nvSpPr>
        <p:spPr>
          <a:xfrm>
            <a:off x="1414988" y="1424877"/>
            <a:ext cx="9145972" cy="731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rgbClr val="7030A0"/>
                </a:solidFill>
              </a:rPr>
              <a:t>Прочитайте ряд чисел. Прочитайте серед них одноцифрові числа. Прочитайте числа другого десятка, третього десятка. Назвіть серед чисел круглі. 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6A540B8D-413D-FCFA-D818-F71C7312B1F5}"/>
              </a:ext>
            </a:extLst>
          </p:cNvPr>
          <p:cNvSpPr txBox="1"/>
          <p:nvPr/>
        </p:nvSpPr>
        <p:spPr>
          <a:xfrm>
            <a:off x="1454312" y="5111141"/>
            <a:ext cx="638414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20 18 16 14 …</a:t>
            </a:r>
            <a:endParaRPr lang="x-none" sz="3200" b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06EA4B86-EF56-FA00-1DFE-299BF8509154}"/>
              </a:ext>
            </a:extLst>
          </p:cNvPr>
          <p:cNvSpPr txBox="1"/>
          <p:nvPr/>
        </p:nvSpPr>
        <p:spPr>
          <a:xfrm>
            <a:off x="482806" y="2212128"/>
            <a:ext cx="1114629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6  7  </a:t>
            </a:r>
            <a:r>
              <a:rPr lang="ru-RU" sz="3200" b="1" dirty="0">
                <a:solidFill>
                  <a:srgbClr val="FF0000"/>
                </a:solidFill>
              </a:rPr>
              <a:t>8  9  10  </a:t>
            </a:r>
            <a:r>
              <a:rPr lang="ru-RU" sz="3200" b="1" dirty="0">
                <a:solidFill>
                  <a:srgbClr val="7030A0"/>
                </a:solidFill>
              </a:rPr>
              <a:t>11  12  13  14  15  16  17  18  19  20</a:t>
            </a:r>
            <a:r>
              <a:rPr lang="ru-RU" sz="3200" b="1" dirty="0">
                <a:solidFill>
                  <a:srgbClr val="002060"/>
                </a:solidFill>
              </a:rPr>
              <a:t>  </a:t>
            </a:r>
            <a:r>
              <a:rPr lang="ru-RU" sz="3200" b="1" dirty="0">
                <a:solidFill>
                  <a:srgbClr val="00B050"/>
                </a:solidFill>
              </a:rPr>
              <a:t>21  22  23  24  25 </a:t>
            </a:r>
            <a:endParaRPr lang="x-none" sz="3200" b="1" dirty="0">
              <a:solidFill>
                <a:srgbClr val="00B050"/>
              </a:solidFill>
            </a:endParaRPr>
          </a:p>
        </p:txBody>
      </p:sp>
      <p:sp>
        <p:nvSpPr>
          <p:cNvPr id="37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2B7D57E0-DD5D-A996-4B28-63FB62A07D6C}"/>
              </a:ext>
            </a:extLst>
          </p:cNvPr>
          <p:cNvSpPr/>
          <p:nvPr/>
        </p:nvSpPr>
        <p:spPr>
          <a:xfrm>
            <a:off x="1473912" y="2848370"/>
            <a:ext cx="7441487" cy="7195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rgbClr val="7030A0"/>
                </a:solidFill>
              </a:rPr>
              <a:t>Прочитайте наступний ряд чисел. Які числа пропущені. </a:t>
            </a:r>
          </a:p>
          <a:p>
            <a:r>
              <a:rPr lang="uk-UA" sz="2000" b="1" dirty="0" smtClean="0">
                <a:solidFill>
                  <a:srgbClr val="7030A0"/>
                </a:solidFill>
              </a:rPr>
              <a:t>Запишіть числа, вставляючи пропущені. Обведи кругле число.</a:t>
            </a:r>
          </a:p>
        </p:txBody>
      </p:sp>
      <p:sp>
        <p:nvSpPr>
          <p:cNvPr id="38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2B7D57E0-DD5D-A996-4B28-63FB62A07D6C}"/>
              </a:ext>
            </a:extLst>
          </p:cNvPr>
          <p:cNvSpPr/>
          <p:nvPr/>
        </p:nvSpPr>
        <p:spPr>
          <a:xfrm>
            <a:off x="1414988" y="4291510"/>
            <a:ext cx="6629555" cy="7244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rgbClr val="7030A0"/>
                </a:solidFill>
              </a:rPr>
              <a:t>Прочитайте наступний ряд чисел. Визнач закономірність. Запишіть ряд чисел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06EA4B86-EF56-FA00-1DFE-299BF8509154}"/>
              </a:ext>
            </a:extLst>
          </p:cNvPr>
          <p:cNvSpPr txBox="1"/>
          <p:nvPr/>
        </p:nvSpPr>
        <p:spPr>
          <a:xfrm>
            <a:off x="1414988" y="3648313"/>
            <a:ext cx="661784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11  </a:t>
            </a:r>
            <a:r>
              <a:rPr lang="ru-RU" sz="3200" b="1" dirty="0">
                <a:solidFill>
                  <a:schemeClr val="bg1"/>
                </a:solidFill>
              </a:rPr>
              <a:t>12  </a:t>
            </a:r>
            <a:r>
              <a:rPr lang="ru-RU" sz="3200" b="1" dirty="0" smtClean="0">
                <a:solidFill>
                  <a:schemeClr val="bg1"/>
                </a:solidFill>
              </a:rPr>
              <a:t>__  </a:t>
            </a:r>
            <a:r>
              <a:rPr lang="ru-RU" sz="3200" b="1" dirty="0">
                <a:solidFill>
                  <a:schemeClr val="bg1"/>
                </a:solidFill>
              </a:rPr>
              <a:t>14  </a:t>
            </a:r>
            <a:r>
              <a:rPr lang="ru-RU" sz="3200" b="1" dirty="0" smtClean="0">
                <a:solidFill>
                  <a:schemeClr val="bg1"/>
                </a:solidFill>
              </a:rPr>
              <a:t>__  </a:t>
            </a:r>
            <a:r>
              <a:rPr lang="ru-RU" sz="3200" b="1" dirty="0">
                <a:solidFill>
                  <a:schemeClr val="bg1"/>
                </a:solidFill>
              </a:rPr>
              <a:t>16  </a:t>
            </a:r>
            <a:r>
              <a:rPr lang="ru-RU" sz="3200" b="1" dirty="0" smtClean="0">
                <a:solidFill>
                  <a:schemeClr val="bg1"/>
                </a:solidFill>
              </a:rPr>
              <a:t>__  </a:t>
            </a:r>
            <a:r>
              <a:rPr lang="ru-RU" sz="3200" b="1" dirty="0">
                <a:solidFill>
                  <a:schemeClr val="bg1"/>
                </a:solidFill>
              </a:rPr>
              <a:t>18  </a:t>
            </a:r>
            <a:r>
              <a:rPr lang="ru-RU" sz="3200" b="1" dirty="0" smtClean="0">
                <a:solidFill>
                  <a:schemeClr val="bg1"/>
                </a:solidFill>
              </a:rPr>
              <a:t>__  20</a:t>
            </a:r>
            <a:endParaRPr lang="x-non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37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14533" y="694340"/>
            <a:ext cx="8732066" cy="89497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9527" y="1876343"/>
            <a:ext cx="5462078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Сьогодні на уроці ми будемо вивчати десятковий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 </a:t>
            </a:r>
            <a:r>
              <a:rPr lang="uk-UA" sz="3200" b="1" dirty="0">
                <a:solidFill>
                  <a:schemeClr val="bg1"/>
                </a:solidFill>
              </a:rPr>
              <a:t>числа.</a:t>
            </a:r>
          </a:p>
          <a:p>
            <a:pPr algn="ctr"/>
            <a:r>
              <a:rPr lang="ru-RU" sz="3200" b="1" dirty="0" err="1">
                <a:solidFill>
                  <a:schemeClr val="bg1"/>
                </a:solidFill>
              </a:rPr>
              <a:t>Дізнаємося</a:t>
            </a:r>
            <a:r>
              <a:rPr lang="ru-RU" sz="3200" b="1" dirty="0">
                <a:solidFill>
                  <a:schemeClr val="bg1"/>
                </a:solidFill>
              </a:rPr>
              <a:t>, як </a:t>
            </a:r>
            <a:r>
              <a:rPr lang="uk-UA" sz="3200" b="1" dirty="0">
                <a:solidFill>
                  <a:schemeClr val="bg1"/>
                </a:solidFill>
              </a:rPr>
              <a:t>розкладати двоцифрові числа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 </a:t>
            </a:r>
            <a:r>
              <a:rPr lang="ru-RU" sz="3200" b="1" dirty="0" err="1">
                <a:solidFill>
                  <a:schemeClr val="bg1"/>
                </a:solidFill>
              </a:rPr>
              <a:t>доданки</a:t>
            </a:r>
            <a:r>
              <a:rPr lang="ru-RU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986138" y="2566180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20" y="2158463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838097" y="520436"/>
            <a:ext cx="8732066" cy="86204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Вивчаю </a:t>
            </a:r>
            <a:r>
              <a:rPr lang="uk-U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3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1CB99C4B-4A14-3299-DF47-F5A495C56EF0}"/>
              </a:ext>
            </a:extLst>
          </p:cNvPr>
          <p:cNvSpPr/>
          <p:nvPr/>
        </p:nvSpPr>
        <p:spPr>
          <a:xfrm>
            <a:off x="771297" y="1571395"/>
            <a:ext cx="3038703" cy="108261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Розглянь малюнок. Прочитай пояснення.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071171FA-FA96-816A-2CB9-5EEC9BE7FAD8}"/>
              </a:ext>
            </a:extLst>
          </p:cNvPr>
          <p:cNvSpPr txBox="1"/>
          <p:nvPr/>
        </p:nvSpPr>
        <p:spPr>
          <a:xfrm>
            <a:off x="5503827" y="3428999"/>
            <a:ext cx="1184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x-none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9E591283-95F6-1700-4CBB-99912F757B8A}"/>
              </a:ext>
            </a:extLst>
          </p:cNvPr>
          <p:cNvSpPr txBox="1"/>
          <p:nvPr/>
        </p:nvSpPr>
        <p:spPr>
          <a:xfrm>
            <a:off x="9226768" y="3428999"/>
            <a:ext cx="624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x-none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7FC3D2B8-87F1-F50F-19CF-01B56A239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661" y="1917773"/>
            <a:ext cx="895502" cy="143426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D865DFAA-3831-A246-58D3-69652FA9A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166" y="2088671"/>
            <a:ext cx="467490" cy="113067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219B4D82-DFB8-D362-5014-9A73CBE6C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656" y="2088671"/>
            <a:ext cx="467490" cy="113067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4EED32FC-DB9E-3C6A-799C-A8AC230F6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130" y="2088671"/>
            <a:ext cx="467490" cy="113067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C5493415-A2AB-1BDF-6D12-FC568B73C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376" y="2088671"/>
            <a:ext cx="467490" cy="113067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65E51BFC-A91E-82C2-08EB-3B3C3BF3C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552" y="2088671"/>
            <a:ext cx="467490" cy="1130672"/>
          </a:xfrm>
          <a:prstGeom prst="rect">
            <a:avLst/>
          </a:prstGeom>
        </p:spPr>
      </p:pic>
      <p:sp>
        <p:nvSpPr>
          <p:cNvPr id="72" name="Стрілка: вправо 6">
            <a:extLst>
              <a:ext uri="{FF2B5EF4-FFF2-40B4-BE49-F238E27FC236}">
                <a16:creationId xmlns="" xmlns:a16="http://schemas.microsoft.com/office/drawing/2014/main" id="{2DB34060-1AFC-0529-703A-3B2B35472CC1}"/>
              </a:ext>
            </a:extLst>
          </p:cNvPr>
          <p:cNvSpPr/>
          <p:nvPr/>
        </p:nvSpPr>
        <p:spPr>
          <a:xfrm>
            <a:off x="7815565" y="2469341"/>
            <a:ext cx="570096" cy="369332"/>
          </a:xfrm>
          <a:prstGeom prst="rightArrow">
            <a:avLst/>
          </a:prstGeom>
          <a:solidFill>
            <a:srgbClr val="3366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0117746E-65C3-B370-ED1B-106630F0F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150" y="2088671"/>
            <a:ext cx="467490" cy="1130672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EA05CBC1-E695-BAC0-3932-47F53B9B0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326" y="2088671"/>
            <a:ext cx="467490" cy="1130672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F6C26AB3-9E1F-C0E9-F986-FCD9C5655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924"/>
          <a:stretch/>
        </p:blipFill>
        <p:spPr>
          <a:xfrm>
            <a:off x="10893816" y="2088671"/>
            <a:ext cx="243448" cy="1130672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11EDB968-6B1F-55F9-8EFB-E63893FA8A89}"/>
              </a:ext>
            </a:extLst>
          </p:cNvPr>
          <p:cNvSpPr txBox="1"/>
          <p:nvPr/>
        </p:nvSpPr>
        <p:spPr>
          <a:xfrm>
            <a:off x="8202541" y="3410520"/>
            <a:ext cx="1184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x-none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76FDC96C-F189-E476-D24C-F04BD07CA9B9}"/>
              </a:ext>
            </a:extLst>
          </p:cNvPr>
          <p:cNvSpPr txBox="1"/>
          <p:nvPr/>
        </p:nvSpPr>
        <p:spPr>
          <a:xfrm>
            <a:off x="10083308" y="3429000"/>
            <a:ext cx="617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287DEABF-8B8C-D949-9995-85BFB185903F}"/>
              </a:ext>
            </a:extLst>
          </p:cNvPr>
          <p:cNvSpPr/>
          <p:nvPr/>
        </p:nvSpPr>
        <p:spPr>
          <a:xfrm>
            <a:off x="4424786" y="4609887"/>
            <a:ext cx="6694469" cy="145345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Двоцифрові числа складаються з десятків та одиниць.</a:t>
            </a:r>
          </a:p>
        </p:txBody>
      </p:sp>
      <p:pic>
        <p:nvPicPr>
          <p:cNvPr id="79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="" xmlns:a16="http://schemas.microsoft.com/office/drawing/2014/main" id="{D3DED37C-3C6D-6632-8AEA-F3BE34FF1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 flipH="1">
            <a:off x="1333656" y="3219343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="" xmlns:a16="http://schemas.microsoft.com/office/drawing/2014/main" id="{5D67FDD8-514E-479A-01DC-27B311C66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090" y="2088671"/>
            <a:ext cx="467490" cy="113067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10761719-FCF4-53C8-2D0E-902032A9C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266" y="2088671"/>
            <a:ext cx="467490" cy="1130672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="" xmlns:a16="http://schemas.microsoft.com/office/drawing/2014/main" id="{BB787137-E41C-C9D8-B6A5-3672EF5A33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924"/>
          <a:stretch/>
        </p:blipFill>
        <p:spPr>
          <a:xfrm>
            <a:off x="5042756" y="2088671"/>
            <a:ext cx="243448" cy="1130672"/>
          </a:xfrm>
          <a:prstGeom prst="rect">
            <a:avLst/>
          </a:prstGeom>
        </p:spPr>
      </p:pic>
      <p:sp>
        <p:nvSpPr>
          <p:cNvPr id="2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76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3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76" grpId="0"/>
      <p:bldP spid="77" grpId="0"/>
      <p:bldP spid="7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646290" y="744632"/>
            <a:ext cx="8732066" cy="70603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Десятковий склад числа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2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="" xmlns:a16="http://schemas.microsoft.com/office/drawing/2014/main" id="{95D17FC4-5996-4326-DCDF-C66F476FD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 flipH="1">
            <a:off x="138669" y="2286888"/>
            <a:ext cx="2497337" cy="386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 сполучна лінія 29">
            <a:extLst>
              <a:ext uri="{FF2B5EF4-FFF2-40B4-BE49-F238E27FC236}">
                <a16:creationId xmlns="" xmlns:a16="http://schemas.microsoft.com/office/drawing/2014/main" id="{EC1C74E5-CB2F-91FA-9A34-BED83888C9A1}"/>
              </a:ext>
            </a:extLst>
          </p:cNvPr>
          <p:cNvCxnSpPr>
            <a:cxnSpLocks/>
          </p:cNvCxnSpPr>
          <p:nvPr/>
        </p:nvCxnSpPr>
        <p:spPr>
          <a:xfrm>
            <a:off x="5099350" y="1871189"/>
            <a:ext cx="31161" cy="3564508"/>
          </a:xfrm>
          <a:prstGeom prst="line">
            <a:avLst/>
          </a:prstGeom>
          <a:ln w="5715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 сполучна лінія 32">
            <a:extLst>
              <a:ext uri="{FF2B5EF4-FFF2-40B4-BE49-F238E27FC236}">
                <a16:creationId xmlns="" xmlns:a16="http://schemas.microsoft.com/office/drawing/2014/main" id="{52FA9D08-C4EA-19E8-5358-7C08023DFCB5}"/>
              </a:ext>
            </a:extLst>
          </p:cNvPr>
          <p:cNvCxnSpPr>
            <a:cxnSpLocks/>
          </p:cNvCxnSpPr>
          <p:nvPr/>
        </p:nvCxnSpPr>
        <p:spPr>
          <a:xfrm>
            <a:off x="8979594" y="1797636"/>
            <a:ext cx="43384" cy="3564509"/>
          </a:xfrm>
          <a:prstGeom prst="line">
            <a:avLst/>
          </a:prstGeom>
          <a:ln w="5715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 сполучна лінія 26">
            <a:extLst>
              <a:ext uri="{FF2B5EF4-FFF2-40B4-BE49-F238E27FC236}">
                <a16:creationId xmlns="" xmlns:a16="http://schemas.microsoft.com/office/drawing/2014/main" id="{4B15CF5C-2310-B66B-2F21-E07289A37C54}"/>
              </a:ext>
            </a:extLst>
          </p:cNvPr>
          <p:cNvCxnSpPr/>
          <p:nvPr/>
        </p:nvCxnSpPr>
        <p:spPr>
          <a:xfrm>
            <a:off x="2684004" y="4471652"/>
            <a:ext cx="8513675" cy="0"/>
          </a:xfrm>
          <a:prstGeom prst="line">
            <a:avLst/>
          </a:prstGeom>
          <a:ln w="5715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 сполучна лінія 27">
            <a:extLst>
              <a:ext uri="{FF2B5EF4-FFF2-40B4-BE49-F238E27FC236}">
                <a16:creationId xmlns="" xmlns:a16="http://schemas.microsoft.com/office/drawing/2014/main" id="{DB74F902-64A6-2D0C-3266-B3A4D8E4EDF6}"/>
              </a:ext>
            </a:extLst>
          </p:cNvPr>
          <p:cNvCxnSpPr/>
          <p:nvPr/>
        </p:nvCxnSpPr>
        <p:spPr>
          <a:xfrm>
            <a:off x="2701940" y="3605523"/>
            <a:ext cx="8513675" cy="0"/>
          </a:xfrm>
          <a:prstGeom prst="line">
            <a:avLst/>
          </a:prstGeom>
          <a:ln w="5715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 сполучна лінія 28">
            <a:extLst>
              <a:ext uri="{FF2B5EF4-FFF2-40B4-BE49-F238E27FC236}">
                <a16:creationId xmlns="" xmlns:a16="http://schemas.microsoft.com/office/drawing/2014/main" id="{0711A754-393B-2DA8-FC90-10CAC87ADEAC}"/>
              </a:ext>
            </a:extLst>
          </p:cNvPr>
          <p:cNvCxnSpPr/>
          <p:nvPr/>
        </p:nvCxnSpPr>
        <p:spPr>
          <a:xfrm>
            <a:off x="2701940" y="2691431"/>
            <a:ext cx="8513675" cy="0"/>
          </a:xfrm>
          <a:prstGeom prst="line">
            <a:avLst/>
          </a:prstGeom>
          <a:ln w="5715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кутник: округлені кути 56">
            <a:extLst>
              <a:ext uri="{FF2B5EF4-FFF2-40B4-BE49-F238E27FC236}">
                <a16:creationId xmlns="" xmlns:a16="http://schemas.microsoft.com/office/drawing/2014/main" id="{98E020FE-1CCD-0A7F-A365-27EA6FF2D201}"/>
              </a:ext>
            </a:extLst>
          </p:cNvPr>
          <p:cNvSpPr/>
          <p:nvPr/>
        </p:nvSpPr>
        <p:spPr>
          <a:xfrm>
            <a:off x="2661854" y="1823269"/>
            <a:ext cx="8513675" cy="3564509"/>
          </a:xfrm>
          <a:prstGeom prst="roundRect">
            <a:avLst/>
          </a:prstGeom>
          <a:noFill/>
          <a:ln w="5715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DAA368B1-A284-E2AE-DB92-3D6DF95191C6}"/>
              </a:ext>
            </a:extLst>
          </p:cNvPr>
          <p:cNvSpPr txBox="1"/>
          <p:nvPr/>
        </p:nvSpPr>
        <p:spPr>
          <a:xfrm>
            <a:off x="5547453" y="2033944"/>
            <a:ext cx="276112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3366FF"/>
                </a:solidFill>
              </a:rPr>
              <a:t>одинадцять</a:t>
            </a:r>
            <a:endParaRPr lang="x-none" sz="3600" b="1" dirty="0">
              <a:solidFill>
                <a:srgbClr val="3366FF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E59512B9-19DD-C7CF-D65B-FD06404DFE1E}"/>
              </a:ext>
            </a:extLst>
          </p:cNvPr>
          <p:cNvSpPr txBox="1"/>
          <p:nvPr/>
        </p:nvSpPr>
        <p:spPr>
          <a:xfrm>
            <a:off x="5538126" y="3798557"/>
            <a:ext cx="276112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3366FF"/>
                </a:solidFill>
              </a:rPr>
              <a:t>тринадцять</a:t>
            </a:r>
            <a:endParaRPr lang="x-none" sz="3600" b="1" dirty="0">
              <a:solidFill>
                <a:srgbClr val="3366FF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317EE5B8-4343-4BA2-0C1F-1D81A7B73E80}"/>
              </a:ext>
            </a:extLst>
          </p:cNvPr>
          <p:cNvSpPr txBox="1"/>
          <p:nvPr/>
        </p:nvSpPr>
        <p:spPr>
          <a:xfrm>
            <a:off x="5511852" y="2923757"/>
            <a:ext cx="285798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3366FF"/>
                </a:solidFill>
              </a:rPr>
              <a:t>п'ятнадцять</a:t>
            </a:r>
            <a:endParaRPr lang="x-none" sz="3600" b="1" dirty="0">
              <a:solidFill>
                <a:srgbClr val="3366FF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D82D3A1A-71C5-4AA7-CB7A-5D0F0EB86F1B}"/>
              </a:ext>
            </a:extLst>
          </p:cNvPr>
          <p:cNvSpPr txBox="1"/>
          <p:nvPr/>
        </p:nvSpPr>
        <p:spPr>
          <a:xfrm>
            <a:off x="5547453" y="4671809"/>
            <a:ext cx="276112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3366FF"/>
                </a:solidFill>
              </a:rPr>
              <a:t>сімнадцять</a:t>
            </a:r>
            <a:endParaRPr lang="x-none" sz="3600" b="1" dirty="0">
              <a:solidFill>
                <a:srgbClr val="3366FF"/>
              </a:solidFill>
            </a:endParaRPr>
          </a:p>
        </p:txBody>
      </p:sp>
      <p:grpSp>
        <p:nvGrpSpPr>
          <p:cNvPr id="69" name="Групувати 38">
            <a:extLst>
              <a:ext uri="{FF2B5EF4-FFF2-40B4-BE49-F238E27FC236}">
                <a16:creationId xmlns="" xmlns:a16="http://schemas.microsoft.com/office/drawing/2014/main" id="{275DAF37-1EB0-A71F-BF2C-8B58397A2FFF}"/>
              </a:ext>
            </a:extLst>
          </p:cNvPr>
          <p:cNvGrpSpPr/>
          <p:nvPr/>
        </p:nvGrpSpPr>
        <p:grpSpPr>
          <a:xfrm>
            <a:off x="9435080" y="2087054"/>
            <a:ext cx="916518" cy="515115"/>
            <a:chOff x="8949887" y="4080423"/>
            <a:chExt cx="916518" cy="515115"/>
          </a:xfrm>
        </p:grpSpPr>
        <p:sp>
          <p:nvSpPr>
            <p:cNvPr id="70" name="Прямокутник 39">
              <a:extLst>
                <a:ext uri="{FF2B5EF4-FFF2-40B4-BE49-F238E27FC236}">
                  <a16:creationId xmlns="" xmlns:a16="http://schemas.microsoft.com/office/drawing/2014/main" id="{C9A3B3A3-D358-AA64-A01D-8FFABA8ED217}"/>
                </a:ext>
              </a:extLst>
            </p:cNvPr>
            <p:cNvSpPr/>
            <p:nvPr/>
          </p:nvSpPr>
          <p:spPr>
            <a:xfrm>
              <a:off x="8949887" y="4080423"/>
              <a:ext cx="458259" cy="515115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71" name="Прямокутник 40">
              <a:extLst>
                <a:ext uri="{FF2B5EF4-FFF2-40B4-BE49-F238E27FC236}">
                  <a16:creationId xmlns="" xmlns:a16="http://schemas.microsoft.com/office/drawing/2014/main" id="{8F4B71AF-976F-9EED-DB8F-AA478CCC2AD5}"/>
                </a:ext>
              </a:extLst>
            </p:cNvPr>
            <p:cNvSpPr/>
            <p:nvPr/>
          </p:nvSpPr>
          <p:spPr>
            <a:xfrm>
              <a:off x="9408146" y="4080423"/>
              <a:ext cx="458259" cy="515115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72" name="Групувати 41">
            <a:extLst>
              <a:ext uri="{FF2B5EF4-FFF2-40B4-BE49-F238E27FC236}">
                <a16:creationId xmlns="" xmlns:a16="http://schemas.microsoft.com/office/drawing/2014/main" id="{7259B781-CF26-F1CD-88A8-5D4BC479BD1E}"/>
              </a:ext>
            </a:extLst>
          </p:cNvPr>
          <p:cNvGrpSpPr/>
          <p:nvPr/>
        </p:nvGrpSpPr>
        <p:grpSpPr>
          <a:xfrm>
            <a:off x="9435080" y="2956630"/>
            <a:ext cx="916518" cy="515115"/>
            <a:chOff x="8949887" y="4080423"/>
            <a:chExt cx="916518" cy="515115"/>
          </a:xfrm>
        </p:grpSpPr>
        <p:sp>
          <p:nvSpPr>
            <p:cNvPr id="73" name="Прямокутник 43">
              <a:extLst>
                <a:ext uri="{FF2B5EF4-FFF2-40B4-BE49-F238E27FC236}">
                  <a16:creationId xmlns="" xmlns:a16="http://schemas.microsoft.com/office/drawing/2014/main" id="{BF00B312-7464-DB7B-D9FF-FC6A431BDA72}"/>
                </a:ext>
              </a:extLst>
            </p:cNvPr>
            <p:cNvSpPr/>
            <p:nvPr/>
          </p:nvSpPr>
          <p:spPr>
            <a:xfrm>
              <a:off x="8949887" y="4080423"/>
              <a:ext cx="458259" cy="515115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74" name="Прямокутник 44">
              <a:extLst>
                <a:ext uri="{FF2B5EF4-FFF2-40B4-BE49-F238E27FC236}">
                  <a16:creationId xmlns="" xmlns:a16="http://schemas.microsoft.com/office/drawing/2014/main" id="{242C7408-56FC-8B22-50F5-FADA9515F8C9}"/>
                </a:ext>
              </a:extLst>
            </p:cNvPr>
            <p:cNvSpPr/>
            <p:nvPr/>
          </p:nvSpPr>
          <p:spPr>
            <a:xfrm>
              <a:off x="9408146" y="4080423"/>
              <a:ext cx="458259" cy="515115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75" name="Групувати 48">
            <a:extLst>
              <a:ext uri="{FF2B5EF4-FFF2-40B4-BE49-F238E27FC236}">
                <a16:creationId xmlns="" xmlns:a16="http://schemas.microsoft.com/office/drawing/2014/main" id="{E2C58E61-CE53-4656-344A-2CE2CB6761F7}"/>
              </a:ext>
            </a:extLst>
          </p:cNvPr>
          <p:cNvGrpSpPr/>
          <p:nvPr/>
        </p:nvGrpSpPr>
        <p:grpSpPr>
          <a:xfrm>
            <a:off x="9435080" y="3836981"/>
            <a:ext cx="916518" cy="515115"/>
            <a:chOff x="8949887" y="4080423"/>
            <a:chExt cx="916518" cy="515115"/>
          </a:xfrm>
        </p:grpSpPr>
        <p:sp>
          <p:nvSpPr>
            <p:cNvPr id="76" name="Прямокутник 49">
              <a:extLst>
                <a:ext uri="{FF2B5EF4-FFF2-40B4-BE49-F238E27FC236}">
                  <a16:creationId xmlns="" xmlns:a16="http://schemas.microsoft.com/office/drawing/2014/main" id="{6C6CF2E2-7581-2A1E-073F-6F1A168CA20E}"/>
                </a:ext>
              </a:extLst>
            </p:cNvPr>
            <p:cNvSpPr/>
            <p:nvPr/>
          </p:nvSpPr>
          <p:spPr>
            <a:xfrm>
              <a:off x="8949887" y="4080423"/>
              <a:ext cx="458259" cy="515115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77" name="Прямокутник 51">
              <a:extLst>
                <a:ext uri="{FF2B5EF4-FFF2-40B4-BE49-F238E27FC236}">
                  <a16:creationId xmlns="" xmlns:a16="http://schemas.microsoft.com/office/drawing/2014/main" id="{EE8A803F-92ED-3372-C33A-29CAEBCD5D93}"/>
                </a:ext>
              </a:extLst>
            </p:cNvPr>
            <p:cNvSpPr/>
            <p:nvPr/>
          </p:nvSpPr>
          <p:spPr>
            <a:xfrm>
              <a:off x="9408146" y="4080423"/>
              <a:ext cx="458259" cy="515115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78" name="Групувати 52">
            <a:extLst>
              <a:ext uri="{FF2B5EF4-FFF2-40B4-BE49-F238E27FC236}">
                <a16:creationId xmlns="" xmlns:a16="http://schemas.microsoft.com/office/drawing/2014/main" id="{326CD574-C604-7E06-E1FB-0CBF182E9861}"/>
              </a:ext>
            </a:extLst>
          </p:cNvPr>
          <p:cNvGrpSpPr/>
          <p:nvPr/>
        </p:nvGrpSpPr>
        <p:grpSpPr>
          <a:xfrm>
            <a:off x="9435080" y="4741473"/>
            <a:ext cx="916518" cy="515115"/>
            <a:chOff x="8949887" y="4080423"/>
            <a:chExt cx="916518" cy="515115"/>
          </a:xfrm>
        </p:grpSpPr>
        <p:sp>
          <p:nvSpPr>
            <p:cNvPr id="79" name="Прямокутник 53">
              <a:extLst>
                <a:ext uri="{FF2B5EF4-FFF2-40B4-BE49-F238E27FC236}">
                  <a16:creationId xmlns="" xmlns:a16="http://schemas.microsoft.com/office/drawing/2014/main" id="{69B13C1B-0E39-DBFF-5E91-F77CD36E096F}"/>
                </a:ext>
              </a:extLst>
            </p:cNvPr>
            <p:cNvSpPr/>
            <p:nvPr/>
          </p:nvSpPr>
          <p:spPr>
            <a:xfrm>
              <a:off x="8949887" y="4080423"/>
              <a:ext cx="458259" cy="515115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80" name="Прямокутник 54">
              <a:extLst>
                <a:ext uri="{FF2B5EF4-FFF2-40B4-BE49-F238E27FC236}">
                  <a16:creationId xmlns="" xmlns:a16="http://schemas.microsoft.com/office/drawing/2014/main" id="{39827219-C81C-A729-80B2-76A2CB7D9EC9}"/>
                </a:ext>
              </a:extLst>
            </p:cNvPr>
            <p:cNvSpPr/>
            <p:nvPr/>
          </p:nvSpPr>
          <p:spPr>
            <a:xfrm>
              <a:off x="9408146" y="4080423"/>
              <a:ext cx="458259" cy="515115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1644FA01-859F-83F6-5729-A72B1B869F9D}"/>
              </a:ext>
            </a:extLst>
          </p:cNvPr>
          <p:cNvSpPr txBox="1"/>
          <p:nvPr/>
        </p:nvSpPr>
        <p:spPr>
          <a:xfrm>
            <a:off x="3025563" y="1905326"/>
            <a:ext cx="1746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tx2">
                    <a:lumMod val="50000"/>
                  </a:schemeClr>
                </a:solidFill>
              </a:rPr>
              <a:t>10 + 1</a:t>
            </a:r>
            <a:endParaRPr lang="x-none" sz="4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CEECB583-DE2F-20AB-D053-CFF5A372B198}"/>
              </a:ext>
            </a:extLst>
          </p:cNvPr>
          <p:cNvSpPr txBox="1"/>
          <p:nvPr/>
        </p:nvSpPr>
        <p:spPr>
          <a:xfrm>
            <a:off x="3025563" y="2829466"/>
            <a:ext cx="1290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tx2">
                    <a:lumMod val="50000"/>
                  </a:schemeClr>
                </a:solidFill>
              </a:rPr>
              <a:t>10 + </a:t>
            </a:r>
            <a:endParaRPr lang="x-none" sz="4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B74C5FE4-C4CA-111C-7C69-35FCFB827ABE}"/>
              </a:ext>
            </a:extLst>
          </p:cNvPr>
          <p:cNvSpPr txBox="1"/>
          <p:nvPr/>
        </p:nvSpPr>
        <p:spPr>
          <a:xfrm>
            <a:off x="3025563" y="3653443"/>
            <a:ext cx="1290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tx2">
                    <a:lumMod val="50000"/>
                  </a:schemeClr>
                </a:solidFill>
              </a:rPr>
              <a:t>10 + </a:t>
            </a:r>
            <a:endParaRPr lang="x-none" sz="4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1FDA8911-169B-350C-5043-122CA73B590A}"/>
              </a:ext>
            </a:extLst>
          </p:cNvPr>
          <p:cNvSpPr txBox="1"/>
          <p:nvPr/>
        </p:nvSpPr>
        <p:spPr>
          <a:xfrm>
            <a:off x="3025563" y="4550691"/>
            <a:ext cx="1290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tx2">
                    <a:lumMod val="50000"/>
                  </a:schemeClr>
                </a:solidFill>
              </a:rPr>
              <a:t>10 + </a:t>
            </a:r>
            <a:endParaRPr lang="x-none" sz="4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3" name="Прямокутник 68">
            <a:extLst>
              <a:ext uri="{FF2B5EF4-FFF2-40B4-BE49-F238E27FC236}">
                <a16:creationId xmlns="" xmlns:a16="http://schemas.microsoft.com/office/drawing/2014/main" id="{B38B594E-E61D-D110-2490-67B83D6F3322}"/>
              </a:ext>
            </a:extLst>
          </p:cNvPr>
          <p:cNvSpPr/>
          <p:nvPr/>
        </p:nvSpPr>
        <p:spPr>
          <a:xfrm>
            <a:off x="4165920" y="2965649"/>
            <a:ext cx="458259" cy="51511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4" name="Прямокутник 69">
            <a:extLst>
              <a:ext uri="{FF2B5EF4-FFF2-40B4-BE49-F238E27FC236}">
                <a16:creationId xmlns="" xmlns:a16="http://schemas.microsoft.com/office/drawing/2014/main" id="{D850CF92-973E-2A7B-3051-7C537FD7580B}"/>
              </a:ext>
            </a:extLst>
          </p:cNvPr>
          <p:cNvSpPr/>
          <p:nvPr/>
        </p:nvSpPr>
        <p:spPr>
          <a:xfrm>
            <a:off x="4165920" y="3790870"/>
            <a:ext cx="458259" cy="51511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5" name="Прямокутник 70">
            <a:extLst>
              <a:ext uri="{FF2B5EF4-FFF2-40B4-BE49-F238E27FC236}">
                <a16:creationId xmlns="" xmlns:a16="http://schemas.microsoft.com/office/drawing/2014/main" id="{024442E3-BA62-FE76-EA65-71D95661CB5A}"/>
              </a:ext>
            </a:extLst>
          </p:cNvPr>
          <p:cNvSpPr/>
          <p:nvPr/>
        </p:nvSpPr>
        <p:spPr>
          <a:xfrm>
            <a:off x="4165920" y="4669777"/>
            <a:ext cx="458259" cy="51511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07" name="Рисунок 106">
            <a:extLst>
              <a:ext uri="{FF2B5EF4-FFF2-40B4-BE49-F238E27FC236}">
                <a16:creationId xmlns="" xmlns:a16="http://schemas.microsoft.com/office/drawing/2014/main" id="{9766F18C-647B-8166-FA14-9B72120A8F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9511599" y="1983872"/>
            <a:ext cx="381740" cy="604335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="" xmlns:a16="http://schemas.microsoft.com/office/drawing/2014/main" id="{919F704A-99A5-7E84-20D4-0A84F7EAB0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4165920" y="3688728"/>
            <a:ext cx="424330" cy="686891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="" xmlns:a16="http://schemas.microsoft.com/office/drawing/2014/main" id="{D553B8B1-D9CE-32F3-181F-08C1C985C2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4159843" y="2812655"/>
            <a:ext cx="424330" cy="686891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="" xmlns:a16="http://schemas.microsoft.com/office/drawing/2014/main" id="{BDED7A41-E604-CFBC-BE4C-F1EDEF2416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9902067" y="1983872"/>
            <a:ext cx="381740" cy="604335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="" xmlns:a16="http://schemas.microsoft.com/office/drawing/2014/main" id="{226635BD-CCBA-34C9-2D49-F2A3280F8A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9511599" y="2889171"/>
            <a:ext cx="381740" cy="604335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="" xmlns:a16="http://schemas.microsoft.com/office/drawing/2014/main" id="{015FAD96-607A-E66E-9020-C1253294FE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9511599" y="3759523"/>
            <a:ext cx="381740" cy="604335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="" xmlns:a16="http://schemas.microsoft.com/office/drawing/2014/main" id="{D3FA4D61-E24C-C205-A728-2D1FC88B6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9511599" y="4662028"/>
            <a:ext cx="381740" cy="604335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="" xmlns:a16="http://schemas.microsoft.com/office/drawing/2014/main" id="{98EC98A8-A00C-85DF-F9AF-F64939DFE8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9888357" y="3763615"/>
            <a:ext cx="424330" cy="686891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="" xmlns:a16="http://schemas.microsoft.com/office/drawing/2014/main" id="{881DCC34-3913-E197-875D-97FAE604B2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9876610" y="2837731"/>
            <a:ext cx="424330" cy="686891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="" xmlns:a16="http://schemas.microsoft.com/office/drawing/2014/main" id="{D7A08DE9-49A1-71B6-F446-3AC8C999F4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4272575" y="4603827"/>
            <a:ext cx="317675" cy="686891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="" xmlns:a16="http://schemas.microsoft.com/office/drawing/2014/main" id="{D7A08DE9-49A1-71B6-F446-3AC8C999F4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10033923" y="4675254"/>
            <a:ext cx="317675" cy="6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  <p:bldP spid="101" grpId="0"/>
      <p:bldP spid="103" grpId="0" animBg="1"/>
      <p:bldP spid="104" grpId="0" animBg="1"/>
      <p:bldP spid="10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808402" y="494529"/>
            <a:ext cx="8732066" cy="78998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" y="3720319"/>
            <a:ext cx="2615690" cy="3137681"/>
          </a:xfrm>
          <a:prstGeom prst="rect">
            <a:avLst/>
          </a:prstGeom>
        </p:spPr>
      </p:pic>
      <p:sp>
        <p:nvSpPr>
          <p:cNvPr id="99" name="Прямокутник: округлені кути 8206">
            <a:extLst>
              <a:ext uri="{FF2B5EF4-FFF2-40B4-BE49-F238E27FC236}">
                <a16:creationId xmlns="" xmlns:a16="http://schemas.microsoft.com/office/drawing/2014/main" id="{5B55DA2E-F922-5510-B81F-EAE709935416}"/>
              </a:ext>
            </a:extLst>
          </p:cNvPr>
          <p:cNvSpPr/>
          <p:nvPr/>
        </p:nvSpPr>
        <p:spPr>
          <a:xfrm>
            <a:off x="8546598" y="1525360"/>
            <a:ext cx="2197602" cy="5561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__  + 6 = 16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102" name="Прямокутник: округлені кути 93">
            <a:extLst>
              <a:ext uri="{FF2B5EF4-FFF2-40B4-BE49-F238E27FC236}">
                <a16:creationId xmlns="" xmlns:a16="http://schemas.microsoft.com/office/drawing/2014/main" id="{83933F24-FE09-D1C2-4CDB-868CCFC0E11B}"/>
              </a:ext>
            </a:extLst>
          </p:cNvPr>
          <p:cNvSpPr/>
          <p:nvPr/>
        </p:nvSpPr>
        <p:spPr>
          <a:xfrm>
            <a:off x="8546599" y="2349770"/>
            <a:ext cx="2197601" cy="5561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 b="1" dirty="0">
                <a:solidFill>
                  <a:srgbClr val="7030A0"/>
                </a:solidFill>
              </a:rPr>
              <a:t> </a:t>
            </a:r>
            <a:r>
              <a:rPr lang="uk-UA" sz="3200" b="1" dirty="0" smtClean="0">
                <a:solidFill>
                  <a:srgbClr val="7030A0"/>
                </a:solidFill>
              </a:rPr>
              <a:t>10 + _ = 12     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80086" y="1508637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10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453341" y="2335473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2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5" name="Прямокутник: округлені кути 93">
            <a:extLst>
              <a:ext uri="{FF2B5EF4-FFF2-40B4-BE49-F238E27FC236}">
                <a16:creationId xmlns="" xmlns:a16="http://schemas.microsoft.com/office/drawing/2014/main" id="{83933F24-FE09-D1C2-4CDB-868CCFC0E11B}"/>
              </a:ext>
            </a:extLst>
          </p:cNvPr>
          <p:cNvSpPr/>
          <p:nvPr/>
        </p:nvSpPr>
        <p:spPr>
          <a:xfrm>
            <a:off x="8546599" y="3184042"/>
            <a:ext cx="2197601" cy="5561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 b="1" dirty="0" smtClean="0">
                <a:solidFill>
                  <a:srgbClr val="7030A0"/>
                </a:solidFill>
              </a:rPr>
              <a:t>__ + 9 = 19     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36" name="Прямокутник: округлені кути 93">
            <a:extLst>
              <a:ext uri="{FF2B5EF4-FFF2-40B4-BE49-F238E27FC236}">
                <a16:creationId xmlns="" xmlns:a16="http://schemas.microsoft.com/office/drawing/2014/main" id="{83933F24-FE09-D1C2-4CDB-868CCFC0E11B}"/>
              </a:ext>
            </a:extLst>
          </p:cNvPr>
          <p:cNvSpPr/>
          <p:nvPr/>
        </p:nvSpPr>
        <p:spPr>
          <a:xfrm>
            <a:off x="8546599" y="4080891"/>
            <a:ext cx="2197601" cy="5561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 b="1" dirty="0">
                <a:solidFill>
                  <a:srgbClr val="7030A0"/>
                </a:solidFill>
              </a:rPr>
              <a:t> </a:t>
            </a:r>
            <a:r>
              <a:rPr lang="uk-UA" sz="3200" b="1" dirty="0" smtClean="0">
                <a:solidFill>
                  <a:srgbClr val="7030A0"/>
                </a:solidFill>
              </a:rPr>
              <a:t>10 + _ = 15     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9472818" y="4043878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5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579671" y="3184042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10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C7D2932-C998-DFA8-2908-664D770A66DD}"/>
              </a:ext>
            </a:extLst>
          </p:cNvPr>
          <p:cNvSpPr txBox="1"/>
          <p:nvPr/>
        </p:nvSpPr>
        <p:spPr>
          <a:xfrm>
            <a:off x="3005839" y="1515965"/>
            <a:ext cx="2290380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3 </a:t>
            </a:r>
            <a:r>
              <a:rPr lang="uk-UA" sz="3200" b="1" dirty="0">
                <a:solidFill>
                  <a:srgbClr val="7030A0"/>
                </a:solidFill>
              </a:rPr>
              <a:t>+ </a:t>
            </a:r>
            <a:r>
              <a:rPr lang="uk-UA" sz="3200" b="1" dirty="0" smtClean="0">
                <a:solidFill>
                  <a:srgbClr val="7030A0"/>
                </a:solidFill>
              </a:rPr>
              <a:t>10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13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24031F5-39B0-8112-690B-BE159BE8E3EF}"/>
              </a:ext>
            </a:extLst>
          </p:cNvPr>
          <p:cNvSpPr txBox="1"/>
          <p:nvPr/>
        </p:nvSpPr>
        <p:spPr>
          <a:xfrm>
            <a:off x="3005839" y="2093412"/>
            <a:ext cx="2290380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10 </a:t>
            </a:r>
            <a:r>
              <a:rPr lang="uk-UA" sz="3200" b="1" dirty="0">
                <a:solidFill>
                  <a:srgbClr val="7030A0"/>
                </a:solidFill>
              </a:rPr>
              <a:t>+ </a:t>
            </a:r>
            <a:r>
              <a:rPr lang="uk-UA" sz="3200" b="1" dirty="0" smtClean="0">
                <a:solidFill>
                  <a:srgbClr val="7030A0"/>
                </a:solidFill>
              </a:rPr>
              <a:t>3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13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B9E8CAA-BE27-B526-BAA5-CD5988AC077E}"/>
              </a:ext>
            </a:extLst>
          </p:cNvPr>
          <p:cNvSpPr txBox="1"/>
          <p:nvPr/>
        </p:nvSpPr>
        <p:spPr>
          <a:xfrm>
            <a:off x="2990992" y="2682839"/>
            <a:ext cx="230522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13 </a:t>
            </a:r>
            <a:r>
              <a:rPr lang="uk-UA" sz="3200" b="1" dirty="0">
                <a:solidFill>
                  <a:srgbClr val="7030A0"/>
                </a:solidFill>
              </a:rPr>
              <a:t>– </a:t>
            </a:r>
            <a:r>
              <a:rPr lang="uk-UA" sz="3200" b="1" dirty="0" smtClean="0">
                <a:solidFill>
                  <a:srgbClr val="7030A0"/>
                </a:solidFill>
              </a:rPr>
              <a:t>10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3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CD5B23C-154B-59E4-0308-283F51364E7A}"/>
              </a:ext>
            </a:extLst>
          </p:cNvPr>
          <p:cNvSpPr txBox="1"/>
          <p:nvPr/>
        </p:nvSpPr>
        <p:spPr>
          <a:xfrm>
            <a:off x="3005839" y="3267613"/>
            <a:ext cx="2290380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13 </a:t>
            </a:r>
            <a:r>
              <a:rPr lang="uk-UA" sz="3200" b="1" dirty="0">
                <a:solidFill>
                  <a:srgbClr val="7030A0"/>
                </a:solidFill>
              </a:rPr>
              <a:t>– </a:t>
            </a:r>
            <a:r>
              <a:rPr lang="uk-UA" sz="3200" b="1" dirty="0" smtClean="0">
                <a:solidFill>
                  <a:srgbClr val="7030A0"/>
                </a:solidFill>
              </a:rPr>
              <a:t>3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10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D0CB8B6-1707-246C-F21D-5FD81D5F856D}"/>
              </a:ext>
            </a:extLst>
          </p:cNvPr>
          <p:cNvSpPr txBox="1"/>
          <p:nvPr/>
        </p:nvSpPr>
        <p:spPr>
          <a:xfrm>
            <a:off x="5781473" y="1517658"/>
            <a:ext cx="223049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10 </a:t>
            </a:r>
            <a:r>
              <a:rPr lang="uk-UA" sz="3200" b="1" dirty="0">
                <a:solidFill>
                  <a:srgbClr val="7030A0"/>
                </a:solidFill>
              </a:rPr>
              <a:t>+ </a:t>
            </a:r>
            <a:r>
              <a:rPr lang="uk-UA" sz="3200" b="1" dirty="0" smtClean="0">
                <a:solidFill>
                  <a:srgbClr val="7030A0"/>
                </a:solidFill>
              </a:rPr>
              <a:t>8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18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A801D30-E71A-74CE-2530-80C73C63EFA2}"/>
              </a:ext>
            </a:extLst>
          </p:cNvPr>
          <p:cNvSpPr txBox="1"/>
          <p:nvPr/>
        </p:nvSpPr>
        <p:spPr>
          <a:xfrm>
            <a:off x="5794575" y="2064707"/>
            <a:ext cx="2217393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8 </a:t>
            </a:r>
            <a:r>
              <a:rPr lang="uk-UA" sz="3200" b="1" dirty="0">
                <a:solidFill>
                  <a:srgbClr val="7030A0"/>
                </a:solidFill>
              </a:rPr>
              <a:t>+ </a:t>
            </a:r>
            <a:r>
              <a:rPr lang="uk-UA" sz="3200" b="1" dirty="0" smtClean="0">
                <a:solidFill>
                  <a:srgbClr val="7030A0"/>
                </a:solidFill>
              </a:rPr>
              <a:t>10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18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C516F75-97AA-884F-4746-FF3E76523D4D}"/>
              </a:ext>
            </a:extLst>
          </p:cNvPr>
          <p:cNvSpPr txBox="1"/>
          <p:nvPr/>
        </p:nvSpPr>
        <p:spPr>
          <a:xfrm>
            <a:off x="5781473" y="3245842"/>
            <a:ext cx="2217394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18 </a:t>
            </a:r>
            <a:r>
              <a:rPr lang="uk-UA" sz="3200" b="1" dirty="0">
                <a:solidFill>
                  <a:srgbClr val="7030A0"/>
                </a:solidFill>
              </a:rPr>
              <a:t>– </a:t>
            </a:r>
            <a:r>
              <a:rPr lang="uk-UA" sz="3200" b="1" dirty="0" smtClean="0">
                <a:solidFill>
                  <a:srgbClr val="7030A0"/>
                </a:solidFill>
              </a:rPr>
              <a:t>10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8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5396" y="1439216"/>
            <a:ext cx="1917999" cy="1205310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 smtClean="0">
                <a:solidFill>
                  <a:srgbClr val="7030A0"/>
                </a:solidFill>
              </a:rPr>
              <a:t>Склади 4 рівності з числами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DE096D0-18D0-7E7D-0720-2FBBB7AB453C}"/>
              </a:ext>
            </a:extLst>
          </p:cNvPr>
          <p:cNvSpPr txBox="1"/>
          <p:nvPr/>
        </p:nvSpPr>
        <p:spPr>
          <a:xfrm>
            <a:off x="5781473" y="2655594"/>
            <a:ext cx="2217394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18 </a:t>
            </a:r>
            <a:r>
              <a:rPr lang="uk-UA" sz="3200" b="1" dirty="0">
                <a:solidFill>
                  <a:srgbClr val="7030A0"/>
                </a:solidFill>
              </a:rPr>
              <a:t>– </a:t>
            </a:r>
            <a:r>
              <a:rPr lang="uk-UA" sz="3200" b="1" dirty="0" smtClean="0">
                <a:solidFill>
                  <a:srgbClr val="7030A0"/>
                </a:solidFill>
              </a:rPr>
              <a:t>8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10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8650" y="2708797"/>
            <a:ext cx="169148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3  10  13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48649" y="3445972"/>
            <a:ext cx="169148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8  10  18 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2" grpId="0" animBg="1"/>
      <p:bldP spid="3" grpId="0"/>
      <p:bldP spid="34" grpId="0"/>
      <p:bldP spid="35" grpId="0" animBg="1"/>
      <p:bldP spid="36" grpId="0" animBg="1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15.02.2024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12" name="Фізкультхвилинка №11">
            <a:hlinkClick r:id="" action="ppaction://media"/>
            <a:extLst>
              <a:ext uri="{FF2B5EF4-FFF2-40B4-BE49-F238E27FC236}">
                <a16:creationId xmlns="" xmlns:a16="http://schemas.microsoft.com/office/drawing/2014/main" id="{C09754E0-310E-4A19-8C26-F941B40FE2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2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0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Овал 109">
            <a:extLst>
              <a:ext uri="{FF2B5EF4-FFF2-40B4-BE49-F238E27FC236}">
                <a16:creationId xmlns="" xmlns:a16="http://schemas.microsoft.com/office/drawing/2014/main" id="{9B59C488-1C15-DC63-76AA-A8AA6F60C41E}"/>
              </a:ext>
            </a:extLst>
          </p:cNvPr>
          <p:cNvSpPr/>
          <p:nvPr/>
        </p:nvSpPr>
        <p:spPr>
          <a:xfrm>
            <a:off x="3190419" y="2118032"/>
            <a:ext cx="2595385" cy="1908776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8" name="Прямокутник: округлені кути 4">
            <a:extLst>
              <a:ext uri="{FF2B5EF4-FFF2-40B4-BE49-F238E27FC236}">
                <a16:creationId xmlns="" xmlns:a16="http://schemas.microsoft.com/office/drawing/2014/main" id="{B3EC5AAD-812B-7F15-42F0-126A28A27681}"/>
              </a:ext>
            </a:extLst>
          </p:cNvPr>
          <p:cNvSpPr/>
          <p:nvPr/>
        </p:nvSpPr>
        <p:spPr>
          <a:xfrm>
            <a:off x="459826" y="2450564"/>
            <a:ext cx="2733294" cy="149439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7" name="Прямоугольник 11">
            <a:extLst>
              <a:ext uri="{FF2B5EF4-FFF2-40B4-BE49-F238E27FC236}">
                <a16:creationId xmlns="" xmlns:a16="http://schemas.microsoft.com/office/drawing/2014/main" id="{7A039DD5-B75A-4134-3C89-2ED97C0983D9}"/>
              </a:ext>
            </a:extLst>
          </p:cNvPr>
          <p:cNvSpPr/>
          <p:nvPr/>
        </p:nvSpPr>
        <p:spPr>
          <a:xfrm>
            <a:off x="2186102" y="448866"/>
            <a:ext cx="8732066" cy="71964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Розв'язування </a:t>
            </a:r>
            <a:r>
              <a:rPr lang="uk-UA" sz="3600" b="1" dirty="0">
                <a:solidFill>
                  <a:schemeClr val="bg1"/>
                </a:solidFill>
              </a:rPr>
              <a:t>задачі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983512C-AF78-9F91-E72E-0A52B91747E0}"/>
              </a:ext>
            </a:extLst>
          </p:cNvPr>
          <p:cNvSpPr txBox="1"/>
          <p:nvPr/>
        </p:nvSpPr>
        <p:spPr>
          <a:xfrm>
            <a:off x="6126278" y="1326825"/>
            <a:ext cx="5639868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На </a:t>
            </a:r>
            <a:r>
              <a:rPr lang="uk-UA" sz="2800" b="1" dirty="0">
                <a:solidFill>
                  <a:schemeClr val="bg1"/>
                </a:solidFill>
              </a:rPr>
              <a:t>кущі росло 4 троянди, Марійка зрізала 3 </a:t>
            </a:r>
            <a:r>
              <a:rPr lang="uk-UA" sz="2800" b="1" dirty="0" err="1">
                <a:solidFill>
                  <a:schemeClr val="bg1"/>
                </a:solidFill>
              </a:rPr>
              <a:t>троянди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  <a:r>
              <a:rPr lang="uk-UA" sz="2800" b="1" dirty="0">
                <a:solidFill>
                  <a:schemeClr val="bg1"/>
                </a:solidFill>
              </a:rPr>
              <a:t> Скільки троянд залишилося на кущі? </a:t>
            </a:r>
          </a:p>
        </p:txBody>
      </p:sp>
      <p:sp>
        <p:nvSpPr>
          <p:cNvPr id="58" name="Прямокутник: округлені кути 1">
            <a:extLst>
              <a:ext uri="{FF2B5EF4-FFF2-40B4-BE49-F238E27FC236}">
                <a16:creationId xmlns="" xmlns:a16="http://schemas.microsoft.com/office/drawing/2014/main" id="{AB40231A-05DD-DEBE-2840-0D3CABC01D7F}"/>
              </a:ext>
            </a:extLst>
          </p:cNvPr>
          <p:cNvSpPr/>
          <p:nvPr/>
        </p:nvSpPr>
        <p:spPr>
          <a:xfrm>
            <a:off x="299047" y="2024743"/>
            <a:ext cx="5627366" cy="2114108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6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2B7D57E0-DD5D-A996-4B28-63FB62A07D6C}"/>
              </a:ext>
            </a:extLst>
          </p:cNvPr>
          <p:cNvSpPr/>
          <p:nvPr/>
        </p:nvSpPr>
        <p:spPr>
          <a:xfrm>
            <a:off x="1277496" y="1200595"/>
            <a:ext cx="4648917" cy="71529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До кожної задачі добери схему. </a:t>
            </a:r>
            <a:endParaRPr lang="uk-UA" sz="2000" b="1" dirty="0" smtClean="0">
              <a:solidFill>
                <a:srgbClr val="7030A0"/>
              </a:solidFill>
            </a:endParaRPr>
          </a:p>
          <a:p>
            <a:pPr algn="ctr"/>
            <a:r>
              <a:rPr lang="uk-UA" sz="2000" b="1" dirty="0" err="1" smtClean="0">
                <a:solidFill>
                  <a:srgbClr val="7030A0"/>
                </a:solidFill>
              </a:rPr>
              <a:t>Запиши</a:t>
            </a:r>
            <a:r>
              <a:rPr lang="uk-UA" sz="2000" b="1" dirty="0" smtClean="0">
                <a:solidFill>
                  <a:srgbClr val="7030A0"/>
                </a:solidFill>
              </a:rPr>
              <a:t> </a:t>
            </a:r>
            <a:r>
              <a:rPr lang="uk-UA" sz="2000" b="1" dirty="0">
                <a:solidFill>
                  <a:srgbClr val="7030A0"/>
                </a:solidFill>
              </a:rPr>
              <a:t>розв’язання.</a:t>
            </a:r>
          </a:p>
        </p:txBody>
      </p:sp>
      <p:sp>
        <p:nvSpPr>
          <p:cNvPr id="87" name="Овал 86">
            <a:extLst>
              <a:ext uri="{FF2B5EF4-FFF2-40B4-BE49-F238E27FC236}">
                <a16:creationId xmlns="" xmlns:a16="http://schemas.microsoft.com/office/drawing/2014/main" id="{67816E7E-2AF4-9E10-DF05-5AE184306825}"/>
              </a:ext>
            </a:extLst>
          </p:cNvPr>
          <p:cNvSpPr/>
          <p:nvPr/>
        </p:nvSpPr>
        <p:spPr>
          <a:xfrm>
            <a:off x="720084" y="2683187"/>
            <a:ext cx="497031" cy="49643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8" name="Овал 87">
            <a:extLst>
              <a:ext uri="{FF2B5EF4-FFF2-40B4-BE49-F238E27FC236}">
                <a16:creationId xmlns="" xmlns:a16="http://schemas.microsoft.com/office/drawing/2014/main" id="{B96464B5-8C3B-6B60-9418-B90F71EC139B}"/>
              </a:ext>
            </a:extLst>
          </p:cNvPr>
          <p:cNvSpPr/>
          <p:nvPr/>
        </p:nvSpPr>
        <p:spPr>
          <a:xfrm>
            <a:off x="1297459" y="2683187"/>
            <a:ext cx="497031" cy="49643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9" name="Овал 88">
            <a:extLst>
              <a:ext uri="{FF2B5EF4-FFF2-40B4-BE49-F238E27FC236}">
                <a16:creationId xmlns="" xmlns:a16="http://schemas.microsoft.com/office/drawing/2014/main" id="{F0997779-6B11-40FB-E6C8-6F4762D4144A}"/>
              </a:ext>
            </a:extLst>
          </p:cNvPr>
          <p:cNvSpPr/>
          <p:nvPr/>
        </p:nvSpPr>
        <p:spPr>
          <a:xfrm>
            <a:off x="700121" y="3254208"/>
            <a:ext cx="497031" cy="49643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0" name="Овал 89">
            <a:extLst>
              <a:ext uri="{FF2B5EF4-FFF2-40B4-BE49-F238E27FC236}">
                <a16:creationId xmlns="" xmlns:a16="http://schemas.microsoft.com/office/drawing/2014/main" id="{80994705-87E5-F82A-6990-D5AE77E416CF}"/>
              </a:ext>
            </a:extLst>
          </p:cNvPr>
          <p:cNvSpPr/>
          <p:nvPr/>
        </p:nvSpPr>
        <p:spPr>
          <a:xfrm>
            <a:off x="1277496" y="3254208"/>
            <a:ext cx="497031" cy="49643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1" name="Овал 90">
            <a:extLst>
              <a:ext uri="{FF2B5EF4-FFF2-40B4-BE49-F238E27FC236}">
                <a16:creationId xmlns="" xmlns:a16="http://schemas.microsoft.com/office/drawing/2014/main" id="{082FC249-5B57-7E19-16B0-5B72E28BA46E}"/>
              </a:ext>
            </a:extLst>
          </p:cNvPr>
          <p:cNvSpPr/>
          <p:nvPr/>
        </p:nvSpPr>
        <p:spPr>
          <a:xfrm>
            <a:off x="1874834" y="2683187"/>
            <a:ext cx="497031" cy="49643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2" name="Овал 91">
            <a:extLst>
              <a:ext uri="{FF2B5EF4-FFF2-40B4-BE49-F238E27FC236}">
                <a16:creationId xmlns="" xmlns:a16="http://schemas.microsoft.com/office/drawing/2014/main" id="{5C433239-9767-A42F-C7F3-1909A104976C}"/>
              </a:ext>
            </a:extLst>
          </p:cNvPr>
          <p:cNvSpPr/>
          <p:nvPr/>
        </p:nvSpPr>
        <p:spPr>
          <a:xfrm>
            <a:off x="2452209" y="2683187"/>
            <a:ext cx="497031" cy="49643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3" name="Овал 92">
            <a:extLst>
              <a:ext uri="{FF2B5EF4-FFF2-40B4-BE49-F238E27FC236}">
                <a16:creationId xmlns="" xmlns:a16="http://schemas.microsoft.com/office/drawing/2014/main" id="{2080EED0-C249-B4B7-B72F-9416394B0624}"/>
              </a:ext>
            </a:extLst>
          </p:cNvPr>
          <p:cNvSpPr/>
          <p:nvPr/>
        </p:nvSpPr>
        <p:spPr>
          <a:xfrm>
            <a:off x="1861288" y="3254208"/>
            <a:ext cx="497031" cy="49643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4" name="Овал 93">
            <a:extLst>
              <a:ext uri="{FF2B5EF4-FFF2-40B4-BE49-F238E27FC236}">
                <a16:creationId xmlns="" xmlns:a16="http://schemas.microsoft.com/office/drawing/2014/main" id="{00D1561C-5E38-0F25-7C3B-9405B4C3728A}"/>
              </a:ext>
            </a:extLst>
          </p:cNvPr>
          <p:cNvSpPr/>
          <p:nvPr/>
        </p:nvSpPr>
        <p:spPr>
          <a:xfrm>
            <a:off x="3416039" y="2808419"/>
            <a:ext cx="497031" cy="49643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Овал 94">
            <a:extLst>
              <a:ext uri="{FF2B5EF4-FFF2-40B4-BE49-F238E27FC236}">
                <a16:creationId xmlns="" xmlns:a16="http://schemas.microsoft.com/office/drawing/2014/main" id="{16D06815-A5BF-052F-5EB8-5F05826B2DFB}"/>
              </a:ext>
            </a:extLst>
          </p:cNvPr>
          <p:cNvSpPr/>
          <p:nvPr/>
        </p:nvSpPr>
        <p:spPr>
          <a:xfrm>
            <a:off x="3993414" y="2808419"/>
            <a:ext cx="497031" cy="49643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6" name="Овал 95">
            <a:extLst>
              <a:ext uri="{FF2B5EF4-FFF2-40B4-BE49-F238E27FC236}">
                <a16:creationId xmlns="" xmlns:a16="http://schemas.microsoft.com/office/drawing/2014/main" id="{FB9D10D0-6BF9-BBE9-CF6D-B919E8AA5005}"/>
              </a:ext>
            </a:extLst>
          </p:cNvPr>
          <p:cNvSpPr/>
          <p:nvPr/>
        </p:nvSpPr>
        <p:spPr>
          <a:xfrm>
            <a:off x="4570789" y="2808419"/>
            <a:ext cx="497031" cy="49643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7" name="Овал 96">
            <a:extLst>
              <a:ext uri="{FF2B5EF4-FFF2-40B4-BE49-F238E27FC236}">
                <a16:creationId xmlns="" xmlns:a16="http://schemas.microsoft.com/office/drawing/2014/main" id="{FC1C6490-5B2C-DBC0-4EBD-6E33329F29C8}"/>
              </a:ext>
            </a:extLst>
          </p:cNvPr>
          <p:cNvSpPr/>
          <p:nvPr/>
        </p:nvSpPr>
        <p:spPr>
          <a:xfrm>
            <a:off x="5148164" y="2808419"/>
            <a:ext cx="497031" cy="49643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99" name="Пряма сполучна лінія 7">
            <a:extLst>
              <a:ext uri="{FF2B5EF4-FFF2-40B4-BE49-F238E27FC236}">
                <a16:creationId xmlns="" xmlns:a16="http://schemas.microsoft.com/office/drawing/2014/main" id="{CF4E6D85-F972-A012-CF2A-73CBEC1416A2}"/>
              </a:ext>
            </a:extLst>
          </p:cNvPr>
          <p:cNvCxnSpPr>
            <a:cxnSpLocks/>
          </p:cNvCxnSpPr>
          <p:nvPr/>
        </p:nvCxnSpPr>
        <p:spPr>
          <a:xfrm>
            <a:off x="3955011" y="2641371"/>
            <a:ext cx="633078" cy="862098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 сполучна лінія 51">
            <a:extLst>
              <a:ext uri="{FF2B5EF4-FFF2-40B4-BE49-F238E27FC236}">
                <a16:creationId xmlns="" xmlns:a16="http://schemas.microsoft.com/office/drawing/2014/main" id="{3FD9753D-6BDA-5B21-07AA-68F416635DC8}"/>
              </a:ext>
            </a:extLst>
          </p:cNvPr>
          <p:cNvCxnSpPr>
            <a:cxnSpLocks/>
          </p:cNvCxnSpPr>
          <p:nvPr/>
        </p:nvCxnSpPr>
        <p:spPr>
          <a:xfrm>
            <a:off x="4528848" y="2641371"/>
            <a:ext cx="633078" cy="862098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 сполучна лінія 52">
            <a:extLst>
              <a:ext uri="{FF2B5EF4-FFF2-40B4-BE49-F238E27FC236}">
                <a16:creationId xmlns="" xmlns:a16="http://schemas.microsoft.com/office/drawing/2014/main" id="{A9B0FAC7-FC04-86A8-C5AF-E01E1349D3AF}"/>
              </a:ext>
            </a:extLst>
          </p:cNvPr>
          <p:cNvCxnSpPr>
            <a:cxnSpLocks/>
          </p:cNvCxnSpPr>
          <p:nvPr/>
        </p:nvCxnSpPr>
        <p:spPr>
          <a:xfrm>
            <a:off x="5084195" y="2641371"/>
            <a:ext cx="633078" cy="862098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03E2E638-6470-AB29-8BEF-31EE268808C4}"/>
              </a:ext>
            </a:extLst>
          </p:cNvPr>
          <p:cNvSpPr txBox="1"/>
          <p:nvPr/>
        </p:nvSpPr>
        <p:spPr>
          <a:xfrm>
            <a:off x="4286750" y="5014427"/>
            <a:ext cx="663141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i="1" dirty="0">
                <a:solidFill>
                  <a:schemeClr val="bg1"/>
                </a:solidFill>
              </a:rPr>
              <a:t>Відповідь: </a:t>
            </a:r>
            <a:r>
              <a:rPr lang="uk-UA" sz="3200" dirty="0">
                <a:solidFill>
                  <a:schemeClr val="bg1"/>
                </a:solidFill>
              </a:rPr>
              <a:t>1 </a:t>
            </a:r>
            <a:r>
              <a:rPr lang="uk-UA" sz="3200" dirty="0" smtClean="0">
                <a:solidFill>
                  <a:schemeClr val="bg1"/>
                </a:solidFill>
              </a:rPr>
              <a:t>троянда </a:t>
            </a:r>
            <a:r>
              <a:rPr lang="uk-UA" sz="3200" dirty="0">
                <a:solidFill>
                  <a:schemeClr val="bg1"/>
                </a:solidFill>
              </a:rPr>
              <a:t>залишилася. </a:t>
            </a:r>
            <a:endParaRPr lang="x-none" sz="3200" dirty="0">
              <a:solidFill>
                <a:schemeClr val="bg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81432" y="4334585"/>
            <a:ext cx="187688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4 + 3 =</a:t>
            </a:r>
            <a:endParaRPr lang="uk-UA" sz="3200" b="1" dirty="0"/>
          </a:p>
        </p:txBody>
      </p:sp>
      <p:sp>
        <p:nvSpPr>
          <p:cNvPr id="4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76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983512C-AF78-9F91-E72E-0A52B91747E0}"/>
              </a:ext>
            </a:extLst>
          </p:cNvPr>
          <p:cNvSpPr txBox="1"/>
          <p:nvPr/>
        </p:nvSpPr>
        <p:spPr>
          <a:xfrm>
            <a:off x="6087139" y="2767810"/>
            <a:ext cx="5639867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Марійка зрізала з куща 4 троянди, а потім — ще 3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  <a:r>
              <a:rPr lang="uk-UA" sz="2800" b="1" dirty="0">
                <a:solidFill>
                  <a:schemeClr val="bg1"/>
                </a:solidFill>
              </a:rPr>
              <a:t> Скільки всього троянд зрізала Марійка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86750" y="4334582"/>
            <a:ext cx="146730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4 - 3 =</a:t>
            </a:r>
            <a:endParaRPr lang="uk-UA" sz="32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2027039" y="4334583"/>
            <a:ext cx="134736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7 (</a:t>
            </a:r>
            <a:r>
              <a:rPr lang="uk-UA" sz="3200" b="1" dirty="0" err="1" smtClean="0"/>
              <a:t>тр</a:t>
            </a:r>
            <a:r>
              <a:rPr lang="uk-UA" sz="3200" b="1" dirty="0"/>
              <a:t>.)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594239" y="4334585"/>
            <a:ext cx="124175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1 (</a:t>
            </a:r>
            <a:r>
              <a:rPr lang="uk-UA" sz="3200" b="1" dirty="0" err="1" smtClean="0"/>
              <a:t>тр</a:t>
            </a:r>
            <a:r>
              <a:rPr lang="uk-UA" sz="3200" b="1" dirty="0"/>
              <a:t>.)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D7E7244D-CCA2-9EA1-6AAE-B80BC04CDBB0}"/>
              </a:ext>
            </a:extLst>
          </p:cNvPr>
          <p:cNvSpPr txBox="1"/>
          <p:nvPr/>
        </p:nvSpPr>
        <p:spPr>
          <a:xfrm>
            <a:off x="174197" y="5014427"/>
            <a:ext cx="389830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i="1" dirty="0">
                <a:solidFill>
                  <a:schemeClr val="bg1"/>
                </a:solidFill>
              </a:rPr>
              <a:t>Відповідь: </a:t>
            </a:r>
            <a:r>
              <a:rPr lang="uk-UA" sz="3200" dirty="0">
                <a:solidFill>
                  <a:schemeClr val="bg1"/>
                </a:solidFill>
              </a:rPr>
              <a:t>7 троянд.</a:t>
            </a:r>
            <a:endParaRPr lang="x-none" sz="3200" dirty="0">
              <a:solidFill>
                <a:schemeClr val="bg1"/>
              </a:solidFill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V="1">
            <a:off x="7371150" y="1767555"/>
            <a:ext cx="1575062" cy="1732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6191585" y="2198139"/>
            <a:ext cx="1410874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6191585" y="2641371"/>
            <a:ext cx="1967096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V="1">
            <a:off x="7602459" y="3163706"/>
            <a:ext cx="1095227" cy="2803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6351975" y="3633037"/>
            <a:ext cx="1806706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9934620" y="3633037"/>
            <a:ext cx="1092609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44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12" grpId="0" animBg="1"/>
      <p:bldP spid="49" grpId="0" animBg="1"/>
      <p:bldP spid="50" grpId="0" animBg="1"/>
      <p:bldP spid="51" grpId="0" animBg="1"/>
      <p:bldP spid="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Скругленный прямоугольник 70"/>
          <p:cNvSpPr/>
          <p:nvPr/>
        </p:nvSpPr>
        <p:spPr>
          <a:xfrm>
            <a:off x="444137" y="1240506"/>
            <a:ext cx="11273246" cy="291348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>
            <a:off x="1648991" y="422211"/>
            <a:ext cx="8732066" cy="66636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Логічне завдання. Гра «Знайди </a:t>
            </a:r>
            <a:r>
              <a:rPr lang="uk-UA" sz="3600" b="1" dirty="0" err="1">
                <a:solidFill>
                  <a:schemeClr val="bg1"/>
                </a:solidFill>
              </a:rPr>
              <a:t>Жу</a:t>
            </a:r>
            <a:r>
              <a:rPr lang="uk-UA" sz="3600" b="1" dirty="0">
                <a:solidFill>
                  <a:schemeClr val="bg1"/>
                </a:solidFill>
              </a:rPr>
              <a:t>-жуйка»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79" name="Picture 4" descr="Насекомые png картинки. Insect #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147" y="2129253"/>
            <a:ext cx="1580863" cy="182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Как нарисовать веселого жука (рисуем с детьми) » Анимационная лаборатория  для все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8619" y="2548136"/>
            <a:ext cx="1176405" cy="143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Насекомые png картинки. Insect #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821" y="2720811"/>
            <a:ext cx="1043343" cy="120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Насекомые png картинки. Insect #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704" y="2167435"/>
            <a:ext cx="1601197" cy="185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Как нарисовать веселого жука (рисуем с детьми) » Анимационная лаборатория  для всех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36008" flipH="1">
            <a:off x="924571" y="2335829"/>
            <a:ext cx="1212572" cy="147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4" descr="Насекомые png картинки. Insect #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71891" y="2198559"/>
            <a:ext cx="1601197" cy="185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Выноска 2 (граница и черта) 84"/>
          <p:cNvSpPr/>
          <p:nvPr/>
        </p:nvSpPr>
        <p:spPr>
          <a:xfrm>
            <a:off x="3710457" y="1681440"/>
            <a:ext cx="575572" cy="42666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6377"/>
              <a:gd name="adj6" fmla="val -6709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Выноска 2 (граница и черта) 85"/>
          <p:cNvSpPr/>
          <p:nvPr/>
        </p:nvSpPr>
        <p:spPr>
          <a:xfrm>
            <a:off x="5052462" y="2194651"/>
            <a:ext cx="575572" cy="42666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6377"/>
              <a:gd name="adj6" fmla="val -6709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Выноска 2 (граница и черта) 86"/>
          <p:cNvSpPr/>
          <p:nvPr/>
        </p:nvSpPr>
        <p:spPr>
          <a:xfrm>
            <a:off x="6967604" y="2224074"/>
            <a:ext cx="575572" cy="42666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6377"/>
              <a:gd name="adj6" fmla="val -6709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Выноска 2 (граница и черта) 87"/>
          <p:cNvSpPr/>
          <p:nvPr/>
        </p:nvSpPr>
        <p:spPr>
          <a:xfrm flipH="1">
            <a:off x="8267480" y="1719622"/>
            <a:ext cx="575572" cy="42666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6377"/>
              <a:gd name="adj6" fmla="val -6709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Выноска 2 (граница и черта) 88"/>
          <p:cNvSpPr/>
          <p:nvPr/>
        </p:nvSpPr>
        <p:spPr>
          <a:xfrm>
            <a:off x="1586140" y="1841166"/>
            <a:ext cx="575572" cy="42666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6377"/>
              <a:gd name="adj6" fmla="val -6709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Выноска 2 (граница и черта) 89"/>
          <p:cNvSpPr/>
          <p:nvPr/>
        </p:nvSpPr>
        <p:spPr>
          <a:xfrm>
            <a:off x="10457935" y="1750746"/>
            <a:ext cx="575572" cy="42666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6377"/>
              <a:gd name="adj6" fmla="val -6709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433547" y="4238808"/>
            <a:ext cx="567054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3366FF"/>
                </a:solidFill>
              </a:rPr>
              <a:t>Відомо, що число </a:t>
            </a:r>
            <a:r>
              <a:rPr lang="uk-UA" sz="3200" b="1" dirty="0" err="1">
                <a:solidFill>
                  <a:srgbClr val="3366FF"/>
                </a:solidFill>
              </a:rPr>
              <a:t>Жу</a:t>
            </a:r>
            <a:r>
              <a:rPr lang="uk-UA" sz="3200" b="1" dirty="0">
                <a:solidFill>
                  <a:srgbClr val="3366FF"/>
                </a:solidFill>
              </a:rPr>
              <a:t>-жуйка:</a:t>
            </a:r>
            <a:endParaRPr lang="ru-RU" sz="3200" b="1" dirty="0">
              <a:solidFill>
                <a:srgbClr val="3366FF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02305" y="4932440"/>
            <a:ext cx="473794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3366FF"/>
                </a:solidFill>
              </a:rPr>
              <a:t>менше за 8;</a:t>
            </a:r>
            <a:endParaRPr lang="ru-RU" sz="3200" b="1" dirty="0">
              <a:solidFill>
                <a:srgbClr val="3366FF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440621" y="4932440"/>
            <a:ext cx="502573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3366FF"/>
                </a:solidFill>
              </a:rPr>
              <a:t>більше, ніж 1;</a:t>
            </a:r>
            <a:endParaRPr lang="ru-RU" sz="3200" b="1" dirty="0">
              <a:solidFill>
                <a:srgbClr val="3366FF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01091" y="5709943"/>
            <a:ext cx="502573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3366FF"/>
                </a:solidFill>
              </a:rPr>
              <a:t>не є сусіднім із числом 6;</a:t>
            </a:r>
            <a:endParaRPr lang="ru-RU" sz="3200" b="1" dirty="0">
              <a:solidFill>
                <a:srgbClr val="3366FF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628036" y="5709943"/>
            <a:ext cx="630270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3366FF"/>
                </a:solidFill>
              </a:rPr>
              <a:t>не є найменшим парним числом.</a:t>
            </a:r>
            <a:endParaRPr lang="ru-RU" sz="3200" b="1" dirty="0">
              <a:solidFill>
                <a:srgbClr val="3366FF"/>
              </a:solidFill>
            </a:endParaRPr>
          </a:p>
        </p:txBody>
      </p:sp>
      <p:cxnSp>
        <p:nvCxnSpPr>
          <p:cNvPr id="96" name="Прямая соединительная линия 95"/>
          <p:cNvCxnSpPr/>
          <p:nvPr/>
        </p:nvCxnSpPr>
        <p:spPr>
          <a:xfrm flipH="1">
            <a:off x="4648549" y="2000432"/>
            <a:ext cx="1312395" cy="1549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H="1">
            <a:off x="6311406" y="2357122"/>
            <a:ext cx="1312395" cy="1549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 flipH="1">
            <a:off x="1001842" y="1962043"/>
            <a:ext cx="1312395" cy="1549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 flipH="1">
            <a:off x="9838517" y="2252126"/>
            <a:ext cx="1312395" cy="1549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 flipH="1">
            <a:off x="3041245" y="2116970"/>
            <a:ext cx="1312395" cy="1549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Овал 100"/>
          <p:cNvSpPr/>
          <p:nvPr/>
        </p:nvSpPr>
        <p:spPr>
          <a:xfrm>
            <a:off x="7699154" y="1463704"/>
            <a:ext cx="2139363" cy="2626101"/>
          </a:xfrm>
          <a:prstGeom prst="ellipse">
            <a:avLst/>
          </a:prstGeom>
          <a:noFill/>
          <a:ln w="38100">
            <a:solidFill>
              <a:srgbClr val="FF3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95" grpId="0" animBg="1"/>
      <p:bldP spid="10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60196" y="503666"/>
            <a:ext cx="8732066" cy="67442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Цікава задача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59FF545-05CE-BA9B-5F66-6CAD5FAC7B44}"/>
              </a:ext>
            </a:extLst>
          </p:cNvPr>
          <p:cNvSpPr txBox="1"/>
          <p:nvPr/>
        </p:nvSpPr>
        <p:spPr>
          <a:xfrm>
            <a:off x="589546" y="1475673"/>
            <a:ext cx="7156772" cy="26108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Росло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дві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яблуні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На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кожній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великих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гілок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кожній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великій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гілці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по 4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маленькі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кожній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маленькій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по 3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груші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всього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груш? </a:t>
            </a:r>
            <a:endParaRPr lang="ru-RU" sz="28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5926319-86D9-8F79-FAF0-C20F1B516BC7}"/>
              </a:ext>
            </a:extLst>
          </p:cNvPr>
          <p:cNvSpPr txBox="1"/>
          <p:nvPr/>
        </p:nvSpPr>
        <p:spPr>
          <a:xfrm>
            <a:off x="589546" y="4420938"/>
            <a:ext cx="7089370" cy="16684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можуть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рости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груші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яблуні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36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E7721143-7392-AA8A-89C7-44D5956EF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178095"/>
            <a:ext cx="480060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44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енал модель: Rondo колір: блакитни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0" b="26997"/>
          <a:stretch/>
        </p:blipFill>
        <p:spPr bwMode="auto">
          <a:xfrm>
            <a:off x="2757280" y="2562322"/>
            <a:ext cx="3838940" cy="272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7" name="Прямоугольник 11">
            <a:extLst>
              <a:ext uri="{FF2B5EF4-FFF2-40B4-BE49-F238E27FC236}">
                <a16:creationId xmlns="" xmlns:a16="http://schemas.microsoft.com/office/drawing/2014/main" id="{7A039DD5-B75A-4134-3C89-2ED97C0983D9}"/>
              </a:ext>
            </a:extLst>
          </p:cNvPr>
          <p:cNvSpPr/>
          <p:nvPr/>
        </p:nvSpPr>
        <p:spPr>
          <a:xfrm>
            <a:off x="1897708" y="514759"/>
            <a:ext cx="8732066" cy="66294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Міркую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="" xmlns:a16="http://schemas.microsoft.com/office/drawing/2014/main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21" y="1296505"/>
            <a:ext cx="2086630" cy="39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AC2FCEAD-8915-7416-BFBF-C93C20B86ABC}"/>
              </a:ext>
            </a:extLst>
          </p:cNvPr>
          <p:cNvSpPr/>
          <p:nvPr/>
        </p:nvSpPr>
        <p:spPr>
          <a:xfrm>
            <a:off x="2757279" y="1240451"/>
            <a:ext cx="7529721" cy="107309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Руслан і Олесь мають однакову кількість маркерів. </a:t>
            </a:r>
            <a:endParaRPr lang="uk-UA" sz="2400" b="1" dirty="0" smtClean="0">
              <a:solidFill>
                <a:srgbClr val="7030A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Визначте </a:t>
            </a:r>
            <a:r>
              <a:rPr lang="uk-UA" sz="2400" b="1" dirty="0">
                <a:solidFill>
                  <a:srgbClr val="7030A0"/>
                </a:solidFill>
              </a:rPr>
              <a:t>скільки маркерів міститься в пеналі.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4987">
            <a:off x="7577798" y="2272977"/>
            <a:ext cx="3308604" cy="33086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5742" y="3172302"/>
            <a:ext cx="2002911" cy="21636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022537">
            <a:off x="3003175" y="3211827"/>
            <a:ext cx="1383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</a:rPr>
              <a:t>Олесь</a:t>
            </a:r>
          </a:p>
        </p:txBody>
      </p:sp>
      <p:sp>
        <p:nvSpPr>
          <p:cNvPr id="20" name="TextBox 19"/>
          <p:cNvSpPr txBox="1"/>
          <p:nvPr/>
        </p:nvSpPr>
        <p:spPr>
          <a:xfrm rot="19198424">
            <a:off x="7353447" y="2854905"/>
            <a:ext cx="1560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</a:rPr>
              <a:t>Руслан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31610" y="5436373"/>
            <a:ext cx="4471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пеналі       маркери.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A9C9C06-01F8-697F-5E4F-D1F0F97E0C16}"/>
              </a:ext>
            </a:extLst>
          </p:cNvPr>
          <p:cNvSpPr txBox="1"/>
          <p:nvPr/>
        </p:nvSpPr>
        <p:spPr>
          <a:xfrm>
            <a:off x="4817683" y="5255576"/>
            <a:ext cx="573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76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537681" y="581615"/>
            <a:ext cx="8732066" cy="70740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819DB36-7218-4315-8926-0D3F3B2BF848}"/>
              </a:ext>
            </a:extLst>
          </p:cNvPr>
          <p:cNvSpPr txBox="1"/>
          <p:nvPr/>
        </p:nvSpPr>
        <p:spPr>
          <a:xfrm>
            <a:off x="458966" y="2771197"/>
            <a:ext cx="5535434" cy="2281476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rgbClr val="00B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Гарно </a:t>
            </a:r>
            <a:r>
              <a:rPr lang="ru-RU" sz="320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й </a:t>
            </a:r>
            <a:r>
              <a:rPr lang="uk-UA" sz="320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зручно ми сідаєм</a:t>
            </a:r>
            <a:r>
              <a:rPr lang="ru-RU" sz="320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3200" b="1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Щось</a:t>
            </a:r>
            <a:r>
              <a:rPr lang="ru-RU" sz="320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20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нове завжди вивчаєм</a:t>
            </a:r>
            <a:r>
              <a:rPr lang="ru-RU" sz="320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3200" b="1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Те, </a:t>
            </a:r>
            <a:r>
              <a:rPr lang="uk-UA" sz="320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що вчили - пригадаєм</a:t>
            </a:r>
            <a:r>
              <a:rPr lang="ru-RU" sz="320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3200" b="1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Будь </a:t>
            </a:r>
            <a:r>
              <a:rPr lang="uk-UA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уважний, починаєм</a:t>
            </a:r>
            <a:r>
              <a:rPr lang="ru-RU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!</a:t>
            </a:r>
            <a:endParaRPr lang="uk-UA" sz="3200" b="1" dirty="0">
              <a:solidFill>
                <a:srgbClr val="7030A0"/>
              </a:solidFill>
              <a:ea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6336178" y="1289017"/>
            <a:ext cx="5215509" cy="5026461"/>
            <a:chOff x="286360" y="1456402"/>
            <a:chExt cx="5215509" cy="5026461"/>
          </a:xfrm>
        </p:grpSpPr>
        <p:pic>
          <p:nvPicPr>
            <p:cNvPr id="19" name="Picture 2" descr="Похожее изображение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360" y="1456402"/>
              <a:ext cx="5159060" cy="5026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Похожее изображение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051" y="3044779"/>
              <a:ext cx="2628114" cy="3355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7660" y1="27007" x2="27660" y2="27007"/>
                          <a14:foregroundMark x1="28191" y1="18613" x2="28191" y2="18613"/>
                          <a14:foregroundMark x1="41667" y1="11436" x2="41667" y2="11436"/>
                          <a14:foregroundMark x1="48404" y1="26156" x2="48404" y2="26156"/>
                          <a14:foregroundMark x1="42730" y1="39659" x2="42730" y2="39659"/>
                          <a14:foregroundMark x1="49645" y1="54866" x2="49645" y2="54866"/>
                          <a14:foregroundMark x1="28369" y1="52190" x2="28369" y2="52190"/>
                          <a14:foregroundMark x1="23936" y1="58394" x2="23936" y2="58394"/>
                          <a14:foregroundMark x1="36525" y1="57056" x2="36525" y2="57056"/>
                          <a14:foregroundMark x1="71277" y1="60219" x2="71277" y2="60219"/>
                          <a14:foregroundMark x1="82801" y1="63017" x2="82801" y2="63017"/>
                          <a14:foregroundMark x1="58688" y1="58637" x2="58688" y2="58637"/>
                          <a14:foregroundMark x1="56028" y1="55474" x2="56028" y2="55474"/>
                          <a14:foregroundMark x1="38121" y1="52190" x2="38121" y2="52190"/>
                          <a14:foregroundMark x1="10106" y1="15815" x2="10106" y2="15815"/>
                          <a14:foregroundMark x1="8688" y1="22141" x2="8688" y2="22141"/>
                          <a14:foregroundMark x1="11702" y1="28589" x2="11702" y2="28589"/>
                          <a14:foregroundMark x1="15603" y1="29684" x2="15603" y2="29684"/>
                          <a14:foregroundMark x1="22340" y1="22141" x2="22340" y2="22141"/>
                          <a14:foregroundMark x1="32092" y1="21776" x2="32092" y2="21776"/>
                          <a14:foregroundMark x1="41312" y1="18978" x2="41312" y2="18978"/>
                          <a14:foregroundMark x1="44504" y1="18613" x2="44504" y2="18613"/>
                          <a14:foregroundMark x1="42553" y1="21290" x2="42553" y2="21290"/>
                          <a14:foregroundMark x1="52660" y1="20803" x2="52660" y2="20803"/>
                          <a14:foregroundMark x1="55851" y1="23844" x2="55851" y2="23844"/>
                          <a14:foregroundMark x1="56206" y1="22628" x2="56206" y2="22628"/>
                          <a14:foregroundMark x1="58688" y1="24574" x2="58688" y2="24574"/>
                          <a14:foregroundMark x1="59929" y1="27616" x2="59929" y2="27616"/>
                          <a14:foregroundMark x1="62411" y1="26399" x2="62411" y2="26399"/>
                          <a14:foregroundMark x1="67908" y1="26034" x2="67908" y2="26034"/>
                          <a14:foregroundMark x1="67908" y1="22749" x2="67908" y2="22749"/>
                          <a14:foregroundMark x1="66312" y1="18978" x2="66312" y2="18978"/>
                          <a14:foregroundMark x1="68794" y1="19465" x2="68794" y2="19465"/>
                          <a14:foregroundMark x1="66135" y1="15328" x2="66135" y2="15328"/>
                          <a14:foregroundMark x1="60993" y1="14599" x2="60993" y2="14599"/>
                          <a14:foregroundMark x1="55496" y1="16788" x2="55496" y2="16788"/>
                          <a14:foregroundMark x1="52660" y1="17275" x2="52660" y2="17275"/>
                          <a14:foregroundMark x1="50355" y1="12530" x2="50355" y2="12530"/>
                          <a14:foregroundMark x1="55496" y1="10827" x2="55496" y2="10827"/>
                          <a14:foregroundMark x1="53723" y1="7421" x2="53723" y2="7421"/>
                          <a14:foregroundMark x1="44326" y1="10706" x2="44326" y2="10706"/>
                          <a14:foregroundMark x1="39716" y1="7664" x2="39716" y2="7664"/>
                          <a14:foregroundMark x1="29433" y1="9732" x2="29433" y2="9732"/>
                          <a14:foregroundMark x1="25355" y1="10706" x2="24645" y2="10706"/>
                          <a14:foregroundMark x1="17553" y1="12895" x2="17199" y2="13504"/>
                          <a14:foregroundMark x1="14184" y1="15572" x2="14184" y2="15572"/>
                          <a14:foregroundMark x1="13475" y1="19100" x2="13475" y2="19100"/>
                          <a14:foregroundMark x1="12589" y1="22749" x2="12589" y2="22749"/>
                          <a14:foregroundMark x1="13121" y1="25426" x2="13121" y2="25426"/>
                          <a14:foregroundMark x1="18262" y1="24574" x2="18262" y2="24574"/>
                          <a14:foregroundMark x1="16312" y1="27251" x2="16312" y2="27251"/>
                          <a14:foregroundMark x1="13121" y1="30170" x2="13121" y2="30170"/>
                          <a14:foregroundMark x1="12589" y1="27616" x2="12589" y2="27616"/>
                          <a14:foregroundMark x1="8511" y1="25547" x2="8511" y2="25547"/>
                          <a14:foregroundMark x1="11170" y1="25669" x2="11170" y2="25669"/>
                          <a14:foregroundMark x1="14184" y1="22628" x2="14184" y2="22628"/>
                          <a14:foregroundMark x1="15603" y1="25304" x2="15603" y2="25304"/>
                          <a14:foregroundMark x1="18794" y1="22019" x2="18794" y2="22019"/>
                          <a14:foregroundMark x1="9752" y1="22019" x2="9752" y2="22019"/>
                          <a14:foregroundMark x1="10106" y1="19586" x2="10106" y2="19586"/>
                          <a14:foregroundMark x1="11525" y1="18370" x2="11525" y2="18370"/>
                          <a14:foregroundMark x1="12057" y1="20560" x2="12057" y2="20560"/>
                          <a14:foregroundMark x1="14894" y1="20438" x2="14894" y2="20438"/>
                          <a14:foregroundMark x1="18262" y1="19586" x2="18262" y2="19586"/>
                          <a14:foregroundMark x1="15957" y1="21168" x2="15957" y2="21168"/>
                          <a14:foregroundMark x1="16312" y1="18491" x2="16312" y2="18491"/>
                          <a14:foregroundMark x1="14362" y1="17397" x2="14362" y2="17397"/>
                          <a14:foregroundMark x1="12057" y1="14842" x2="12057" y2="14842"/>
                          <a14:foregroundMark x1="12589" y1="13625" x2="12589" y2="13625"/>
                          <a14:foregroundMark x1="14894" y1="12895" x2="14894" y2="12895"/>
                          <a14:foregroundMark x1="16489" y1="12044" x2="16489" y2="12044"/>
                          <a14:foregroundMark x1="18262" y1="10462" x2="18262" y2="10462"/>
                          <a14:foregroundMark x1="20567" y1="9611" x2="20567" y2="9611"/>
                          <a14:foregroundMark x1="22163" y1="9124" x2="22163" y2="9124"/>
                          <a14:foregroundMark x1="16844" y1="16058" x2="16844" y2="16058"/>
                          <a14:foregroundMark x1="17908" y1="17397" x2="17908" y2="17397"/>
                          <a14:foregroundMark x1="19149" y1="18248" x2="19149" y2="18248"/>
                          <a14:foregroundMark x1="20745" y1="19708" x2="20745" y2="19708"/>
                          <a14:foregroundMark x1="23936" y1="19708" x2="23936" y2="19708"/>
                          <a14:foregroundMark x1="25177" y1="21290" x2="25177" y2="21290"/>
                          <a14:foregroundMark x1="27482" y1="20073" x2="27482" y2="20073"/>
                          <a14:foregroundMark x1="28369" y1="21533" x2="28369" y2="21533"/>
                          <a14:foregroundMark x1="25355" y1="19100" x2="25355" y2="19100"/>
                          <a14:foregroundMark x1="22163" y1="17883" x2="22163" y2="17883"/>
                          <a14:foregroundMark x1="20567" y1="15815" x2="20567" y2="15815"/>
                          <a14:foregroundMark x1="19504" y1="14234" x2="19504" y2="14234"/>
                          <a14:foregroundMark x1="19681" y1="13017" x2="19681" y2="13017"/>
                          <a14:foregroundMark x1="19504" y1="11922" x2="19504" y2="11922"/>
                          <a14:foregroundMark x1="21809" y1="11800" x2="21809" y2="11800"/>
                          <a14:foregroundMark x1="21277" y1="14234" x2="21277" y2="14234"/>
                          <a14:foregroundMark x1="23404" y1="15085" x2="23404" y2="15085"/>
                          <a14:foregroundMark x1="25177" y1="17153" x2="25177" y2="17153"/>
                          <a14:foregroundMark x1="29078" y1="17762" x2="29078" y2="17762"/>
                          <a14:foregroundMark x1="31738" y1="18248" x2="31738" y2="18248"/>
                          <a14:foregroundMark x1="32447" y1="19465" x2="32447" y2="19465"/>
                          <a14:foregroundMark x1="34220" y1="20681" x2="34220" y2="20681"/>
                          <a14:foregroundMark x1="35816" y1="20073" x2="35816" y2="20073"/>
                          <a14:foregroundMark x1="35461" y1="18613" x2="35461" y2="18613"/>
                          <a14:foregroundMark x1="32979" y1="17397" x2="32979" y2="17397"/>
                          <a14:foregroundMark x1="29078" y1="15815" x2="29078" y2="15815"/>
                          <a14:foregroundMark x1="27482" y1="14112" x2="27482" y2="14112"/>
                          <a14:foregroundMark x1="28191" y1="12530" x2="28191" y2="12530"/>
                          <a14:foregroundMark x1="32092" y1="12044" x2="32092" y2="12044"/>
                          <a14:foregroundMark x1="26773" y1="9367" x2="26773" y2="9367"/>
                          <a14:foregroundMark x1="28191" y1="7421" x2="28191" y2="7421"/>
                          <a14:foregroundMark x1="30496" y1="5961" x2="30496" y2="5961"/>
                          <a14:foregroundMark x1="31560" y1="8273" x2="31560" y2="8273"/>
                          <a14:foregroundMark x1="33156" y1="11314" x2="33156" y2="11314"/>
                          <a14:foregroundMark x1="34220" y1="14477" x2="34220" y2="14477"/>
                          <a14:foregroundMark x1="37057" y1="15693" x2="37057" y2="15693"/>
                          <a14:foregroundMark x1="38830" y1="15572" x2="38830" y2="15572"/>
                          <a14:foregroundMark x1="43440" y1="16180" x2="43440" y2="16180"/>
                          <a14:foregroundMark x1="45567" y1="20681" x2="45567" y2="20681"/>
                          <a14:foregroundMark x1="37766" y1="39659" x2="37766" y2="39659"/>
                          <a14:foregroundMark x1="35461" y1="13139" x2="35461" y2="13139"/>
                          <a14:foregroundMark x1="34220" y1="10341" x2="34220" y2="10341"/>
                          <a14:foregroundMark x1="33156" y1="8273" x2="33156" y2="8273"/>
                          <a14:foregroundMark x1="33156" y1="7056" x2="33156" y2="7056"/>
                          <a14:foregroundMark x1="33688" y1="5353" x2="33688" y2="5353"/>
                          <a14:foregroundMark x1="36525" y1="4866" x2="36525" y2="4866"/>
                          <a14:foregroundMark x1="33865" y1="3771" x2="33865" y2="3771"/>
                          <a14:foregroundMark x1="37234" y1="3406" x2="37234" y2="3406"/>
                          <a14:foregroundMark x1="41135" y1="4380" x2="41135" y2="4380"/>
                          <a14:foregroundMark x1="43617" y1="4745" x2="43617" y2="4745"/>
                          <a14:foregroundMark x1="79610" y1="59732" x2="79610" y2="59732"/>
                          <a14:foregroundMark x1="78191" y1="62895" x2="78191" y2="62895"/>
                          <a14:foregroundMark x1="71277" y1="63382" x2="71277" y2="63382"/>
                          <a14:foregroundMark x1="87057" y1="63017" x2="87057" y2="63017"/>
                          <a14:foregroundMark x1="86879" y1="60219" x2="86879" y2="60219"/>
                          <a14:foregroundMark x1="68085" y1="63017" x2="68085" y2="63260"/>
                          <a14:foregroundMark x1="52305" y1="53771" x2="52305" y2="53771"/>
                          <a14:foregroundMark x1="47518" y1="57056" x2="47518" y2="57056"/>
                          <a14:foregroundMark x1="44858" y1="50852" x2="44858" y2="50852"/>
                          <a14:foregroundMark x1="37057" y1="50365" x2="37057" y2="50243"/>
                          <a14:foregroundMark x1="30674" y1="51338" x2="30674" y2="51338"/>
                          <a14:foregroundMark x1="26596" y1="58029" x2="26596" y2="58029"/>
                          <a14:foregroundMark x1="22695" y1="60706" x2="22695" y2="60706"/>
                          <a14:foregroundMark x1="36879" y1="87835" x2="36879" y2="87835"/>
                          <a14:foregroundMark x1="31028" y1="88200" x2="31028" y2="88200"/>
                          <a14:foregroundMark x1="30674" y1="92579" x2="30674" y2="92701"/>
                          <a14:foregroundMark x1="36879" y1="94404" x2="37057" y2="94404"/>
                          <a14:foregroundMark x1="38652" y1="93309" x2="38652" y2="93309"/>
                          <a14:foregroundMark x1="31560" y1="96350" x2="31560" y2="96350"/>
                          <a14:foregroundMark x1="37766" y1="96594" x2="37766" y2="96594"/>
                          <a14:foregroundMark x1="47340" y1="95255" x2="47340" y2="95255"/>
                          <a14:foregroundMark x1="55496" y1="95742" x2="55496" y2="95742"/>
                          <a14:foregroundMark x1="53191" y1="94161" x2="53191" y2="94161"/>
                          <a14:foregroundMark x1="56560" y1="93066" x2="56560" y2="93066"/>
                          <a14:foregroundMark x1="47518" y1="93066" x2="47518" y2="93066"/>
                          <a14:foregroundMark x1="52837" y1="90633" x2="52837" y2="90633"/>
                          <a14:foregroundMark x1="52305" y1="88686" x2="52305" y2="88686"/>
                          <a14:foregroundMark x1="42021" y1="16302" x2="42021" y2="16302"/>
                          <a14:foregroundMark x1="39184" y1="12895" x2="39184" y2="12895"/>
                          <a14:foregroundMark x1="37057" y1="9854" x2="37057" y2="9854"/>
                          <a14:foregroundMark x1="35816" y1="7786" x2="35816" y2="7786"/>
                          <a14:foregroundMark x1="38652" y1="6083" x2="38652" y2="6083"/>
                          <a14:foregroundMark x1="42376" y1="6448" x2="42376" y2="6448"/>
                          <a14:foregroundMark x1="44858" y1="12044" x2="44858" y2="12044"/>
                          <a14:foregroundMark x1="45567" y1="15085" x2="45567" y2="15085"/>
                          <a14:foregroundMark x1="47340" y1="17275" x2="47340" y2="17275"/>
                          <a14:foregroundMark x1="49645" y1="15693" x2="49645" y2="15693"/>
                          <a14:foregroundMark x1="48404" y1="13382" x2="48404" y2="13382"/>
                          <a14:foregroundMark x1="26241" y1="28102" x2="26241" y2="28102"/>
                          <a14:foregroundMark x1="67021" y1="59732" x2="67021" y2="59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801" y="2944566"/>
              <a:ext cx="2380068" cy="3468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57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870889" y="559843"/>
            <a:ext cx="8732066" cy="7029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:a16="http://schemas.microsoft.com/office/drawing/2014/main" xmlns="" id="{89C8695D-1288-E3A8-612E-2F79931E0DC5}"/>
              </a:ext>
            </a:extLst>
          </p:cNvPr>
          <p:cNvSpPr/>
          <p:nvPr/>
        </p:nvSpPr>
        <p:spPr>
          <a:xfrm>
            <a:off x="0" y="5725886"/>
            <a:ext cx="1099457" cy="113211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1026" name="Picture 2" descr="D:\1 клас\2 Матем\1 УРОКИ Листопад\5 Числа 11_20\№084 Десятковий склад числа\2024-02-15_0033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59" y="1732653"/>
            <a:ext cx="5716480" cy="308971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1 клас\2 Матем\1 УРОКИ Листопад\5 Числа 11_20\№084 Десятковий склад числа\2024-02-15_0034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671" y="1314726"/>
            <a:ext cx="5229225" cy="231311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1 клас\2 Матем\1 УРОКИ Листопад\5 Числа 11_20\№084 Десятковий склад числа\2024-02-15_0035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671" y="3591389"/>
            <a:ext cx="5229225" cy="2886075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69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317171" y="424085"/>
            <a:ext cx="9758119" cy="80600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3600" b="1">
                <a:solidFill>
                  <a:schemeClr val="bg1"/>
                </a:solidFill>
              </a:rPr>
              <a:t>Online </a:t>
            </a:r>
            <a:r>
              <a:rPr lang="uk-UA" altLang="uk-UA" sz="3600" b="1">
                <a:solidFill>
                  <a:schemeClr val="bg1"/>
                </a:solidFill>
              </a:rPr>
              <a:t>завдання</a:t>
            </a:r>
            <a:endParaRPr lang="en-US" altLang="uk-UA" sz="36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388193" y="1861127"/>
            <a:ext cx="2598052" cy="4538966"/>
          </a:xfrm>
          <a:prstGeom prst="rect">
            <a:avLst/>
          </a:prstGeom>
        </p:spPr>
      </p:pic>
      <p:pic>
        <p:nvPicPr>
          <p:cNvPr id="10" name="Рисунок 9">
            <a:hlinkClick r:id="rId5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131133" y="2201620"/>
            <a:ext cx="4265586" cy="4587906"/>
          </a:xfrm>
          <a:prstGeom prst="rect">
            <a:avLst/>
          </a:prstGeom>
        </p:spPr>
      </p:pic>
      <p:sp>
        <p:nvSpPr>
          <p:cNvPr id="13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9168" y="2201620"/>
            <a:ext cx="1240443" cy="124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546491" y="496267"/>
            <a:ext cx="9213242" cy="76647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Вправа «Печиво від совенят»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0184" y="1766387"/>
            <a:ext cx="5705856" cy="3514203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9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160" b="95847" l="9585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208860" y="3523489"/>
            <a:ext cx="2974752" cy="30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757071" y="1090308"/>
            <a:ext cx="2856986" cy="290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8367862" y="962215"/>
            <a:ext cx="2682241" cy="27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8815277" y="3453894"/>
            <a:ext cx="2813958" cy="286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A422E68-C715-41C5-BD9F-D4C4EE7F7FFA}"/>
              </a:ext>
            </a:extLst>
          </p:cNvPr>
          <p:cNvSpPr txBox="1"/>
          <p:nvPr/>
        </p:nvSpPr>
        <p:spPr>
          <a:xfrm>
            <a:off x="939600" y="4615061"/>
            <a:ext cx="1574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На </a:t>
            </a:r>
            <a:r>
              <a:rPr lang="uk-UA" sz="2000" b="1" dirty="0"/>
              <a:t>уроці </a:t>
            </a:r>
          </a:p>
          <a:p>
            <a:pPr algn="ctr"/>
            <a:r>
              <a:rPr lang="uk-UA" sz="2000" b="1" dirty="0"/>
              <a:t>я навчився/</a:t>
            </a:r>
          </a:p>
          <a:p>
            <a:pPr algn="ctr"/>
            <a:r>
              <a:rPr lang="uk-UA" sz="2000" b="1" dirty="0"/>
              <a:t>навчилася…</a:t>
            </a:r>
            <a:endParaRPr lang="ru-RU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AA5B367-759C-4656-8406-C6FEB2C4ADA9}"/>
              </a:ext>
            </a:extLst>
          </p:cNvPr>
          <p:cNvSpPr txBox="1"/>
          <p:nvPr/>
        </p:nvSpPr>
        <p:spPr>
          <a:xfrm>
            <a:off x="1470578" y="2245435"/>
            <a:ext cx="1429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/>
              <a:t>Найкраще </a:t>
            </a:r>
          </a:p>
          <a:p>
            <a:r>
              <a:rPr lang="uk-UA" sz="2000" dirty="0"/>
              <a:t>мені вдалося…</a:t>
            </a:r>
            <a:endParaRPr lang="ru-RU" sz="2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8854B14-A831-4207-9DA7-F8B11852112C}"/>
              </a:ext>
            </a:extLst>
          </p:cNvPr>
          <p:cNvSpPr txBox="1"/>
          <p:nvPr/>
        </p:nvSpPr>
        <p:spPr>
          <a:xfrm>
            <a:off x="9467687" y="4484264"/>
            <a:ext cx="1509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/>
              <a:t>Урок </a:t>
            </a:r>
          </a:p>
          <a:p>
            <a:r>
              <a:rPr lang="uk-UA" sz="2000" dirty="0"/>
              <a:t>завершую з настроєм…</a:t>
            </a:r>
            <a:endParaRPr lang="ru-RU" sz="2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AA5B367-759C-4656-8406-C6FEB2C4ADA9}"/>
              </a:ext>
            </a:extLst>
          </p:cNvPr>
          <p:cNvSpPr txBox="1"/>
          <p:nvPr/>
        </p:nvSpPr>
        <p:spPr>
          <a:xfrm>
            <a:off x="8815277" y="1930218"/>
            <a:ext cx="1429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/>
              <a:t>Я хотів би дізнатися про…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7577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8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AA5B367-759C-4656-8406-C6FEB2C4ADA9}"/>
              </a:ext>
            </a:extLst>
          </p:cNvPr>
          <p:cNvSpPr txBox="1"/>
          <p:nvPr/>
        </p:nvSpPr>
        <p:spPr>
          <a:xfrm>
            <a:off x="2946407" y="1400930"/>
            <a:ext cx="671576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</a:rPr>
              <a:t> Совенята пригощають своїм печивом з передбаченнями. Печиво з яким написом ти вибираєш?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23257" y="528924"/>
            <a:ext cx="10026846" cy="76647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Очікування від уроку  </a:t>
            </a:r>
            <a:r>
              <a:rPr lang="uk-UA" sz="4000" b="1" dirty="0">
                <a:solidFill>
                  <a:schemeClr val="bg1"/>
                </a:solidFill>
              </a:rPr>
              <a:t>«Печиво від совенят»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1746" y="2274218"/>
            <a:ext cx="5705856" cy="3514203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9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160" b="95847" l="9585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754585" y="3447822"/>
            <a:ext cx="3296340" cy="335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217714" y="962215"/>
            <a:ext cx="3200400" cy="325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8697726" y="1460692"/>
            <a:ext cx="2931509" cy="298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8169975" y="3453893"/>
            <a:ext cx="3064081" cy="311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A422E68-C715-41C5-BD9F-D4C4EE7F7FFA}"/>
              </a:ext>
            </a:extLst>
          </p:cNvPr>
          <p:cNvSpPr txBox="1"/>
          <p:nvPr/>
        </p:nvSpPr>
        <p:spPr>
          <a:xfrm>
            <a:off x="1626747" y="4772758"/>
            <a:ext cx="1574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Я легко розв’яжу задачі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AA5B367-759C-4656-8406-C6FEB2C4ADA9}"/>
              </a:ext>
            </a:extLst>
          </p:cNvPr>
          <p:cNvSpPr txBox="1"/>
          <p:nvPr/>
        </p:nvSpPr>
        <p:spPr>
          <a:xfrm>
            <a:off x="1084627" y="2155274"/>
            <a:ext cx="1429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</a:rPr>
              <a:t> Мені вдасться швидко рахувати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8854B14-A831-4207-9DA7-F8B11852112C}"/>
              </a:ext>
            </a:extLst>
          </p:cNvPr>
          <p:cNvSpPr txBox="1"/>
          <p:nvPr/>
        </p:nvSpPr>
        <p:spPr>
          <a:xfrm>
            <a:off x="8907602" y="4772758"/>
            <a:ext cx="1509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</a:rPr>
              <a:t>Красиво напишу в зошиті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AA5B367-759C-4656-8406-C6FEB2C4ADA9}"/>
              </a:ext>
            </a:extLst>
          </p:cNvPr>
          <p:cNvSpPr txBox="1"/>
          <p:nvPr/>
        </p:nvSpPr>
        <p:spPr>
          <a:xfrm>
            <a:off x="9448494" y="2660017"/>
            <a:ext cx="1429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</a:rPr>
              <a:t>Відкрию нові знання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00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/>
      <p:bldP spid="25" grpId="0"/>
      <p:bldP spid="38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Lenagold - Клипарт - Вишня и череш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05" y="2997890"/>
            <a:ext cx="16192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Lenagold - Клипарт - Вишня и череш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888" y="2997890"/>
            <a:ext cx="16192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Lenagold - Клипарт - Вишня и череш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532" y="2997890"/>
            <a:ext cx="16192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Lenagold - Клипарт - Вишня и череш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939" y="2996149"/>
            <a:ext cx="16192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Lenagold - Клипарт - Вишня и череш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903" y="2992041"/>
            <a:ext cx="16192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Lenagold - Клипарт - Вишня и череш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067" y="4731766"/>
            <a:ext cx="16192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Lenagold - Клипарт - Вишня и череш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410" y="4741602"/>
            <a:ext cx="16192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Lenagold - Клипарт - Вишня и череш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911" y="4741602"/>
            <a:ext cx="16192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Lenagold - Клипарт - Вишня и череш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513" y="4731766"/>
            <a:ext cx="16192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Lenagold - Клипарт - Вишня и череш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088" y="4712390"/>
            <a:ext cx="16192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71" y="1260532"/>
            <a:ext cx="1237597" cy="177005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753" y="1260532"/>
            <a:ext cx="1237597" cy="177005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348" y="1260532"/>
            <a:ext cx="1237597" cy="177005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431" y="1260532"/>
            <a:ext cx="1237597" cy="177005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852" y="1260532"/>
            <a:ext cx="1237597" cy="177005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273" y="1260532"/>
            <a:ext cx="1237597" cy="177005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450" y="1260532"/>
            <a:ext cx="1237597" cy="177005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390" y="3046805"/>
            <a:ext cx="1237597" cy="177005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972" y="1260532"/>
            <a:ext cx="1237597" cy="177005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07204" y="2165152"/>
            <a:ext cx="66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23994" y="3910605"/>
            <a:ext cx="66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87570" y="2165152"/>
            <a:ext cx="66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395497" y="3931830"/>
            <a:ext cx="66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37129" y="2165152"/>
            <a:ext cx="66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02767" y="3931831"/>
            <a:ext cx="66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206037" y="2165152"/>
            <a:ext cx="66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82908" y="3848699"/>
            <a:ext cx="66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776746" y="2165152"/>
            <a:ext cx="66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090234" y="5649343"/>
            <a:ext cx="66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086791" y="5649343"/>
            <a:ext cx="66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018566" y="3931831"/>
            <a:ext cx="66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397039" y="5649343"/>
            <a:ext cx="66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971287" y="5625105"/>
            <a:ext cx="66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339627" y="5649343"/>
            <a:ext cx="66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283294" y="5649343"/>
            <a:ext cx="66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006359" y="5625105"/>
            <a:ext cx="66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190903" y="5649343"/>
            <a:ext cx="66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088587" y="5649343"/>
            <a:ext cx="66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875903" y="5649343"/>
            <a:ext cx="66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2155871" y="444382"/>
            <a:ext cx="8732066" cy="81614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Лічба </a:t>
            </a:r>
            <a:r>
              <a:rPr lang="uk-UA" sz="4000" b="1" dirty="0" smtClean="0">
                <a:solidFill>
                  <a:schemeClr val="bg1"/>
                </a:solidFill>
              </a:rPr>
              <a:t>парами від 2 до 20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0828191" y="3855140"/>
            <a:ext cx="66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926" y="1299261"/>
            <a:ext cx="1237597" cy="177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  <p:bldP spid="43" grpId="0"/>
      <p:bldP spid="50" grpId="0"/>
      <p:bldP spid="54" grpId="0"/>
      <p:bldP spid="55" grpId="0"/>
      <p:bldP spid="57" grpId="0"/>
      <p:bldP spid="58" grpId="0"/>
      <p:bldP spid="59" grpId="0"/>
      <p:bldP spid="61" grpId="0"/>
      <p:bldP spid="62" grpId="0"/>
      <p:bldP spid="63" grpId="0"/>
      <p:bldP spid="65" grpId="0"/>
      <p:bldP spid="66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/>
          <p:cNvSpPr/>
          <p:nvPr/>
        </p:nvSpPr>
        <p:spPr>
          <a:xfrm>
            <a:off x="2485902" y="466220"/>
            <a:ext cx="8732066" cy="68939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«Закінчи речення» </a:t>
            </a: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936615" y="1456402"/>
            <a:ext cx="2977668" cy="677068"/>
          </a:xfrm>
          <a:prstGeom prst="roundRect">
            <a:avLst/>
          </a:prstGeom>
          <a:solidFill>
            <a:srgbClr val="FFFF66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– це 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і …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949961" y="2350025"/>
            <a:ext cx="2977668" cy="677068"/>
          </a:xfrm>
          <a:prstGeom prst="roundRect">
            <a:avLst/>
          </a:prstGeom>
          <a:solidFill>
            <a:srgbClr val="FFFF66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– це 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і …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949961" y="3259703"/>
            <a:ext cx="2977668" cy="677068"/>
          </a:xfrm>
          <a:prstGeom prst="roundRect">
            <a:avLst/>
          </a:prstGeom>
          <a:solidFill>
            <a:srgbClr val="FFFF66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– це 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і …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936615" y="4136291"/>
            <a:ext cx="2977668" cy="677068"/>
          </a:xfrm>
          <a:prstGeom prst="roundRect">
            <a:avLst/>
          </a:prstGeom>
          <a:solidFill>
            <a:srgbClr val="FFFF66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– це 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і …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949961" y="5031131"/>
            <a:ext cx="2977668" cy="677068"/>
          </a:xfrm>
          <a:prstGeom prst="roundRect">
            <a:avLst/>
          </a:prstGeom>
          <a:solidFill>
            <a:srgbClr val="FFFF66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– це 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і …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949961" y="5922557"/>
            <a:ext cx="2977668" cy="677068"/>
          </a:xfrm>
          <a:prstGeom prst="roundRect">
            <a:avLst/>
          </a:prstGeom>
          <a:solidFill>
            <a:srgbClr val="FFFF66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– це 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і …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9" name="Picture 2" descr="Пчеловодство — как отрасль сельского хозяйства | Время переме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923" y="1366549"/>
            <a:ext cx="35718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Овал 69"/>
          <p:cNvSpPr/>
          <p:nvPr/>
        </p:nvSpPr>
        <p:spPr>
          <a:xfrm>
            <a:off x="10551698" y="4914313"/>
            <a:ext cx="666269" cy="572763"/>
          </a:xfrm>
          <a:prstGeom prst="ellipse">
            <a:avLst/>
          </a:prstGeom>
          <a:solidFill>
            <a:srgbClr val="FFFF66"/>
          </a:solidFill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9379959" y="2655892"/>
            <a:ext cx="666269" cy="572763"/>
          </a:xfrm>
          <a:prstGeom prst="ellipse">
            <a:avLst/>
          </a:prstGeom>
          <a:solidFill>
            <a:srgbClr val="FFFF66"/>
          </a:solidFill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2" name="Picture 4" descr="Мультфильм счастливая пчела на белом фоне | Премиум вект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874">
            <a:off x="4483946" y="1140551"/>
            <a:ext cx="788067" cy="89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Овал 72"/>
          <p:cNvSpPr/>
          <p:nvPr/>
        </p:nvSpPr>
        <p:spPr>
          <a:xfrm>
            <a:off x="3927629" y="1508554"/>
            <a:ext cx="666269" cy="572763"/>
          </a:xfrm>
          <a:prstGeom prst="ellipse">
            <a:avLst/>
          </a:prstGeom>
          <a:solidFill>
            <a:srgbClr val="FFFF66"/>
          </a:solidFill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4" name="Picture 4" descr="Мультфильм счастливая пчела на белом фоне | Премиум вект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874">
            <a:off x="4483946" y="2028030"/>
            <a:ext cx="788067" cy="89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Овал 74"/>
          <p:cNvSpPr/>
          <p:nvPr/>
        </p:nvSpPr>
        <p:spPr>
          <a:xfrm>
            <a:off x="3927629" y="2396033"/>
            <a:ext cx="666269" cy="572763"/>
          </a:xfrm>
          <a:prstGeom prst="ellipse">
            <a:avLst/>
          </a:prstGeom>
          <a:solidFill>
            <a:srgbClr val="FFFF66"/>
          </a:solidFill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6" name="Picture 4" descr="Мультфильм счастливая пчела на белом фоне | Премиум вект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874">
            <a:off x="4483947" y="2975352"/>
            <a:ext cx="788067" cy="89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Овал 76"/>
          <p:cNvSpPr/>
          <p:nvPr/>
        </p:nvSpPr>
        <p:spPr>
          <a:xfrm>
            <a:off x="3927630" y="3343355"/>
            <a:ext cx="666269" cy="572763"/>
          </a:xfrm>
          <a:prstGeom prst="ellipse">
            <a:avLst/>
          </a:prstGeom>
          <a:solidFill>
            <a:srgbClr val="FFFF66"/>
          </a:solidFill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8" name="Picture 4" descr="Мультфильм счастливая пчела на белом фоне | Премиум вект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874">
            <a:off x="4483948" y="3803046"/>
            <a:ext cx="788067" cy="89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Овал 78"/>
          <p:cNvSpPr/>
          <p:nvPr/>
        </p:nvSpPr>
        <p:spPr>
          <a:xfrm>
            <a:off x="3927631" y="4171049"/>
            <a:ext cx="666269" cy="572763"/>
          </a:xfrm>
          <a:prstGeom prst="ellipse">
            <a:avLst/>
          </a:prstGeom>
          <a:solidFill>
            <a:srgbClr val="FFFF66"/>
          </a:solidFill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0" name="Picture 4" descr="Мультфильм счастливая пчела на белом фоне | Премиум вект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874">
            <a:off x="4483949" y="4689600"/>
            <a:ext cx="788067" cy="89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Овал 80"/>
          <p:cNvSpPr/>
          <p:nvPr/>
        </p:nvSpPr>
        <p:spPr>
          <a:xfrm>
            <a:off x="3927632" y="5057603"/>
            <a:ext cx="666269" cy="572763"/>
          </a:xfrm>
          <a:prstGeom prst="ellipse">
            <a:avLst/>
          </a:prstGeom>
          <a:solidFill>
            <a:srgbClr val="FFFF66"/>
          </a:solidFill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2" name="Picture 4" descr="Мультфильм счастливая пчела на белом фоне | Премиум вект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874">
            <a:off x="4688616" y="5576154"/>
            <a:ext cx="788067" cy="89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Овал 82"/>
          <p:cNvSpPr/>
          <p:nvPr/>
        </p:nvSpPr>
        <p:spPr>
          <a:xfrm>
            <a:off x="3927633" y="5923502"/>
            <a:ext cx="977503" cy="572763"/>
          </a:xfrm>
          <a:prstGeom prst="ellipse">
            <a:avLst/>
          </a:prstGeom>
          <a:solidFill>
            <a:srgbClr val="FFFF66"/>
          </a:solidFill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4" name="Picture 6" descr="Мультфильм пчела держит ведро меда | Премиум вектор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672" y="1434639"/>
            <a:ext cx="1559065" cy="155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Овал 84"/>
          <p:cNvSpPr/>
          <p:nvPr/>
        </p:nvSpPr>
        <p:spPr>
          <a:xfrm>
            <a:off x="7193559" y="2611856"/>
            <a:ext cx="666269" cy="572763"/>
          </a:xfrm>
          <a:prstGeom prst="ellipse">
            <a:avLst/>
          </a:prstGeom>
          <a:solidFill>
            <a:srgbClr val="FFFF66"/>
          </a:solidFill>
          <a:ln w="3810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6" name="Picture 8" descr="Картинка к слову «Лист, Листок» - Сеть словесных ассоциаци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78911" flipH="1">
            <a:off x="8496723" y="929724"/>
            <a:ext cx="537007" cy="69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" descr="Картинка к слову «Лист, Листок» - Сеть словесных ассоциаци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99733" flipH="1">
            <a:off x="8003096" y="1257794"/>
            <a:ext cx="599458" cy="77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35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 animBg="1"/>
      <p:bldP spid="77" grpId="0" animBg="1"/>
      <p:bldP spid="79" grpId="0" animBg="1"/>
      <p:bldP spid="81" grpId="0" animBg="1"/>
      <p:bldP spid="8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800694" y="421313"/>
            <a:ext cx="8732066" cy="77611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Усний рахунок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4" name="Picture 2" descr="Пчела шаржа и улей иллюстрация вектора. иллюстрации насчитывающей - 8029906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956" r="7939" b="5488"/>
          <a:stretch/>
        </p:blipFill>
        <p:spPr bwMode="auto">
          <a:xfrm>
            <a:off x="195371" y="3452057"/>
            <a:ext cx="2208574" cy="2623836"/>
          </a:xfrm>
          <a:prstGeom prst="round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Пчеловодство — как отрасль сельского хозяйства | Время переме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992" y="1018910"/>
            <a:ext cx="1513605" cy="181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Картинка к слову «Лист, Листок» - Сеть словесных ассоциаци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99733" flipH="1">
            <a:off x="10285861" y="968998"/>
            <a:ext cx="493799" cy="6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Пчела шаржа и улей иллюстрация вектора. иллюстрации насчитывающей - 8029906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956" r="7939" b="5488"/>
          <a:stretch/>
        </p:blipFill>
        <p:spPr bwMode="auto">
          <a:xfrm>
            <a:off x="2494414" y="3504839"/>
            <a:ext cx="2164147" cy="2571055"/>
          </a:xfrm>
          <a:prstGeom prst="round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Пчела шаржа и улей иллюстрация вектора. иллюстрации насчитывающей - 8029906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956" r="7939" b="5488"/>
          <a:stretch/>
        </p:blipFill>
        <p:spPr bwMode="auto">
          <a:xfrm>
            <a:off x="4848158" y="3504839"/>
            <a:ext cx="2164146" cy="2571055"/>
          </a:xfrm>
          <a:prstGeom prst="round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Пчела шаржа и улей иллюстрация вектора. иллюстрации насчитывающей - 8029906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956" r="7939" b="5488"/>
          <a:stretch/>
        </p:blipFill>
        <p:spPr bwMode="auto">
          <a:xfrm>
            <a:off x="7117935" y="3454755"/>
            <a:ext cx="2206304" cy="2621139"/>
          </a:xfrm>
          <a:prstGeom prst="round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Пчела шаржа и улей иллюстрация вектора. иллюстрации насчитывающей - 8029906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956" r="7939" b="5488"/>
          <a:stretch/>
        </p:blipFill>
        <p:spPr bwMode="auto">
          <a:xfrm>
            <a:off x="9486840" y="3454754"/>
            <a:ext cx="2206304" cy="2621139"/>
          </a:xfrm>
          <a:prstGeom prst="round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Скругленный прямоугольник 49"/>
          <p:cNvSpPr/>
          <p:nvPr/>
        </p:nvSpPr>
        <p:spPr>
          <a:xfrm>
            <a:off x="534837" y="4667535"/>
            <a:ext cx="1700533" cy="482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+ </a:t>
            </a:r>
            <a:r>
              <a:rPr lang="uk-UA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775785" y="4667535"/>
            <a:ext cx="1700533" cy="482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+ 3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5146503" y="4667535"/>
            <a:ext cx="1700533" cy="482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</a:t>
            </a:r>
            <a:r>
              <a:rPr lang="uk-UA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uk-UA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7436029" y="4667535"/>
            <a:ext cx="1700533" cy="482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+ 6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9799030" y="4667535"/>
            <a:ext cx="1700533" cy="482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</a:t>
            </a:r>
            <a:r>
              <a:rPr lang="uk-UA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7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5" name="Picture 6" descr="Мультфильм пчела держит ведро меда | Премиум вектор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" b="98667" l="9867" r="89867">
                        <a14:foregroundMark x1="32533" y1="30400" x2="32533" y2="30400"/>
                        <a14:foregroundMark x1="49867" y1="28267" x2="49867" y2="28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716" y="2206902"/>
            <a:ext cx="1720686" cy="172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Мультфильм пчела держит ведро меда | Премиум вектор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" b="98667" l="9867" r="89867">
                        <a14:foregroundMark x1="32533" y1="30400" x2="32533" y2="30400"/>
                        <a14:foregroundMark x1="49867" y1="28267" x2="49867" y2="28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92" y="2206902"/>
            <a:ext cx="1720686" cy="172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Мультфильм пчела держит ведро меда | Премиум вектор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" b="98667" l="9867" r="89867">
                        <a14:foregroundMark x1="32533" y1="30400" x2="32533" y2="30400"/>
                        <a14:foregroundMark x1="49867" y1="28267" x2="49867" y2="28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649" y="2206902"/>
            <a:ext cx="1720686" cy="172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Овал 57"/>
          <p:cNvSpPr/>
          <p:nvPr/>
        </p:nvSpPr>
        <p:spPr>
          <a:xfrm>
            <a:off x="772887" y="3487033"/>
            <a:ext cx="1012370" cy="572763"/>
          </a:xfrm>
          <a:prstGeom prst="ellipse">
            <a:avLst/>
          </a:prstGeom>
          <a:solidFill>
            <a:srgbClr val="FFFF66"/>
          </a:solidFill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9" name="Овал 58"/>
          <p:cNvSpPr/>
          <p:nvPr/>
        </p:nvSpPr>
        <p:spPr>
          <a:xfrm>
            <a:off x="3006691" y="3487032"/>
            <a:ext cx="1034971" cy="572763"/>
          </a:xfrm>
          <a:prstGeom prst="ellipse">
            <a:avLst/>
          </a:prstGeom>
          <a:solidFill>
            <a:srgbClr val="FFFF66"/>
          </a:solidFill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10092721" y="3447488"/>
            <a:ext cx="1055914" cy="572763"/>
          </a:xfrm>
          <a:prstGeom prst="ellipse">
            <a:avLst/>
          </a:prstGeom>
          <a:solidFill>
            <a:srgbClr val="FFFF66"/>
          </a:solidFill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" name="Picture 6" descr="Мультфильм пчела держит ведро меда | Премиум вектор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" b="98667" l="9867" r="89867">
                        <a14:foregroundMark x1="32533" y1="30400" x2="32533" y2="30400"/>
                        <a14:foregroundMark x1="49867" y1="28267" x2="49867" y2="28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970" y="2206902"/>
            <a:ext cx="1720686" cy="172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Овал 61"/>
          <p:cNvSpPr/>
          <p:nvPr/>
        </p:nvSpPr>
        <p:spPr>
          <a:xfrm>
            <a:off x="5508171" y="3487033"/>
            <a:ext cx="991859" cy="572763"/>
          </a:xfrm>
          <a:prstGeom prst="ellipse">
            <a:avLst/>
          </a:prstGeom>
          <a:solidFill>
            <a:srgbClr val="FFFF66"/>
          </a:solidFill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3" name="Picture 6" descr="Мультфильм пчела держит ведро меда | Премиум вектор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" b="98667" l="9867" r="89867">
                        <a14:foregroundMark x1="32533" y1="30400" x2="32533" y2="30400"/>
                        <a14:foregroundMark x1="49867" y1="28267" x2="49867" y2="28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069" y="2246446"/>
            <a:ext cx="1720686" cy="172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Овал 63"/>
          <p:cNvSpPr/>
          <p:nvPr/>
        </p:nvSpPr>
        <p:spPr>
          <a:xfrm>
            <a:off x="7794710" y="3487032"/>
            <a:ext cx="1062988" cy="572763"/>
          </a:xfrm>
          <a:prstGeom prst="ellipse">
            <a:avLst/>
          </a:prstGeom>
          <a:solidFill>
            <a:srgbClr val="FFFF66"/>
          </a:solidFill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3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2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Пчела шаржа и улей иллюстрация вектора. иллюстрации насчитывающей - 8029906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956" r="7939" b="5488"/>
          <a:stretch/>
        </p:blipFill>
        <p:spPr bwMode="auto">
          <a:xfrm>
            <a:off x="195371" y="3452057"/>
            <a:ext cx="2208574" cy="2623836"/>
          </a:xfrm>
          <a:prstGeom prst="round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Пчеловодство — как отрасль сельского хозяйства | Время переме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992" y="1018910"/>
            <a:ext cx="1513605" cy="181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Картинка к слову «Лист, Листок» - Сеть словесных ассоциаци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99733" flipH="1">
            <a:off x="10285861" y="968998"/>
            <a:ext cx="493799" cy="6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Пчела шаржа и улей иллюстрация вектора. иллюстрации насчитывающей - 8029906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956" r="7939" b="5488"/>
          <a:stretch/>
        </p:blipFill>
        <p:spPr bwMode="auto">
          <a:xfrm>
            <a:off x="2494414" y="3504839"/>
            <a:ext cx="2164147" cy="2571055"/>
          </a:xfrm>
          <a:prstGeom prst="round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Пчела шаржа и улей иллюстрация вектора. иллюстрации насчитывающей - 8029906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956" r="7939" b="5488"/>
          <a:stretch/>
        </p:blipFill>
        <p:spPr bwMode="auto">
          <a:xfrm>
            <a:off x="4848158" y="3504839"/>
            <a:ext cx="2164146" cy="2571055"/>
          </a:xfrm>
          <a:prstGeom prst="round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Пчела шаржа и улей иллюстрация вектора. иллюстрации насчитывающей - 8029906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956" r="7939" b="5488"/>
          <a:stretch/>
        </p:blipFill>
        <p:spPr bwMode="auto">
          <a:xfrm>
            <a:off x="7117935" y="3454755"/>
            <a:ext cx="2206304" cy="2621139"/>
          </a:xfrm>
          <a:prstGeom prst="round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Пчела шаржа и улей иллюстрация вектора. иллюстрации насчитывающей - 8029906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956" r="7939" b="5488"/>
          <a:stretch/>
        </p:blipFill>
        <p:spPr bwMode="auto">
          <a:xfrm>
            <a:off x="9486840" y="3454754"/>
            <a:ext cx="2206304" cy="2621139"/>
          </a:xfrm>
          <a:prstGeom prst="round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534837" y="4667535"/>
            <a:ext cx="1700533" cy="482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+ 1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775785" y="4667535"/>
            <a:ext cx="1700533" cy="482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uk-UA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uk-UA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146503" y="4667535"/>
            <a:ext cx="1865801" cy="482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</a:t>
            </a:r>
            <a:r>
              <a:rPr lang="uk-UA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uk-UA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436029" y="4667535"/>
            <a:ext cx="1700533" cy="482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+ 8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799030" y="4667535"/>
            <a:ext cx="1805141" cy="482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</a:t>
            </a:r>
            <a:r>
              <a:rPr lang="uk-UA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uk-UA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" name="Picture 6" descr="Мультфильм пчела держит ведро меда | Премиум вектор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" b="98667" l="9867" r="89867">
                        <a14:foregroundMark x1="32533" y1="30400" x2="32533" y2="30400"/>
                        <a14:foregroundMark x1="49867" y1="28267" x2="49867" y2="28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716" y="2206902"/>
            <a:ext cx="1720686" cy="172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Мультфильм пчела держит ведро меда | Премиум вектор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" b="98667" l="9867" r="89867">
                        <a14:foregroundMark x1="32533" y1="30400" x2="32533" y2="30400"/>
                        <a14:foregroundMark x1="49867" y1="28267" x2="49867" y2="28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92" y="2206902"/>
            <a:ext cx="1720686" cy="172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Мультфильм пчела держит ведро меда | Премиум вектор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" b="98667" l="9867" r="89867">
                        <a14:foregroundMark x1="32533" y1="30400" x2="32533" y2="30400"/>
                        <a14:foregroundMark x1="49867" y1="28267" x2="49867" y2="28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649" y="2206902"/>
            <a:ext cx="1720686" cy="172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Овал 40"/>
          <p:cNvSpPr/>
          <p:nvPr/>
        </p:nvSpPr>
        <p:spPr>
          <a:xfrm>
            <a:off x="729015" y="3504839"/>
            <a:ext cx="1028643" cy="572763"/>
          </a:xfrm>
          <a:prstGeom prst="ellipse">
            <a:avLst/>
          </a:prstGeom>
          <a:solidFill>
            <a:srgbClr val="FFFF66"/>
          </a:solidFill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3100339" y="3487033"/>
            <a:ext cx="1074025" cy="572763"/>
          </a:xfrm>
          <a:prstGeom prst="ellipse">
            <a:avLst/>
          </a:prstGeom>
          <a:solidFill>
            <a:srgbClr val="FFFF66"/>
          </a:solidFill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10199794" y="3447489"/>
            <a:ext cx="666269" cy="572763"/>
          </a:xfrm>
          <a:prstGeom prst="ellipse">
            <a:avLst/>
          </a:prstGeom>
          <a:solidFill>
            <a:srgbClr val="FFFF66"/>
          </a:solidFill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4" name="Picture 6" descr="Мультфильм пчела держит ведро меда | Премиум вектор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" b="98667" l="9867" r="89867">
                        <a14:foregroundMark x1="32533" y1="30400" x2="32533" y2="30400"/>
                        <a14:foregroundMark x1="49867" y1="28267" x2="49867" y2="28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970" y="2206902"/>
            <a:ext cx="1720686" cy="172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Овал 44"/>
          <p:cNvSpPr/>
          <p:nvPr/>
        </p:nvSpPr>
        <p:spPr>
          <a:xfrm>
            <a:off x="5591179" y="3487033"/>
            <a:ext cx="666269" cy="572763"/>
          </a:xfrm>
          <a:prstGeom prst="ellipse">
            <a:avLst/>
          </a:prstGeom>
          <a:solidFill>
            <a:srgbClr val="FFFF66"/>
          </a:solidFill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6" name="Picture 6" descr="Мультфильм пчела держит ведро меда | Премиум вектор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" b="98667" l="9867" r="89867">
                        <a14:foregroundMark x1="32533" y1="30400" x2="32533" y2="30400"/>
                        <a14:foregroundMark x1="49867" y1="28267" x2="49867" y2="28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069" y="2246446"/>
            <a:ext cx="1720686" cy="172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Овал 46"/>
          <p:cNvSpPr/>
          <p:nvPr/>
        </p:nvSpPr>
        <p:spPr>
          <a:xfrm>
            <a:off x="7779367" y="3487032"/>
            <a:ext cx="1080743" cy="572763"/>
          </a:xfrm>
          <a:prstGeom prst="ellipse">
            <a:avLst/>
          </a:prstGeom>
          <a:solidFill>
            <a:srgbClr val="FFFF66"/>
          </a:solidFill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800694" y="421313"/>
            <a:ext cx="8732066" cy="77611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Усний рахунок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5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TextBox 20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082142" y="462890"/>
            <a:ext cx="9626258" cy="104191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Повторення про одноцифрове та двоцифрове числа. </a:t>
            </a:r>
          </a:p>
          <a:p>
            <a:pPr algn="ctr"/>
            <a:r>
              <a:rPr lang="uk-UA" sz="3200" b="1" dirty="0"/>
              <a:t>Гра «Вилучи зайве число»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5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85" t="-654" r="72377" b="69638"/>
          <a:stretch/>
        </p:blipFill>
        <p:spPr bwMode="auto">
          <a:xfrm>
            <a:off x="10031328" y="4443951"/>
            <a:ext cx="1355323" cy="173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22" t="-327" r="57840" b="69311"/>
          <a:stretch/>
        </p:blipFill>
        <p:spPr bwMode="auto">
          <a:xfrm>
            <a:off x="8265048" y="4443951"/>
            <a:ext cx="1355323" cy="173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91" t="327" r="43671" b="68657"/>
          <a:stretch/>
        </p:blipFill>
        <p:spPr bwMode="auto">
          <a:xfrm>
            <a:off x="1134266" y="4438835"/>
            <a:ext cx="1405830" cy="179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302" r="60" b="68984"/>
          <a:stretch/>
        </p:blipFill>
        <p:spPr bwMode="auto">
          <a:xfrm>
            <a:off x="6042945" y="1946044"/>
            <a:ext cx="1355323" cy="171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84" t="32714" r="86546" b="36270"/>
          <a:stretch/>
        </p:blipFill>
        <p:spPr bwMode="auto">
          <a:xfrm>
            <a:off x="2882653" y="4438834"/>
            <a:ext cx="1405830" cy="179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9" t="32387" r="72193" b="36597"/>
          <a:stretch/>
        </p:blipFill>
        <p:spPr bwMode="auto">
          <a:xfrm>
            <a:off x="4666588" y="4448106"/>
            <a:ext cx="1355323" cy="173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74" t="32714" r="57288" b="36270"/>
          <a:stretch/>
        </p:blipFill>
        <p:spPr bwMode="auto">
          <a:xfrm>
            <a:off x="6498768" y="4448106"/>
            <a:ext cx="1355323" cy="173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44" t="31733" r="29318" b="37251"/>
          <a:stretch/>
        </p:blipFill>
        <p:spPr bwMode="auto">
          <a:xfrm>
            <a:off x="859515" y="1908398"/>
            <a:ext cx="1384752" cy="17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97" t="31732" r="14965" b="37252"/>
          <a:stretch/>
        </p:blipFill>
        <p:spPr bwMode="auto">
          <a:xfrm>
            <a:off x="2557897" y="1893447"/>
            <a:ext cx="1384752" cy="17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50" t="31406" r="612" b="37578"/>
          <a:stretch/>
        </p:blipFill>
        <p:spPr bwMode="auto">
          <a:xfrm>
            <a:off x="7854091" y="1828941"/>
            <a:ext cx="1396441" cy="178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39" t="66082" r="44223" b="2902"/>
          <a:stretch/>
        </p:blipFill>
        <p:spPr bwMode="auto">
          <a:xfrm>
            <a:off x="4253954" y="1893447"/>
            <a:ext cx="1396440" cy="178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Цифры 1- 20. Счёт от 1 до 20. Учимся считать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45" t="66409" r="15517" b="2575"/>
          <a:stretch/>
        </p:blipFill>
        <p:spPr bwMode="auto">
          <a:xfrm>
            <a:off x="9643084" y="1896492"/>
            <a:ext cx="1355323" cy="173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Групувати 10">
            <a:extLst>
              <a:ext uri="{FF2B5EF4-FFF2-40B4-BE49-F238E27FC236}">
                <a16:creationId xmlns="" xmlns:a16="http://schemas.microsoft.com/office/drawing/2014/main" id="{FD0BC339-823E-068A-3E97-68AFFE7DA6F2}"/>
              </a:ext>
            </a:extLst>
          </p:cNvPr>
          <p:cNvGrpSpPr/>
          <p:nvPr/>
        </p:nvGrpSpPr>
        <p:grpSpPr>
          <a:xfrm>
            <a:off x="6042945" y="1687009"/>
            <a:ext cx="1620316" cy="1852047"/>
            <a:chOff x="5952336" y="1642620"/>
            <a:chExt cx="1620316" cy="1852047"/>
          </a:xfrm>
        </p:grpSpPr>
        <p:cxnSp>
          <p:nvCxnSpPr>
            <p:cNvPr id="38" name="Пряма сполучна лінія 6">
              <a:extLst>
                <a:ext uri="{FF2B5EF4-FFF2-40B4-BE49-F238E27FC236}">
                  <a16:creationId xmlns="" xmlns:a16="http://schemas.microsoft.com/office/drawing/2014/main" id="{58A29536-33C9-A5AD-8E5B-F840DAAF0440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36" y="1708287"/>
              <a:ext cx="1620316" cy="172071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 сполучна лінія 33">
              <a:extLst>
                <a:ext uri="{FF2B5EF4-FFF2-40B4-BE49-F238E27FC236}">
                  <a16:creationId xmlns="" xmlns:a16="http://schemas.microsoft.com/office/drawing/2014/main" id="{16865AA8-7401-AEF0-2DF7-628180EFF5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1699" y="1642620"/>
              <a:ext cx="1246700" cy="185204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Групувати 37">
            <a:extLst>
              <a:ext uri="{FF2B5EF4-FFF2-40B4-BE49-F238E27FC236}">
                <a16:creationId xmlns="" xmlns:a16="http://schemas.microsoft.com/office/drawing/2014/main" id="{2CEF2B47-1BEF-41FB-3963-541F3DE8F96E}"/>
              </a:ext>
            </a:extLst>
          </p:cNvPr>
          <p:cNvGrpSpPr/>
          <p:nvPr/>
        </p:nvGrpSpPr>
        <p:grpSpPr>
          <a:xfrm>
            <a:off x="6432868" y="4193069"/>
            <a:ext cx="1620316" cy="1852047"/>
            <a:chOff x="5952336" y="1642620"/>
            <a:chExt cx="1620316" cy="1852047"/>
          </a:xfrm>
        </p:grpSpPr>
        <p:cxnSp>
          <p:nvCxnSpPr>
            <p:cNvPr id="41" name="Пряма сполучна лінія 38">
              <a:extLst>
                <a:ext uri="{FF2B5EF4-FFF2-40B4-BE49-F238E27FC236}">
                  <a16:creationId xmlns="" xmlns:a16="http://schemas.microsoft.com/office/drawing/2014/main" id="{62DB3423-E07F-A263-0277-497CB4997E87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36" y="1708287"/>
              <a:ext cx="1620316" cy="172071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 сполучна лінія 39">
              <a:extLst>
                <a:ext uri="{FF2B5EF4-FFF2-40B4-BE49-F238E27FC236}">
                  <a16:creationId xmlns="" xmlns:a16="http://schemas.microsoft.com/office/drawing/2014/main" id="{6228452B-854A-535E-7727-49FB479DA6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1699" y="1642620"/>
              <a:ext cx="1246700" cy="185204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660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TextBox 34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2261787" y="520434"/>
            <a:ext cx="8732066" cy="83274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>
                <a:solidFill>
                  <a:schemeClr val="bg1"/>
                </a:solidFill>
              </a:rPr>
              <a:t>Довідничок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110844" y="1589314"/>
            <a:ext cx="9033952" cy="370114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7030A0"/>
                </a:solidFill>
              </a:rPr>
              <a:t>Щоб записати числа </a:t>
            </a:r>
            <a:r>
              <a:rPr lang="uk-UA" sz="3600" b="1" dirty="0" smtClean="0">
                <a:solidFill>
                  <a:srgbClr val="7030A0"/>
                </a:solidFill>
              </a:rPr>
              <a:t>1</a:t>
            </a:r>
            <a:r>
              <a:rPr lang="uk-UA" sz="3600" b="1" dirty="0">
                <a:solidFill>
                  <a:srgbClr val="7030A0"/>
                </a:solidFill>
              </a:rPr>
              <a:t>, 2, 3, 4, 5, 6, 7, 8, 9, потрібна одна цифра</a:t>
            </a:r>
            <a:r>
              <a:rPr lang="uk-UA" sz="3600" b="1" dirty="0" smtClean="0">
                <a:solidFill>
                  <a:srgbClr val="7030A0"/>
                </a:solidFill>
              </a:rPr>
              <a:t>. </a:t>
            </a:r>
          </a:p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Це — </a:t>
            </a:r>
            <a:r>
              <a:rPr lang="uk-UA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одноцифрові </a:t>
            </a:r>
            <a:r>
              <a:rPr lang="uk-UA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числа. </a:t>
            </a:r>
          </a:p>
          <a:p>
            <a:pPr algn="ctr"/>
            <a:r>
              <a:rPr lang="uk-UA" sz="3600" b="1" dirty="0">
                <a:solidFill>
                  <a:srgbClr val="7030A0"/>
                </a:solidFill>
              </a:rPr>
              <a:t>Щоб записати числа 10, 11, 12, 13, 14 … потрібно дві цифри.</a:t>
            </a:r>
          </a:p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Це—  </a:t>
            </a:r>
            <a:r>
              <a:rPr lang="uk-UA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двоцифрові числа.</a:t>
            </a:r>
          </a:p>
        </p:txBody>
      </p:sp>
      <p:pic>
        <p:nvPicPr>
          <p:cNvPr id="41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 flipH="1">
            <a:off x="21979" y="3220328"/>
            <a:ext cx="2181006" cy="337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29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11646</TotalTime>
  <Words>738</Words>
  <Application>Microsoft Office PowerPoint</Application>
  <PresentationFormat>Произвольный</PresentationFormat>
  <Paragraphs>194</Paragraphs>
  <Slides>22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1216</cp:revision>
  <dcterms:created xsi:type="dcterms:W3CDTF">2018-01-05T16:38:53Z</dcterms:created>
  <dcterms:modified xsi:type="dcterms:W3CDTF">2024-02-15T08:40:27Z</dcterms:modified>
</cp:coreProperties>
</file>