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1052" r:id="rId3"/>
    <p:sldId id="1053" r:id="rId4"/>
    <p:sldId id="1054" r:id="rId5"/>
    <p:sldId id="1055" r:id="rId6"/>
    <p:sldId id="808" r:id="rId7"/>
    <p:sldId id="1038" r:id="rId8"/>
    <p:sldId id="1039" r:id="rId9"/>
    <p:sldId id="1029" r:id="rId10"/>
    <p:sldId id="1048" r:id="rId11"/>
    <p:sldId id="1050" r:id="rId12"/>
    <p:sldId id="1045" r:id="rId13"/>
    <p:sldId id="1040" r:id="rId14"/>
    <p:sldId id="997" r:id="rId15"/>
    <p:sldId id="1041" r:id="rId16"/>
    <p:sldId id="352" r:id="rId17"/>
    <p:sldId id="866" r:id="rId18"/>
    <p:sldId id="105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ntqjph8n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1710" y="3978373"/>
            <a:ext cx="10103490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Написання </a:t>
            </a:r>
            <a:r>
              <a:rPr lang="ru-RU" sz="4000" b="1" dirty="0" err="1">
                <a:solidFill>
                  <a:schemeClr val="bg1"/>
                </a:solidFill>
              </a:rPr>
              <a:t>великої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 Ф. Письмо </a:t>
            </a:r>
            <a:r>
              <a:rPr lang="ru-RU" sz="4000" b="1" dirty="0" err="1">
                <a:solidFill>
                  <a:schemeClr val="bg1"/>
                </a:solidFill>
              </a:rPr>
              <a:t>складів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r>
              <a:rPr lang="ru-RU" sz="4000" b="1" dirty="0">
                <a:solidFill>
                  <a:schemeClr val="bg1"/>
                </a:solidFill>
              </a:rPr>
              <a:t> з </a:t>
            </a:r>
            <a:r>
              <a:rPr lang="ru-RU" sz="4000" b="1" dirty="0" err="1">
                <a:solidFill>
                  <a:schemeClr val="bg1"/>
                </a:solidFill>
              </a:rPr>
              <a:t>вивченими</a:t>
            </a:r>
            <a:r>
              <a:rPr lang="ru-RU" sz="4000" b="1" dirty="0">
                <a:solidFill>
                  <a:schemeClr val="bg1"/>
                </a:solidFill>
              </a:rPr>
              <a:t> буквами. </a:t>
            </a:r>
            <a:r>
              <a:rPr lang="ru-RU" sz="4000" b="1" dirty="0" err="1" smtClean="0">
                <a:solidFill>
                  <a:schemeClr val="bg1"/>
                </a:solidFill>
              </a:rPr>
              <a:t>Відновлення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деформованих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91" t="2293" r="1297" b="2106"/>
          <a:stretch/>
        </p:blipFill>
        <p:spPr>
          <a:xfrm>
            <a:off x="1237451" y="1260000"/>
            <a:ext cx="3939092" cy="217988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87473" y="1260000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4100" y="448246"/>
            <a:ext cx="10258501" cy="1783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намальовані м’ячі, </a:t>
            </a:r>
            <a:r>
              <a:rPr lang="uk-UA" sz="3200" b="1" dirty="0" smtClean="0">
                <a:solidFill>
                  <a:schemeClr val="bg1"/>
                </a:solidFill>
              </a:rPr>
              <a:t>визнач </a:t>
            </a:r>
            <a:r>
              <a:rPr lang="uk-UA" sz="3200" b="1" dirty="0">
                <a:solidFill>
                  <a:schemeClr val="bg1"/>
                </a:solidFill>
              </a:rPr>
              <a:t>їх кількість. </a:t>
            </a:r>
            <a:r>
              <a:rPr lang="uk-UA" sz="3200" b="1" dirty="0" smtClean="0">
                <a:solidFill>
                  <a:schemeClr val="bg1"/>
                </a:solidFill>
              </a:rPr>
              <a:t>Знайди </a:t>
            </a:r>
            <a:r>
              <a:rPr lang="uk-UA" sz="3200" b="1" dirty="0">
                <a:solidFill>
                  <a:schemeClr val="bg1"/>
                </a:solidFill>
              </a:rPr>
              <a:t>серед них однакові. </a:t>
            </a:r>
            <a:r>
              <a:rPr lang="uk-UA" sz="3200" b="1" dirty="0" smtClean="0">
                <a:solidFill>
                  <a:schemeClr val="bg1"/>
                </a:solidFill>
              </a:rPr>
              <a:t>Встанови, </a:t>
            </a:r>
            <a:r>
              <a:rPr lang="uk-UA" sz="3200" b="1" dirty="0">
                <a:solidFill>
                  <a:schemeClr val="bg1"/>
                </a:solidFill>
              </a:rPr>
              <a:t>якому </a:t>
            </a:r>
            <a:r>
              <a:rPr lang="uk-UA" sz="3200" b="1" dirty="0" err="1">
                <a:solidFill>
                  <a:schemeClr val="bg1"/>
                </a:solidFill>
              </a:rPr>
              <a:t>м’ячеві</a:t>
            </a:r>
            <a:r>
              <a:rPr lang="uk-UA" sz="3200" b="1" dirty="0">
                <a:solidFill>
                  <a:schemeClr val="bg1"/>
                </a:solidFill>
              </a:rPr>
              <a:t> немає пари, і </a:t>
            </a:r>
            <a:r>
              <a:rPr lang="uk-UA" sz="3200" b="1" dirty="0" smtClean="0">
                <a:solidFill>
                  <a:schemeClr val="bg1"/>
                </a:solidFill>
              </a:rPr>
              <a:t>домалюй його </a:t>
            </a:r>
            <a:r>
              <a:rPr lang="uk-UA" sz="3200" b="1" dirty="0">
                <a:solidFill>
                  <a:schemeClr val="bg1"/>
                </a:solidFill>
              </a:rPr>
              <a:t>праворуч від інших м’ячів.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001" y="2493083"/>
            <a:ext cx="6037713" cy="22149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39859" t="42936" r="39890" b="-1909"/>
          <a:stretch/>
        </p:blipFill>
        <p:spPr>
          <a:xfrm>
            <a:off x="9629744" y="4887303"/>
            <a:ext cx="1315484" cy="1405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6406" t="28912" r="35634" b="27421"/>
          <a:stretch/>
        </p:blipFill>
        <p:spPr>
          <a:xfrm>
            <a:off x="3538973" y="2483848"/>
            <a:ext cx="7406255" cy="380881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7050" y="2588465"/>
            <a:ext cx="2841400" cy="21522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Після </a:t>
            </a:r>
            <a:r>
              <a:rPr lang="uk-UA" sz="2000" b="1" dirty="0">
                <a:solidFill>
                  <a:schemeClr val="bg1"/>
                </a:solidFill>
              </a:rPr>
              <a:t>домальовування </a:t>
            </a:r>
            <a:r>
              <a:rPr lang="uk-UA" sz="2000" b="1" dirty="0" smtClean="0">
                <a:solidFill>
                  <a:schemeClr val="bg1"/>
                </a:solidFill>
              </a:rPr>
              <a:t>полічи, </a:t>
            </a:r>
            <a:r>
              <a:rPr lang="uk-UA" sz="2000" b="1" dirty="0">
                <a:solidFill>
                  <a:schemeClr val="bg1"/>
                </a:solidFill>
              </a:rPr>
              <a:t>скільки пар м’ячів </a:t>
            </a:r>
            <a:r>
              <a:rPr lang="uk-UA" sz="2000" b="1" dirty="0" smtClean="0">
                <a:solidFill>
                  <a:schemeClr val="bg1"/>
                </a:solidFill>
              </a:rPr>
              <a:t>утворилося. </a:t>
            </a:r>
            <a:r>
              <a:rPr lang="uk-UA" sz="2000" b="1" dirty="0">
                <a:solidFill>
                  <a:schemeClr val="bg1"/>
                </a:solidFill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</a:rPr>
              <a:t>кільки </a:t>
            </a:r>
            <a:r>
              <a:rPr lang="uk-UA" sz="2000" b="1" dirty="0">
                <a:solidFill>
                  <a:schemeClr val="bg1"/>
                </a:solidFill>
              </a:rPr>
              <a:t>всього м’ячів </a:t>
            </a:r>
            <a:r>
              <a:rPr lang="uk-UA" sz="2000" b="1" dirty="0" smtClean="0">
                <a:solidFill>
                  <a:schemeClr val="bg1"/>
                </a:solidFill>
              </a:rPr>
              <a:t>стало? Зафарбуй </a:t>
            </a:r>
            <a:r>
              <a:rPr lang="uk-UA" sz="2000" b="1" dirty="0">
                <a:solidFill>
                  <a:schemeClr val="bg1"/>
                </a:solidFill>
              </a:rPr>
              <a:t>м’ячі кольоровими олівцями</a:t>
            </a:r>
          </a:p>
        </p:txBody>
      </p:sp>
    </p:spTree>
    <p:extLst>
      <p:ext uri="{BB962C8B-B14F-4D97-AF65-F5344CB8AC3E}">
        <p14:creationId xmlns:p14="http://schemas.microsoft.com/office/powerpoint/2010/main" val="294820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54100" y="448244"/>
            <a:ext cx="10147300" cy="1267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Чим зайняті діти? Який у кого собака? Як діти ставляться до своїх чотирилапих друзів?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4715" t="8447" r="5090" b="3082"/>
          <a:stretch/>
        </p:blipFill>
        <p:spPr>
          <a:xfrm>
            <a:off x="4525186" y="1954123"/>
            <a:ext cx="6600014" cy="419630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4100" y="1954124"/>
            <a:ext cx="3234871" cy="2552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є в тебе собака або </a:t>
            </a:r>
            <a:r>
              <a:rPr lang="uk-UA" sz="2000" b="1" dirty="0">
                <a:solidFill>
                  <a:schemeClr val="bg1"/>
                </a:solidFill>
              </a:rPr>
              <a:t>інша домашня тварина?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Яку </a:t>
            </a:r>
            <a:r>
              <a:rPr lang="uk-UA" sz="2000" b="1" dirty="0">
                <a:solidFill>
                  <a:schemeClr val="bg1"/>
                </a:solidFill>
              </a:rPr>
              <a:t>має кличку?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доглядаєш ти своїх </a:t>
            </a:r>
            <a:r>
              <a:rPr lang="uk-UA" sz="2000" b="1" dirty="0">
                <a:solidFill>
                  <a:schemeClr val="bg1"/>
                </a:solidFill>
              </a:rPr>
              <a:t>тваринок?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ставишся </a:t>
            </a:r>
            <a:r>
              <a:rPr lang="uk-UA" sz="2000" b="1" dirty="0">
                <a:solidFill>
                  <a:schemeClr val="bg1"/>
                </a:solidFill>
              </a:rPr>
              <a:t>до них?</a:t>
            </a:r>
          </a:p>
        </p:txBody>
      </p:sp>
    </p:spTree>
    <p:extLst>
      <p:ext uri="{BB962C8B-B14F-4D97-AF65-F5344CB8AC3E}">
        <p14:creationId xmlns:p14="http://schemas.microsoft.com/office/powerpoint/2010/main" val="17360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7189" r="38499" b="50285"/>
          <a:stretch/>
        </p:blipFill>
        <p:spPr>
          <a:xfrm>
            <a:off x="1186039" y="2077277"/>
            <a:ext cx="9684000" cy="402527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64" t="28295" r="28701" b="49561"/>
          <a:stretch/>
        </p:blipFill>
        <p:spPr>
          <a:xfrm>
            <a:off x="1339101" y="2990739"/>
            <a:ext cx="3861751" cy="1163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9101" y="2279993"/>
            <a:ext cx="45046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/>
              <a:t>У </a:t>
            </a:r>
            <a:r>
              <a:rPr lang="ru-RU" sz="3500" dirty="0" err="1"/>
              <a:t>Тимофія</a:t>
            </a:r>
            <a:r>
              <a:rPr lang="ru-RU" sz="3500" dirty="0"/>
              <a:t> пес Фараон.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64" t="50390" r="28701" b="29184"/>
          <a:stretch/>
        </p:blipFill>
        <p:spPr>
          <a:xfrm>
            <a:off x="5458902" y="3044078"/>
            <a:ext cx="3861751" cy="10734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9101" y="4212438"/>
            <a:ext cx="451437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/>
              <a:t>А в </a:t>
            </a:r>
            <a:r>
              <a:rPr lang="ru-RU" sz="3500" dirty="0" err="1"/>
              <a:t>Софійки</a:t>
            </a:r>
            <a:r>
              <a:rPr lang="ru-RU" sz="3500" dirty="0"/>
              <a:t> — Фунтик.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1" t="25972" r="28538" b="49503"/>
          <a:stretch/>
        </p:blipFill>
        <p:spPr>
          <a:xfrm>
            <a:off x="1777524" y="4807553"/>
            <a:ext cx="3771197" cy="12651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1" t="50541" r="28538" b="28763"/>
          <a:stretch/>
        </p:blipFill>
        <p:spPr>
          <a:xfrm>
            <a:off x="5793871" y="4999099"/>
            <a:ext cx="3771197" cy="1067628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54100" y="448244"/>
            <a:ext cx="9940471" cy="1554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 Прочитай друковані речення під малюнком.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Поясни написання слів з великої букви в них.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речення, диктуючи собі по складах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20652" y="1996535"/>
            <a:ext cx="2117923" cy="19684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65068" y="4121064"/>
            <a:ext cx="2054056" cy="18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17188" r="42945" b="43832"/>
          <a:stretch/>
        </p:blipFill>
        <p:spPr>
          <a:xfrm>
            <a:off x="1187238" y="1519341"/>
            <a:ext cx="8892000" cy="482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03" t="19899" r="31896" b="67047"/>
          <a:stretch/>
        </p:blipFill>
        <p:spPr>
          <a:xfrm>
            <a:off x="4304866" y="1762560"/>
            <a:ext cx="4174642" cy="7263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95" t="50541" r="34277" b="28763"/>
          <a:stretch/>
        </p:blipFill>
        <p:spPr>
          <a:xfrm>
            <a:off x="1413781" y="1553551"/>
            <a:ext cx="2524539" cy="10676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08" t="38655" r="39766" b="48291"/>
          <a:stretch/>
        </p:blipFill>
        <p:spPr>
          <a:xfrm>
            <a:off x="4483978" y="2684630"/>
            <a:ext cx="3356113" cy="726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95" t="50541" r="34277" b="28763"/>
          <a:stretch/>
        </p:blipFill>
        <p:spPr>
          <a:xfrm>
            <a:off x="1413781" y="2513995"/>
            <a:ext cx="2524539" cy="10676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60" t="35618" r="31678" b="51328"/>
          <a:stretch/>
        </p:blipFill>
        <p:spPr>
          <a:xfrm>
            <a:off x="1353319" y="3469142"/>
            <a:ext cx="955811" cy="726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06" t="54017" r="50181" b="26545"/>
          <a:stretch/>
        </p:blipFill>
        <p:spPr>
          <a:xfrm>
            <a:off x="2362677" y="3469142"/>
            <a:ext cx="2375452" cy="10815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13" t="57589" r="44186" b="29357"/>
          <a:stretch/>
        </p:blipFill>
        <p:spPr>
          <a:xfrm>
            <a:off x="4793334" y="3693395"/>
            <a:ext cx="712304" cy="7263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06" t="72951" r="47843" b="13995"/>
          <a:stretch/>
        </p:blipFill>
        <p:spPr>
          <a:xfrm>
            <a:off x="5505638" y="3488839"/>
            <a:ext cx="2606765" cy="7263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828" t="72594" r="35495" b="14352"/>
          <a:stretch/>
        </p:blipFill>
        <p:spPr>
          <a:xfrm>
            <a:off x="1353319" y="4440256"/>
            <a:ext cx="1254098" cy="726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62" t="52029" r="32012" b="31893"/>
          <a:stretch/>
        </p:blipFill>
        <p:spPr>
          <a:xfrm>
            <a:off x="2477888" y="4408327"/>
            <a:ext cx="4393095" cy="934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79" t="34419" r="32729" b="47819"/>
          <a:stretch/>
        </p:blipFill>
        <p:spPr>
          <a:xfrm>
            <a:off x="1515124" y="5300149"/>
            <a:ext cx="4286151" cy="10395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54" t="53465" r="41599" b="31084"/>
          <a:stretch/>
        </p:blipFill>
        <p:spPr>
          <a:xfrm>
            <a:off x="7686986" y="5331589"/>
            <a:ext cx="1368000" cy="904321"/>
          </a:xfrm>
          <a:prstGeom prst="rect">
            <a:avLst/>
          </a:prstGeom>
        </p:spPr>
      </p:pic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7999" y="543090"/>
            <a:ext cx="10427829" cy="10135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Віднови слово в дужках. Прочитай і закінчи речення.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складені речення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80" t="53465" r="56621" b="31084"/>
          <a:stretch/>
        </p:blipFill>
        <p:spPr>
          <a:xfrm>
            <a:off x="5909020" y="5330660"/>
            <a:ext cx="1800000" cy="9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5251" y="444772"/>
            <a:ext cx="8732066" cy="8216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:a16="http://schemas.microsoft.com/office/drawing/2014/main" xmlns="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7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7456" r="37371" b="65756"/>
          <a:stretch/>
        </p:blipFill>
        <p:spPr>
          <a:xfrm>
            <a:off x="1418943" y="4241734"/>
            <a:ext cx="9144000" cy="20775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362001" y="492702"/>
            <a:ext cx="9112731" cy="963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Малюнковий диктант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6" t="39326" r="42677" b="42896"/>
          <a:stretch/>
        </p:blipFill>
        <p:spPr>
          <a:xfrm>
            <a:off x="3128847" y="4057153"/>
            <a:ext cx="2247690" cy="1379185"/>
          </a:xfrm>
          <a:prstGeom prst="rect">
            <a:avLst/>
          </a:prstGeom>
        </p:spPr>
      </p:pic>
      <p:pic>
        <p:nvPicPr>
          <p:cNvPr id="6146" name="Picture 2" descr="Гардина для кухні спальні кімнати, фіранка в дитячу спальню, гардини з  шифону льону Зелена (KU-314-31), ціна 545 грн - Prom.ua (ID#121499902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284" y="1715972"/>
            <a:ext cx="2236643" cy="223664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феечка рисунок: 19 тыс изображений найдено в Яндекс.Картинках |  Illustration, Drawings, Watercolor dra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01" y="1586539"/>
            <a:ext cx="1871630" cy="249550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Як намалювати дитині фіалку олівцем - простий спосіб зобразити красиву  квітку фіалки - Ravly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2" r="15372"/>
          <a:stretch/>
        </p:blipFill>
        <p:spPr bwMode="auto">
          <a:xfrm>
            <a:off x="5990943" y="1740284"/>
            <a:ext cx="2420601" cy="226044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а фонтан в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29" y="1560661"/>
            <a:ext cx="1885904" cy="239195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44713" r="76564" b="43839"/>
          <a:stretch/>
        </p:blipFill>
        <p:spPr>
          <a:xfrm>
            <a:off x="7577314" y="4458119"/>
            <a:ext cx="2129931" cy="8902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2" t="40269" r="45485" b="43839"/>
          <a:stretch/>
        </p:blipFill>
        <p:spPr>
          <a:xfrm>
            <a:off x="1671393" y="4097511"/>
            <a:ext cx="1457454" cy="12682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8" t="40269" r="27786" b="43839"/>
          <a:stretch/>
        </p:blipFill>
        <p:spPr>
          <a:xfrm>
            <a:off x="5329624" y="4112610"/>
            <a:ext cx="2414136" cy="1268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60127" y="4436822"/>
            <a:ext cx="249382" cy="6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.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4868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03564" y="549078"/>
            <a:ext cx="8811364" cy="790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s://learningapps.org/qrcode.php?id=pntqjph8n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38" y="2166729"/>
            <a:ext cx="1253435" cy="125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3158" y="614272"/>
            <a:ext cx="8732066" cy="844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0612" y="1810008"/>
            <a:ext cx="4368800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</a:rPr>
              <a:t>Яку букву  вчилися </a:t>
            </a:r>
            <a:r>
              <a:rPr lang="uk-UA" sz="2600" b="1" dirty="0" smtClean="0">
                <a:solidFill>
                  <a:srgbClr val="FFFF00"/>
                </a:solidFill>
              </a:rPr>
              <a:t>писати?</a:t>
            </a:r>
            <a:endParaRPr lang="uk-UA" sz="2600" b="1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</a:rPr>
              <a:t>Добери </a:t>
            </a:r>
            <a:r>
              <a:rPr lang="uk-UA" sz="2600" b="1" dirty="0">
                <a:solidFill>
                  <a:srgbClr val="FFFF00"/>
                </a:solidFill>
              </a:rPr>
              <a:t>слова, які починаються з великої букви «</a:t>
            </a:r>
            <a:r>
              <a:rPr lang="uk-UA" sz="2600" b="1" dirty="0">
                <a:solidFill>
                  <a:schemeClr val="bg1"/>
                </a:solidFill>
              </a:rPr>
              <a:t>ф</a:t>
            </a:r>
            <a:r>
              <a:rPr lang="uk-UA" sz="2600" b="1" dirty="0">
                <a:solidFill>
                  <a:srgbClr val="FFFF00"/>
                </a:solidFill>
              </a:rPr>
              <a:t>».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2906486" y="1328685"/>
            <a:ext cx="8240486" cy="518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658" y="1730276"/>
            <a:ext cx="2232901" cy="193899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rgbClr val="0070C0"/>
                </a:solidFill>
              </a:rPr>
              <a:t>Розглянь </a:t>
            </a:r>
            <a:r>
              <a:rPr lang="uk-UA" sz="2000" b="1" dirty="0" err="1">
                <a:solidFill>
                  <a:srgbClr val="0070C0"/>
                </a:solidFill>
              </a:rPr>
              <a:t>емотикони</a:t>
            </a:r>
            <a:r>
              <a:rPr lang="uk-UA" sz="2000" b="1" dirty="0">
                <a:solidFill>
                  <a:srgbClr val="0070C0"/>
                </a:solidFill>
              </a:rPr>
              <a:t> й вибери </a:t>
            </a:r>
            <a:r>
              <a:rPr lang="uk-UA" sz="2000" b="1" dirty="0" smtClean="0">
                <a:solidFill>
                  <a:srgbClr val="0070C0"/>
                </a:solidFill>
              </a:rPr>
              <a:t>той, </a:t>
            </a:r>
          </a:p>
          <a:p>
            <a:pPr algn="ctr" defTabSz="271463"/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відображає твій </a:t>
            </a:r>
            <a:r>
              <a:rPr lang="uk-UA" sz="2000" b="1" dirty="0" smtClean="0">
                <a:solidFill>
                  <a:srgbClr val="0070C0"/>
                </a:solidFill>
              </a:rPr>
              <a:t>настрій після уроку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6229" y="362310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З усім впорався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2475" y="3716923"/>
            <a:ext cx="19837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Все було легко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80996" y="5717622"/>
            <a:ext cx="17952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Я втомився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4674" y="5637271"/>
            <a:ext cx="2286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>
                <a:solidFill>
                  <a:schemeClr val="bg1"/>
                </a:solidFill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</a:rPr>
              <a:t>рок розлютив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9723" y="3563035"/>
            <a:ext cx="164533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000" b="1" dirty="0" smtClean="0">
                <a:solidFill>
                  <a:schemeClr val="bg1"/>
                </a:solidFill>
              </a:rPr>
              <a:t>Урок мене здивував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967" y="451575"/>
            <a:ext cx="8732066" cy="8873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="" xmlns:a16="http://schemas.microsoft.com/office/drawing/2014/main" id="{0630FA39-C0A2-47C1-A490-7DEC9CF34013}"/>
              </a:ext>
            </a:extLst>
          </p:cNvPr>
          <p:cNvSpPr/>
          <p:nvPr/>
        </p:nvSpPr>
        <p:spPr>
          <a:xfrm>
            <a:off x="1085860" y="1581139"/>
            <a:ext cx="5412912" cy="341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Учитель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посміхається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Урок наш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починається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Сіли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діти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всі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рівненько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Усміхнулися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гарненько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Настрій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на урок взяли,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Працювати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почали.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38" y="1581139"/>
            <a:ext cx="4353863" cy="419783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80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Емотикони Емоджи Изрази - Безплатно изображение в Pixabay -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7802" r="5496" b="7597"/>
          <a:stretch/>
        </p:blipFill>
        <p:spPr bwMode="auto">
          <a:xfrm>
            <a:off x="3560960" y="1447800"/>
            <a:ext cx="793689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6686" y="1995493"/>
            <a:ext cx="277585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bg1"/>
                </a:solidFill>
              </a:rPr>
              <a:t>Розглянь </a:t>
            </a:r>
            <a:r>
              <a:rPr lang="uk-UA" sz="2400" b="1" dirty="0" err="1">
                <a:solidFill>
                  <a:schemeClr val="bg1"/>
                </a:solidFill>
              </a:rPr>
              <a:t>емотикони</a:t>
            </a:r>
            <a:r>
              <a:rPr lang="uk-UA" sz="2400" b="1" dirty="0">
                <a:solidFill>
                  <a:schemeClr val="bg1"/>
                </a:solidFill>
              </a:rPr>
              <a:t> й вибери </a:t>
            </a:r>
            <a:r>
              <a:rPr lang="uk-UA" sz="2400" b="1" dirty="0" smtClean="0">
                <a:solidFill>
                  <a:schemeClr val="bg1"/>
                </a:solidFill>
              </a:rPr>
              <a:t>той, </a:t>
            </a:r>
          </a:p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відображає твій </a:t>
            </a:r>
            <a:r>
              <a:rPr lang="uk-UA" sz="2400" b="1" dirty="0" smtClean="0">
                <a:solidFill>
                  <a:schemeClr val="bg1"/>
                </a:solidFill>
              </a:rPr>
              <a:t>настрій на початку уроку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610" y="545047"/>
            <a:ext cx="8732066" cy="848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1" y="1643191"/>
            <a:ext cx="5388428" cy="1191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/>
              <a:t>Маленький </a:t>
            </a:r>
            <a:r>
              <a:rPr lang="ru-RU" sz="3200" b="1" dirty="0" err="1">
                <a:solidFill>
                  <a:srgbClr val="FFFF00"/>
                </a:solidFill>
              </a:rPr>
              <a:t>Ф</a:t>
            </a:r>
            <a:r>
              <a:rPr lang="ru-RU" sz="3200" b="1" dirty="0" err="1"/>
              <a:t>едір</a:t>
            </a:r>
            <a:r>
              <a:rPr lang="ru-RU" sz="3200" b="1" dirty="0"/>
              <a:t> </a:t>
            </a:r>
            <a:r>
              <a:rPr lang="ru-RU" sz="3200" b="1" dirty="0" smtClean="0"/>
              <a:t>полив </a:t>
            </a:r>
            <a:r>
              <a:rPr lang="ru-RU" sz="3200" b="1" dirty="0" err="1">
                <a:solidFill>
                  <a:srgbClr val="FFFF00"/>
                </a:solidFill>
              </a:rPr>
              <a:t>ф</a:t>
            </a:r>
            <a:r>
              <a:rPr lang="ru-RU" sz="3200" b="1" dirty="0" err="1"/>
              <a:t>ікус</a:t>
            </a:r>
            <a:r>
              <a:rPr lang="ru-RU" sz="3200" b="1" dirty="0"/>
              <a:t>. </a:t>
            </a:r>
            <a:r>
              <a:rPr lang="ru-RU" sz="3200" b="1" dirty="0" smtClean="0"/>
              <a:t>А </a:t>
            </a:r>
            <a:r>
              <a:rPr lang="ru-RU" sz="3200" b="1" dirty="0" err="1">
                <a:solidFill>
                  <a:srgbClr val="FFFF00"/>
                </a:solidFill>
              </a:rPr>
              <a:t>Ф</a:t>
            </a:r>
            <a:r>
              <a:rPr lang="ru-RU" sz="3200" b="1" dirty="0" err="1"/>
              <a:t>едорка</a:t>
            </a:r>
            <a:r>
              <a:rPr lang="ru-RU" sz="3200" b="1" dirty="0"/>
              <a:t> — </a:t>
            </a:r>
            <a:r>
              <a:rPr lang="ru-RU" sz="3200" b="1" dirty="0" err="1">
                <a:solidFill>
                  <a:srgbClr val="FFFF00"/>
                </a:solidFill>
              </a:rPr>
              <a:t>ф</a:t>
            </a:r>
            <a:r>
              <a:rPr lang="ru-RU" sz="3200" b="1" dirty="0" err="1"/>
              <a:t>іалки</a:t>
            </a:r>
            <a:r>
              <a:rPr lang="ru-RU" sz="3200" b="1" dirty="0"/>
              <a:t>.</a:t>
            </a:r>
            <a:endParaRPr lang="ru-RU" sz="3200" b="1" i="1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8826127" y="4480332"/>
            <a:ext cx="2381992" cy="560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Фі-</a:t>
            </a:r>
            <a:r>
              <a:rPr lang="uk-UA" sz="3200" b="1" dirty="0" err="1" smtClean="0"/>
              <a:t>ал</a:t>
            </a:r>
            <a:r>
              <a:rPr lang="uk-UA" sz="3200" b="1" dirty="0" smtClean="0"/>
              <a:t>-</a:t>
            </a:r>
            <a:r>
              <a:rPr lang="uk-UA" sz="3200" b="1" dirty="0" err="1" smtClean="0"/>
              <a:t>ки</a:t>
            </a:r>
            <a:endParaRPr lang="ru-RU" sz="32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826127" y="5187406"/>
            <a:ext cx="2381992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</a:t>
            </a:r>
            <a:r>
              <a:rPr lang="uk-UA" altLang="ru-RU" b="1" dirty="0" err="1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707870" y="5187406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361012" y="5187406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2896159" y="3042138"/>
            <a:ext cx="5387870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слова з буквою ф в реченнях. Чим схожі і різняться Федір і Федорка, фікус і фіалка.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</a:t>
            </a:r>
            <a:r>
              <a:rPr lang="uk-UA" sz="2400" b="1" dirty="0">
                <a:solidFill>
                  <a:srgbClr val="0070C0"/>
                </a:solidFill>
              </a:rPr>
              <a:t>всі слова ми можемо написати? Чому?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452820" y="4760573"/>
            <a:ext cx="2240537" cy="6278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фі-кус</a:t>
            </a:r>
            <a:endParaRPr lang="ru-RU" sz="3200" b="1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2820" y="5498237"/>
            <a:ext cx="2240537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16500" t="5833" r="16667" b="4166"/>
          <a:stretch/>
        </p:blipFill>
        <p:spPr>
          <a:xfrm>
            <a:off x="452820" y="1613715"/>
            <a:ext cx="2240537" cy="301718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26" name="Picture 2" descr="Фіалки: догляд та розмноження в домашніх умовах, пересадка і розмно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001" y="1958216"/>
            <a:ext cx="3104244" cy="232818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447801" y="5513978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1803683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05400" y="1890883"/>
            <a:ext cx="5736771" cy="391596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велику 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«Ф»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Побудуємо і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відповідь на запитання. 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uk-UA" sz="2800" b="1" dirty="0" smtClean="0">
                <a:solidFill>
                  <a:schemeClr val="bg1"/>
                </a:solidFill>
              </a:rPr>
              <a:t> друковані речення рукописними буквами. </a:t>
            </a:r>
          </a:p>
        </p:txBody>
      </p:sp>
    </p:spTree>
    <p:extLst>
      <p:ext uri="{BB962C8B-B14F-4D97-AF65-F5344CB8AC3E}">
        <p14:creationId xmlns:p14="http://schemas.microsoft.com/office/powerpoint/2010/main" val="4957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8691" y="521629"/>
            <a:ext cx="10313595" cy="11983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Кого </a:t>
            </a:r>
            <a:r>
              <a:rPr lang="uk-UA" sz="3600" b="1" dirty="0" smtClean="0">
                <a:solidFill>
                  <a:schemeClr val="bg1"/>
                </a:solidFill>
              </a:rPr>
              <a:t>ти бачиш </a:t>
            </a:r>
            <a:r>
              <a:rPr lang="uk-UA" sz="3600" b="1" dirty="0">
                <a:solidFill>
                  <a:schemeClr val="bg1"/>
                </a:solidFill>
              </a:rPr>
              <a:t>на малюнку? Чим зайняті діти? Який у них настрій?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9265" t="27009" r="29934" b="29463"/>
          <a:stretch/>
        </p:blipFill>
        <p:spPr>
          <a:xfrm>
            <a:off x="3407228" y="1840304"/>
            <a:ext cx="8136000" cy="3276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463263" y="1840304"/>
            <a:ext cx="2758908" cy="25694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любиш ти </a:t>
            </a:r>
            <a:r>
              <a:rPr lang="uk-UA" sz="2000" b="1" dirty="0">
                <a:solidFill>
                  <a:schemeClr val="bg1"/>
                </a:solidFill>
              </a:rPr>
              <a:t>грати у футбол? Де, як часто і з ким </a:t>
            </a:r>
            <a:r>
              <a:rPr lang="uk-UA" sz="2000" b="1" dirty="0" smtClean="0">
                <a:solidFill>
                  <a:schemeClr val="bg1"/>
                </a:solidFill>
              </a:rPr>
              <a:t>граєш? Які інші </a:t>
            </a:r>
            <a:r>
              <a:rPr lang="uk-UA" sz="2000" b="1" dirty="0">
                <a:solidFill>
                  <a:schemeClr val="bg1"/>
                </a:solidFill>
              </a:rPr>
              <a:t>рухливі </a:t>
            </a:r>
            <a:r>
              <a:rPr lang="uk-UA" sz="2000" b="1" dirty="0" smtClean="0">
                <a:solidFill>
                  <a:schemeClr val="bg1"/>
                </a:solidFill>
              </a:rPr>
              <a:t>ігри знаєш, граєш? Яка </a:t>
            </a:r>
            <a:r>
              <a:rPr lang="uk-UA" sz="2000" b="1" dirty="0">
                <a:solidFill>
                  <a:schemeClr val="bg1"/>
                </a:solidFill>
              </a:rPr>
              <a:t>користь від рухливих ігор для </a:t>
            </a:r>
            <a:r>
              <a:rPr lang="uk-UA" sz="2000" b="1" dirty="0" smtClean="0">
                <a:solidFill>
                  <a:schemeClr val="bg1"/>
                </a:solidFill>
              </a:rPr>
              <a:t>здоров’я?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228" y="5267337"/>
            <a:ext cx="8136000" cy="7554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З'ясуй, </a:t>
            </a:r>
            <a:r>
              <a:rPr lang="uk-UA" sz="2000" b="1" dirty="0">
                <a:solidFill>
                  <a:schemeClr val="bg1"/>
                </a:solidFill>
              </a:rPr>
              <a:t>з яких елементів складається буква ф.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на малюнку всі її елементи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49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487" y="514577"/>
            <a:ext cx="8485498" cy="9767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4823616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14F91026-CE86-453A-99F5-05F5AA1EFD2B}"/>
              </a:ext>
            </a:extLst>
          </p:cNvPr>
          <p:cNvSpPr/>
          <p:nvPr/>
        </p:nvSpPr>
        <p:spPr>
          <a:xfrm rot="2040314">
            <a:off x="5407603" y="2106942"/>
            <a:ext cx="840902" cy="1622794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3D239DD6-907C-4AC1-951A-205962F48369}"/>
              </a:ext>
            </a:extLst>
          </p:cNvPr>
          <p:cNvSpPr/>
          <p:nvPr/>
        </p:nvSpPr>
        <p:spPr>
          <a:xfrm rot="2040314">
            <a:off x="6356236" y="2084054"/>
            <a:ext cx="881625" cy="1668569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олілінія: фігура 1">
            <a:extLst>
              <a:ext uri="{FF2B5EF4-FFF2-40B4-BE49-F238E27FC236}">
                <a16:creationId xmlns:a16="http://schemas.microsoft.com/office/drawing/2014/main" xmlns="" id="{7D2C132E-0D0F-41A9-8AAC-AC26BDE62009}"/>
              </a:ext>
            </a:extLst>
          </p:cNvPr>
          <p:cNvSpPr/>
          <p:nvPr/>
        </p:nvSpPr>
        <p:spPr>
          <a:xfrm>
            <a:off x="4898227" y="2208514"/>
            <a:ext cx="1686500" cy="2448209"/>
          </a:xfrm>
          <a:custGeom>
            <a:avLst/>
            <a:gdLst>
              <a:gd name="connsiteX0" fmla="*/ 1685925 w 1685925"/>
              <a:gd name="connsiteY0" fmla="*/ 0 h 2378302"/>
              <a:gd name="connsiteX1" fmla="*/ 736600 w 1685925"/>
              <a:gd name="connsiteY1" fmla="*/ 2155825 h 2378302"/>
              <a:gd name="connsiteX2" fmla="*/ 298450 w 1685925"/>
              <a:gd name="connsiteY2" fmla="*/ 2305050 h 2378302"/>
              <a:gd name="connsiteX3" fmla="*/ 0 w 1685925"/>
              <a:gd name="connsiteY3" fmla="*/ 2117725 h 2378302"/>
              <a:gd name="connsiteX0" fmla="*/ 1685925 w 1685925"/>
              <a:gd name="connsiteY0" fmla="*/ 0 h 2445478"/>
              <a:gd name="connsiteX1" fmla="*/ 736600 w 1685925"/>
              <a:gd name="connsiteY1" fmla="*/ 2155825 h 2445478"/>
              <a:gd name="connsiteX2" fmla="*/ 158750 w 1685925"/>
              <a:gd name="connsiteY2" fmla="*/ 2419350 h 2445478"/>
              <a:gd name="connsiteX3" fmla="*/ 0 w 1685925"/>
              <a:gd name="connsiteY3" fmla="*/ 2117725 h 2445478"/>
              <a:gd name="connsiteX0" fmla="*/ 1685925 w 1685925"/>
              <a:gd name="connsiteY0" fmla="*/ 0 h 2448209"/>
              <a:gd name="connsiteX1" fmla="*/ 736600 w 1685925"/>
              <a:gd name="connsiteY1" fmla="*/ 2155825 h 2448209"/>
              <a:gd name="connsiteX2" fmla="*/ 158750 w 1685925"/>
              <a:gd name="connsiteY2" fmla="*/ 2419350 h 2448209"/>
              <a:gd name="connsiteX3" fmla="*/ 0 w 1685925"/>
              <a:gd name="connsiteY3" fmla="*/ 2117725 h 2448209"/>
              <a:gd name="connsiteX0" fmla="*/ 1686500 w 1686500"/>
              <a:gd name="connsiteY0" fmla="*/ 0 h 2448209"/>
              <a:gd name="connsiteX1" fmla="*/ 737175 w 1686500"/>
              <a:gd name="connsiteY1" fmla="*/ 2155825 h 2448209"/>
              <a:gd name="connsiteX2" fmla="*/ 159325 w 1686500"/>
              <a:gd name="connsiteY2" fmla="*/ 2419350 h 2448209"/>
              <a:gd name="connsiteX3" fmla="*/ 575 w 1686500"/>
              <a:gd name="connsiteY3" fmla="*/ 2117725 h 24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500" h="2448209">
                <a:moveTo>
                  <a:pt x="1686500" y="0"/>
                </a:moveTo>
                <a:cubicBezTo>
                  <a:pt x="1327460" y="885825"/>
                  <a:pt x="991704" y="1752600"/>
                  <a:pt x="737175" y="2155825"/>
                </a:cubicBezTo>
                <a:cubicBezTo>
                  <a:pt x="482646" y="2559050"/>
                  <a:pt x="190017" y="2432050"/>
                  <a:pt x="159325" y="2419350"/>
                </a:cubicBezTo>
                <a:cubicBezTo>
                  <a:pt x="128633" y="2406650"/>
                  <a:pt x="-10009" y="2268537"/>
                  <a:pt x="575" y="211772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6379389" y="2522437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9412" y="1603304"/>
            <a:ext cx="467602" cy="894706"/>
          </a:xfrm>
          <a:prstGeom prst="rect">
            <a:avLst/>
          </a:prstGeom>
        </p:spPr>
      </p:pic>
      <p:pic>
        <p:nvPicPr>
          <p:cNvPr id="23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783984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48 L -0.01771 -0.02035 L -0.03543 -0.02128 L -0.05575 0.00092 L -0.0745 0.03422 L -0.08857 0.07585 L -0.09691 0.11563 L -0.09691 0.14801 L -0.09378 0.16836 L -0.08545 0.18316 L -0.07346 0.18501 L -0.06356 0.17946 L -0.04637 0.16373 L -0.02917 0.13691 L -0.01458 0.08973 L -0.00416 0.04255 L -0.00208 0.01017 L -0.00833 -0.0148 Z " pathEditMode="relative" rAng="0" ptsTypes="AAAAAAAAAAAAAAAAAA">
                                      <p:cBhvr>
                                        <p:cTn id="1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6" y="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2 -0.05181 L -0.04689 0.22548 L -0.06096 0.26711 L -0.07086 0.28839 L -0.08649 0.30226 L -0.09899 0.30411 L -0.10785 0.29949 L -0.11254 0.29024 L -0.11879 0.27081 L -0.12035 0.25694 " pathEditMode="relative" rAng="0" ptsTypes="AAAAAAAAAA">
                                      <p:cBhvr>
                                        <p:cTn id="1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4" y="17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0.00278 L 0.03555 -0.01388 L 0.04909 -0.02222 L 0.05794 -0.01944 L 0.06992 -0.0037 L 0.07461 0.01667 L 0.07201 0.06389 L 0.06576 0.09537 L 0.05326 0.13056 L 0.03763 0.16204 L 0.02722 0.17778 L 0.01211 0.19074 L -0.00143 0.19167 L -0.01185 0.18889 L -0.01862 0.175 L -0.02226 0.14445 L -0.0207 0.11297 L -0.01497 0.08149 L -0.00039 0.04445 L 0.01107 0.01389 L 0.01836 0.00278 Z " pathEditMode="relative" rAng="0" ptsTypes="AAAAAAAAAAAAAAAAAAAAA">
                                      <p:cBhvr>
                                        <p:cTn id="2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17185" r="42030" b="41506"/>
          <a:stretch/>
        </p:blipFill>
        <p:spPr>
          <a:xfrm>
            <a:off x="931858" y="1566654"/>
            <a:ext cx="9108000" cy="511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1055787" y="1234552"/>
            <a:ext cx="934792" cy="148705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2138180" y="1239373"/>
            <a:ext cx="934792" cy="148705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3205924" y="1242334"/>
            <a:ext cx="934792" cy="148705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4268948" y="1247314"/>
            <a:ext cx="934792" cy="148705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5421707" y="1254456"/>
            <a:ext cx="934792" cy="148705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6489451" y="1257417"/>
            <a:ext cx="934792" cy="148705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7552475" y="1262397"/>
            <a:ext cx="934792" cy="148705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37711" r="67537" b="43434"/>
          <a:stretch/>
        </p:blipFill>
        <p:spPr>
          <a:xfrm>
            <a:off x="8680431" y="1264812"/>
            <a:ext cx="934792" cy="1487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42411" r="84601" b="47092"/>
          <a:stretch/>
        </p:blipFill>
        <p:spPr>
          <a:xfrm>
            <a:off x="1057406" y="2538326"/>
            <a:ext cx="986886" cy="8114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42411" r="84601" b="47092"/>
          <a:stretch/>
        </p:blipFill>
        <p:spPr>
          <a:xfrm>
            <a:off x="2284110" y="2514512"/>
            <a:ext cx="986886" cy="8114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42411" r="84601" b="47092"/>
          <a:stretch/>
        </p:blipFill>
        <p:spPr>
          <a:xfrm>
            <a:off x="3488963" y="2510478"/>
            <a:ext cx="986886" cy="811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80" t="22651" r="36922" b="53808"/>
          <a:stretch/>
        </p:blipFill>
        <p:spPr>
          <a:xfrm>
            <a:off x="4910815" y="2436819"/>
            <a:ext cx="3125383" cy="124287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80" t="22651" r="36922" b="53808"/>
          <a:stretch/>
        </p:blipFill>
        <p:spPr>
          <a:xfrm>
            <a:off x="7201609" y="2420270"/>
            <a:ext cx="3125383" cy="1242876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80" t="22651" r="36922" b="53808"/>
          <a:stretch/>
        </p:blipFill>
        <p:spPr>
          <a:xfrm>
            <a:off x="1007073" y="3384433"/>
            <a:ext cx="3125383" cy="124287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04" t="45597" r="36498" b="35736"/>
          <a:stretch/>
        </p:blipFill>
        <p:spPr>
          <a:xfrm>
            <a:off x="3348123" y="3509925"/>
            <a:ext cx="3125383" cy="98554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1" t="42180" r="44543" b="43091"/>
          <a:stretch/>
        </p:blipFill>
        <p:spPr>
          <a:xfrm>
            <a:off x="5703520" y="3426397"/>
            <a:ext cx="2392559" cy="120091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56000" y="400972"/>
            <a:ext cx="9468770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Ф </a:t>
            </a:r>
            <a:r>
              <a:rPr lang="uk-UA" sz="3200" b="1" dirty="0">
                <a:solidFill>
                  <a:schemeClr val="bg1"/>
                </a:solidFill>
              </a:rPr>
              <a:t>у</a:t>
            </a:r>
            <a:r>
              <a:rPr lang="uk-UA" sz="3200" b="1" dirty="0" smtClean="0">
                <a:solidFill>
                  <a:schemeClr val="bg1"/>
                </a:solidFill>
              </a:rPr>
              <a:t>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80041" y="395640"/>
            <a:ext cx="9468770" cy="1155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і речення у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15484" y="1601571"/>
            <a:ext cx="2175534" cy="2012131"/>
          </a:xfrm>
          <a:prstGeom prst="rect">
            <a:avLst/>
          </a:prstGeom>
        </p:spPr>
      </p:pic>
      <p:sp>
        <p:nvSpPr>
          <p:cNvPr id="3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4" name="Дуга 33"/>
          <p:cNvSpPr/>
          <p:nvPr/>
        </p:nvSpPr>
        <p:spPr>
          <a:xfrm rot="9933463">
            <a:off x="4996598" y="2609802"/>
            <a:ext cx="2381850" cy="669022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9151643">
            <a:off x="6213472" y="2694245"/>
            <a:ext cx="1118720" cy="58308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37" t="42855" r="33995" b="36983"/>
          <a:stretch/>
        </p:blipFill>
        <p:spPr>
          <a:xfrm>
            <a:off x="4111988" y="4495468"/>
            <a:ext cx="3271236" cy="102009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57" t="64444" r="37345" b="12015"/>
          <a:stretch/>
        </p:blipFill>
        <p:spPr>
          <a:xfrm>
            <a:off x="870094" y="4363256"/>
            <a:ext cx="3125383" cy="12428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64" t="68835" r="60628" b="10014"/>
          <a:stretch/>
        </p:blipFill>
        <p:spPr>
          <a:xfrm>
            <a:off x="7383224" y="4348174"/>
            <a:ext cx="834887" cy="105591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10" t="27285" r="31297" b="43628"/>
          <a:stretch/>
        </p:blipFill>
        <p:spPr>
          <a:xfrm>
            <a:off x="4274293" y="5433978"/>
            <a:ext cx="3279913" cy="139776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64" t="28295" r="62219" b="55418"/>
          <a:stretch/>
        </p:blipFill>
        <p:spPr>
          <a:xfrm>
            <a:off x="1226868" y="5457349"/>
            <a:ext cx="704143" cy="8253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90" t="63606" r="46407" b="15375"/>
          <a:stretch/>
        </p:blipFill>
        <p:spPr>
          <a:xfrm>
            <a:off x="1838568" y="5515563"/>
            <a:ext cx="2293888" cy="10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27292" y="414117"/>
            <a:ext cx="9878165" cy="1011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Пальчикова гімнастика "Каченята» з сайту </a:t>
            </a:r>
            <a:r>
              <a:rPr lang="uk-UA" sz="2800" b="1" dirty="0" err="1">
                <a:solidFill>
                  <a:schemeClr val="bg1"/>
                </a:solidFill>
              </a:rPr>
              <a:t>Ютуб</a:t>
            </a:r>
            <a:r>
              <a:rPr lang="uk-UA" sz="2800" b="1" dirty="0">
                <a:solidFill>
                  <a:schemeClr val="bg1"/>
                </a:solidFill>
              </a:rPr>
              <a:t> від каналу «</a:t>
            </a:r>
            <a:r>
              <a:rPr lang="uk-UA" sz="2800" b="1" dirty="0"/>
              <a:t>Світлана Скрипка»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0" y="5493370"/>
            <a:ext cx="2247109" cy="12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9439876" y="2732315"/>
            <a:ext cx="2406387" cy="358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7291" y="1426029"/>
            <a:ext cx="7492755" cy="421467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744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44474</TotalTime>
  <Words>473</Words>
  <Application>Microsoft Office PowerPoint</Application>
  <PresentationFormat>Произвольный</PresentationFormat>
  <Paragraphs>77</Paragraphs>
  <Slides>18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2903</cp:revision>
  <dcterms:created xsi:type="dcterms:W3CDTF">2018-01-05T16:38:53Z</dcterms:created>
  <dcterms:modified xsi:type="dcterms:W3CDTF">2024-02-29T19:02:42Z</dcterms:modified>
</cp:coreProperties>
</file>