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8" r:id="rId2"/>
    <p:sldId id="934" r:id="rId3"/>
    <p:sldId id="935" r:id="rId4"/>
    <p:sldId id="936" r:id="rId5"/>
    <p:sldId id="932" r:id="rId6"/>
    <p:sldId id="919" r:id="rId7"/>
    <p:sldId id="920" r:id="rId8"/>
    <p:sldId id="921" r:id="rId9"/>
    <p:sldId id="913" r:id="rId10"/>
    <p:sldId id="937" r:id="rId11"/>
    <p:sldId id="622" r:id="rId12"/>
    <p:sldId id="630" r:id="rId13"/>
    <p:sldId id="922" r:id="rId14"/>
    <p:sldId id="852" r:id="rId15"/>
    <p:sldId id="923" r:id="rId16"/>
    <p:sldId id="906" r:id="rId17"/>
    <p:sldId id="938" r:id="rId18"/>
    <p:sldId id="881" r:id="rId19"/>
    <p:sldId id="925" r:id="rId20"/>
    <p:sldId id="926" r:id="rId21"/>
    <p:sldId id="939" r:id="rId22"/>
    <p:sldId id="940" r:id="rId23"/>
    <p:sldId id="794" r:id="rId24"/>
    <p:sldId id="850" r:id="rId25"/>
    <p:sldId id="941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71CE"/>
    <a:srgbClr val="E838BA"/>
    <a:srgbClr val="463EDE"/>
    <a:srgbClr val="295FFF"/>
    <a:srgbClr val="322ADA"/>
    <a:srgbClr val="FF3300"/>
    <a:srgbClr val="FF5050"/>
    <a:srgbClr val="F2B800"/>
    <a:srgbClr val="F6F9FC"/>
    <a:srgbClr val="F3F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546" y="-8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078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923817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074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42.jpe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6f52ub0523" TargetMode="External"/><Relationship Id="rId5" Type="http://schemas.microsoft.com/office/2007/relationships/hdphoto" Target="../media/hdphoto2.wdp"/><Relationship Id="rId4" Type="http://schemas.openxmlformats.org/officeDocument/2006/relationships/image" Target="../media/image43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83866" y="4230481"/>
            <a:ext cx="9666073" cy="163449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4500" b="1" dirty="0">
                <a:solidFill>
                  <a:schemeClr val="bg1"/>
                </a:solidFill>
              </a:rPr>
              <a:t>Велика буква </a:t>
            </a:r>
            <a:r>
              <a:rPr lang="ru-RU" sz="4500" b="1" dirty="0" smtClean="0">
                <a:solidFill>
                  <a:schemeClr val="bg1"/>
                </a:solidFill>
              </a:rPr>
              <a:t>Ф.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ru-RU" sz="4500" b="1" dirty="0" err="1" smtClean="0">
                <a:solidFill>
                  <a:schemeClr val="bg1"/>
                </a:solidFill>
              </a:rPr>
              <a:t>Читання</a:t>
            </a:r>
            <a:r>
              <a:rPr lang="ru-RU" sz="4500" b="1" dirty="0" smtClean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слів</a:t>
            </a:r>
            <a:r>
              <a:rPr lang="ru-RU" sz="4500" b="1" dirty="0">
                <a:solidFill>
                  <a:schemeClr val="bg1"/>
                </a:solidFill>
              </a:rPr>
              <a:t> і тексту</a:t>
            </a:r>
          </a:p>
          <a:p>
            <a:pPr algn="ctr"/>
            <a:r>
              <a:rPr lang="ru-RU" sz="4500" b="1" dirty="0">
                <a:solidFill>
                  <a:schemeClr val="bg1"/>
                </a:solidFill>
              </a:rPr>
              <a:t> з </a:t>
            </a:r>
            <a:r>
              <a:rPr lang="ru-RU" sz="4500" b="1" dirty="0" err="1">
                <a:solidFill>
                  <a:schemeClr val="bg1"/>
                </a:solidFill>
              </a:rPr>
              <a:t>вивченими</a:t>
            </a:r>
            <a:r>
              <a:rPr lang="ru-RU" sz="4500" b="1" dirty="0">
                <a:solidFill>
                  <a:schemeClr val="bg1"/>
                </a:solidFill>
              </a:rPr>
              <a:t> </a:t>
            </a:r>
            <a:r>
              <a:rPr lang="ru-RU" sz="4500" b="1" dirty="0" err="1">
                <a:solidFill>
                  <a:schemeClr val="bg1"/>
                </a:solidFill>
              </a:rPr>
              <a:t>літерами</a:t>
            </a:r>
            <a:endParaRPr lang="uk-UA" sz="4500" b="1" i="1" dirty="0">
              <a:solidFill>
                <a:schemeClr val="bg1"/>
              </a:solidFill>
            </a:endParaRPr>
          </a:p>
        </p:txBody>
      </p:sp>
      <p:pic>
        <p:nvPicPr>
          <p:cNvPr id="10" name="Picture 2" descr="Картинки про букву Ф детям — учим русский алфави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866" y="868678"/>
            <a:ext cx="4226765" cy="3201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10662" y="1151810"/>
            <a:ext cx="3360715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</a:t>
            </a:r>
            <a:r>
              <a:rPr lang="uk-UA" sz="2800" b="1" dirty="0" smtClean="0">
                <a:solidFill>
                  <a:schemeClr val="bg1"/>
                </a:solidFill>
              </a:rPr>
              <a:t>84</a:t>
            </a:r>
            <a:endParaRPr lang="uk-UA" sz="28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7109" y="582906"/>
            <a:ext cx="8756193" cy="8115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Повідомлення теми </a:t>
            </a:r>
            <a:r>
              <a:rPr lang="uk-UA" sz="4000" b="1" dirty="0" smtClean="0"/>
              <a:t>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637887"/>
            <a:ext cx="4190035" cy="419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67805" y="1846232"/>
            <a:ext cx="5824935" cy="3439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Сьогодні на уроці читання ми познайомимось з </a:t>
            </a:r>
            <a:r>
              <a:rPr lang="uk-UA" sz="2800" b="1" dirty="0" smtClean="0">
                <a:solidFill>
                  <a:srgbClr val="FFFF00"/>
                </a:solidFill>
              </a:rPr>
              <a:t>великою </a:t>
            </a:r>
            <a:r>
              <a:rPr lang="uk-UA" sz="2800" b="1" dirty="0">
                <a:solidFill>
                  <a:srgbClr val="FFFF00"/>
                </a:solidFill>
              </a:rPr>
              <a:t>друкованою буквою </a:t>
            </a:r>
            <a:r>
              <a:rPr lang="uk-UA" sz="2800" b="1" dirty="0" smtClean="0">
                <a:solidFill>
                  <a:schemeClr val="bg1"/>
                </a:solidFill>
              </a:rPr>
              <a:t>«Ф»</a:t>
            </a:r>
            <a:r>
              <a:rPr lang="uk-UA" sz="2800" dirty="0" smtClean="0"/>
              <a:t>.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rgbClr val="FFFF00"/>
              </a:solidFill>
            </a:endParaRP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Будемо </a:t>
            </a:r>
            <a:r>
              <a:rPr lang="uk-UA" sz="2800" b="1" dirty="0">
                <a:solidFill>
                  <a:srgbClr val="FFFF00"/>
                </a:solidFill>
              </a:rPr>
              <a:t>удосконалювати вміння читати </a:t>
            </a:r>
            <a:r>
              <a:rPr lang="uk-UA" sz="2800" b="1" dirty="0" smtClean="0">
                <a:solidFill>
                  <a:srgbClr val="FFFF00"/>
                </a:solidFill>
              </a:rPr>
              <a:t>слова, </a:t>
            </a:r>
            <a:r>
              <a:rPr lang="uk-UA" sz="2800" b="1" dirty="0" smtClean="0">
                <a:solidFill>
                  <a:srgbClr val="FFFF00"/>
                </a:solidFill>
              </a:rPr>
              <a:t>речення</a:t>
            </a:r>
            <a:r>
              <a:rPr lang="uk-UA" sz="2800" b="1" dirty="0">
                <a:solidFill>
                  <a:srgbClr val="FFFF00"/>
                </a:solidFill>
              </a:rPr>
              <a:t>, </a:t>
            </a:r>
            <a:r>
              <a:rPr lang="uk-UA" sz="2800" b="1" dirty="0" smtClean="0">
                <a:solidFill>
                  <a:srgbClr val="FFFF00"/>
                </a:solidFill>
              </a:rPr>
              <a:t>діалог.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</a:t>
            </a:r>
            <a:r>
              <a:rPr lang="uk-UA" sz="2800" b="1" dirty="0" smtClean="0">
                <a:solidFill>
                  <a:srgbClr val="FFFF00"/>
                </a:solidFill>
              </a:rPr>
              <a:t>працюємо з твором</a:t>
            </a:r>
            <a:r>
              <a:rPr lang="uk-UA" sz="2800" b="1" dirty="0" smtClean="0">
                <a:solidFill>
                  <a:srgbClr val="FFFF00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Напишемо словарний диктант</a:t>
            </a:r>
            <a:r>
              <a:rPr lang="uk-UA" sz="2800" b="1" dirty="0">
                <a:solidFill>
                  <a:srgbClr val="FFFF00"/>
                </a:solidFill>
              </a:rPr>
              <a:t>.</a:t>
            </a:r>
            <a:endParaRPr lang="uk-UA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76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145" t="6558" r="4857" b="436"/>
          <a:stretch/>
        </p:blipFill>
        <p:spPr>
          <a:xfrm>
            <a:off x="3934566" y="2114550"/>
            <a:ext cx="7272000" cy="370800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93557" y="609576"/>
            <a:ext cx="10113009" cy="13449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Де </a:t>
            </a:r>
            <a:r>
              <a:rPr lang="uk-UA" sz="3600" b="1" dirty="0">
                <a:solidFill>
                  <a:schemeClr val="bg1"/>
                </a:solidFill>
              </a:rPr>
              <a:t>знаходяться діти? Хто плаває з дельфінами? Що робить хлопчик? Який у всіх настрій? 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0375" y="2114550"/>
            <a:ext cx="3322955" cy="37043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був ти </a:t>
            </a:r>
            <a:r>
              <a:rPr lang="uk-UA" sz="2400" b="1" dirty="0">
                <a:solidFill>
                  <a:schemeClr val="bg1"/>
                </a:solidFill>
              </a:rPr>
              <a:t>у дельфінарії? Що цікавого там </a:t>
            </a:r>
            <a:r>
              <a:rPr lang="uk-UA" sz="2400" b="1" dirty="0" smtClean="0">
                <a:solidFill>
                  <a:schemeClr val="bg1"/>
                </a:solidFill>
              </a:rPr>
              <a:t>бачив? </a:t>
            </a:r>
            <a:r>
              <a:rPr lang="uk-UA" sz="2400" b="1" dirty="0">
                <a:solidFill>
                  <a:schemeClr val="bg1"/>
                </a:solidFill>
              </a:rPr>
              <a:t>Що сподобалось найбільше? Що цікавого </a:t>
            </a:r>
            <a:r>
              <a:rPr lang="uk-UA" sz="2400" b="1" dirty="0" smtClean="0">
                <a:solidFill>
                  <a:schemeClr val="bg1"/>
                </a:solidFill>
              </a:rPr>
              <a:t>ти знаєш </a:t>
            </a:r>
            <a:r>
              <a:rPr lang="uk-UA" sz="2400" b="1" dirty="0">
                <a:solidFill>
                  <a:schemeClr val="bg1"/>
                </a:solidFill>
              </a:rPr>
              <a:t>про дельфінів? </a:t>
            </a:r>
            <a:r>
              <a:rPr lang="uk-UA" sz="2400" b="1" dirty="0" smtClean="0">
                <a:solidFill>
                  <a:schemeClr val="bg1"/>
                </a:solidFill>
              </a:rPr>
              <a:t>Придумай </a:t>
            </a:r>
            <a:r>
              <a:rPr lang="uk-UA" sz="2400" b="1" dirty="0">
                <a:solidFill>
                  <a:schemeClr val="bg1"/>
                </a:solidFill>
              </a:rPr>
              <a:t>на букву «еф» імена дітям, зображеним на малюнку</a:t>
            </a:r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4752" y="451473"/>
            <a:ext cx="8756193" cy="8805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Прочитайте завдання </a:t>
            </a:r>
            <a:r>
              <a:rPr lang="uk-UA" sz="4000" b="1" dirty="0" err="1">
                <a:solidFill>
                  <a:schemeClr val="bg1"/>
                </a:solidFill>
              </a:rPr>
              <a:t>Читалочки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220" y="1503471"/>
            <a:ext cx="2017184" cy="212594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307886" y="1950445"/>
            <a:ext cx="6068496" cy="1200329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Фа-ї-на            Фе-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єн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-ко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Федь-ко          Фе-сен-ко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307886" y="3197727"/>
            <a:ext cx="6068496" cy="34163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Буква Ф – то </a:t>
            </a:r>
            <a:r>
              <a:rPr lang="ru-RU" sz="3600" b="1" dirty="0">
                <a:solidFill>
                  <a:srgbClr val="FF0000"/>
                </a:solidFill>
              </a:rPr>
              <a:t>ф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антазерка,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Любить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рукти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еєрверки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іалки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і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онтани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І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ортецю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і </a:t>
            </a:r>
            <a:r>
              <a:rPr lang="ru-RU" sz="3600" b="1" dirty="0">
                <a:solidFill>
                  <a:srgbClr val="FF0000"/>
                </a:solidFill>
              </a:rPr>
              <a:t>ф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азана,</a:t>
            </a:r>
          </a:p>
          <a:p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арби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різнокольорові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</a:p>
          <a:p>
            <a:r>
              <a:rPr lang="ru-RU" sz="3600" b="1" dirty="0">
                <a:solidFill>
                  <a:srgbClr val="FF0000"/>
                </a:solidFill>
              </a:rPr>
              <a:t>Ф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ею й </a:t>
            </a:r>
            <a:r>
              <a:rPr lang="ru-RU" sz="3600" b="1" dirty="0" err="1">
                <a:solidFill>
                  <a:srgbClr val="FF0000"/>
                </a:solidFill>
              </a:rPr>
              <a:t>ф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акели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казкові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5" name="Picture 2" descr="Картинки про букву Ф детям — учим русский алфавит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1186" y="1950445"/>
            <a:ext cx="2135509" cy="2034802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93896" y="454705"/>
            <a:ext cx="8732066" cy="8116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2" name="Фізкультхвилинка №15">
            <a:hlinkClick r:id="" action="ppaction://media"/>
            <a:extLst>
              <a:ext uri="{FF2B5EF4-FFF2-40B4-BE49-F238E27FC236}">
                <a16:creationId xmlns="" xmlns:a16="http://schemas.microsoft.com/office/drawing/2014/main" id="{12580291-B929-40FA-B282-30EE0D274F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2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95426" y="634546"/>
            <a:ext cx="8732066" cy="851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Прочитай </a:t>
            </a:r>
            <a:r>
              <a:rPr lang="ru-RU" sz="4000" b="1" dirty="0" err="1">
                <a:solidFill>
                  <a:schemeClr val="bg1"/>
                </a:solidFill>
              </a:rPr>
              <a:t>удвох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904016" y="2565604"/>
            <a:ext cx="35298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500" dirty="0">
                <a:solidFill>
                  <a:schemeClr val="bg1"/>
                </a:solidFill>
              </a:rPr>
              <a:t>´</a:t>
            </a:r>
            <a:endParaRPr lang="ru-RU" sz="4500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3265" y="1729695"/>
            <a:ext cx="7049135" cy="3416320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Куди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прийшли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Фаїна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і Федько?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У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дельфінарій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Що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робить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Фаїна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?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Фаїна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плаває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з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дельфінами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— А Федько?</a:t>
            </a:r>
          </a:p>
          <a:p>
            <a:r>
              <a:rPr lang="uk-UA" sz="3600" b="1" dirty="0">
                <a:solidFill>
                  <a:schemeClr val="accent2">
                    <a:lumMod val="75000"/>
                  </a:schemeClr>
                </a:solidFill>
              </a:rPr>
              <a:t>— Федько її фотографує.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0188" y="1739371"/>
            <a:ext cx="3503339" cy="3406644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1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48904" y="526143"/>
            <a:ext cx="9906776" cy="12112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Прочитай </a:t>
            </a:r>
            <a:r>
              <a:rPr lang="ru-RU" sz="3600" b="1" dirty="0" err="1">
                <a:solidFill>
                  <a:schemeClr val="bg1"/>
                </a:solidFill>
              </a:rPr>
              <a:t>вірш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Тамари</a:t>
            </a:r>
            <a:r>
              <a:rPr lang="ru-RU" sz="3600" b="1" dirty="0">
                <a:solidFill>
                  <a:schemeClr val="bg1"/>
                </a:solidFill>
              </a:rPr>
              <a:t> </a:t>
            </a:r>
            <a:r>
              <a:rPr lang="ru-RU" sz="3600" b="1" dirty="0" err="1">
                <a:solidFill>
                  <a:schemeClr val="bg1"/>
                </a:solidFill>
              </a:rPr>
              <a:t>Коломієць</a:t>
            </a:r>
            <a:r>
              <a:rPr lang="ru-RU" sz="3600" b="1" dirty="0">
                <a:solidFill>
                  <a:schemeClr val="bg1"/>
                </a:solidFill>
              </a:rPr>
              <a:t>. </a:t>
            </a:r>
            <a:endParaRPr lang="ru-RU" sz="3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Придумай </a:t>
            </a:r>
            <a:r>
              <a:rPr lang="ru-RU" sz="3600" b="1" dirty="0">
                <a:solidFill>
                  <a:schemeClr val="bg1"/>
                </a:solidFill>
              </a:rPr>
              <a:t>заголовок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9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1" y="4687531"/>
            <a:ext cx="3419912" cy="198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48995" y="2812361"/>
            <a:ext cx="5848985" cy="2446381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На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майдані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, де фонтан,</a:t>
            </a:r>
          </a:p>
          <a:p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у футбола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грав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фазан.</a:t>
            </a:r>
          </a:p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Був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би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класний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футболіст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—</a:t>
            </a:r>
          </a:p>
          <a:p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заважає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пишний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err="1">
                <a:solidFill>
                  <a:schemeClr val="accent2">
                    <a:lumMod val="75000"/>
                  </a:schemeClr>
                </a:solidFill>
              </a:rPr>
              <a:t>хвіст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AutoShape 2" descr="Детские тигренка - векторные изображения, Детские тигренка картинки | 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2086" y="1898467"/>
            <a:ext cx="4383872" cy="24458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8903" y="1898467"/>
            <a:ext cx="5151756" cy="7191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Фазан </a:t>
            </a:r>
            <a:r>
              <a:rPr lang="ru-RU" sz="3600" b="1" dirty="0" err="1" smtClean="0">
                <a:solidFill>
                  <a:schemeClr val="bg1"/>
                </a:solidFill>
              </a:rPr>
              <a:t>грав</a:t>
            </a:r>
            <a:r>
              <a:rPr lang="ru-RU" sz="3600" b="1" dirty="0" smtClean="0">
                <a:solidFill>
                  <a:schemeClr val="bg1"/>
                </a:solidFill>
              </a:rPr>
              <a:t> у футбол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42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0392" y="494528"/>
            <a:ext cx="8732066" cy="7513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Прочитай текст. Придумай заголовок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12341" y="1320683"/>
            <a:ext cx="10808145" cy="5016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Софійка потрапила на фіолетовий острів. Там росли фіолетові пальми. Між ними ходили фаз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ни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і фламінго.</a:t>
            </a:r>
          </a:p>
          <a:p>
            <a:pPr algn="just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 Ось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приїхала фіолетова карета. Вона зупинилась біля фонтана. З карети вийшла фея у фіолетовому вбранні. Вона підійшла до Софійки і стала показувати фокуси.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Раптом почувся мамин голос: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— Донечко, прокид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</a:rPr>
              <a:t>à</a:t>
            </a:r>
            <a:r>
              <a:rPr lang="uk-UA" sz="3200" b="1" dirty="0" err="1">
                <a:solidFill>
                  <a:schemeClr val="accent2">
                    <a:lumMod val="75000"/>
                  </a:schemeClr>
                </a:solidFill>
              </a:rPr>
              <a:t>йся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!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    Софійка відкрила очі, і фіолетовий острів зник. Дівчинка хотіла додивитися сон. Вона знову стулила повіки.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Але   </a:t>
            </a:r>
          </a:p>
          <a:p>
            <a:pPr algn="just"/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   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фантастичний сон </a:t>
            </a:r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не </a:t>
            </a:r>
            <a:r>
              <a:rPr lang="uk-UA" sz="3200" b="1" dirty="0">
                <a:solidFill>
                  <a:schemeClr val="accent2">
                    <a:lumMod val="75000"/>
                  </a:schemeClr>
                </a:solidFill>
              </a:rPr>
              <a:t>повернувся.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xmlns="" id="{88F48128-45BD-4C57-A763-DFCAAF39ACE9}"/>
              </a:ext>
            </a:extLst>
          </p:cNvPr>
          <p:cNvSpPr/>
          <p:nvPr/>
        </p:nvSpPr>
        <p:spPr>
          <a:xfrm>
            <a:off x="0" y="5818908"/>
            <a:ext cx="1054100" cy="10390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56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1245870" y="6217920"/>
            <a:ext cx="324612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42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140933" y="1927295"/>
            <a:ext cx="7155958" cy="35362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4013" indent="-354013">
              <a:buAutoNum type="arabicPeriod"/>
            </a:pPr>
            <a:r>
              <a:rPr lang="uk-UA" sz="2800" b="1" dirty="0"/>
              <a:t>Уві сні чи наяву відбувались описані події?</a:t>
            </a:r>
          </a:p>
          <a:p>
            <a:pPr marL="354013" indent="-354013">
              <a:buAutoNum type="arabicPeriod"/>
            </a:pPr>
            <a:r>
              <a:rPr lang="uk-UA" sz="2800" b="1" dirty="0"/>
              <a:t>Куди потрапила Софійка уві сні?</a:t>
            </a:r>
          </a:p>
          <a:p>
            <a:pPr marL="354013" indent="-354013">
              <a:buAutoNum type="arabicPeriod"/>
            </a:pPr>
            <a:r>
              <a:rPr lang="uk-UA" sz="2800" b="1" dirty="0"/>
              <a:t>Кого вона там побачила?</a:t>
            </a:r>
          </a:p>
          <a:p>
            <a:pPr marL="354013" indent="-354013">
              <a:buAutoNum type="arabicPeriod"/>
            </a:pPr>
            <a:r>
              <a:rPr lang="uk-UA" sz="2800" b="1" dirty="0"/>
              <a:t>Що перервало сон?</a:t>
            </a:r>
          </a:p>
          <a:p>
            <a:pPr marL="354013" indent="-354013">
              <a:buAutoNum type="arabicPeriod"/>
            </a:pPr>
            <a:r>
              <a:rPr lang="uk-UA" sz="2800" b="1" dirty="0"/>
              <a:t>Чи вдалося Софійці додивитися сон? </a:t>
            </a:r>
          </a:p>
          <a:p>
            <a:pPr marL="354013" indent="-354013">
              <a:buAutoNum type="arabicPeriod"/>
            </a:pPr>
            <a:r>
              <a:rPr lang="ru-RU" sz="2800" b="1" dirty="0"/>
              <a:t>А </a:t>
            </a:r>
            <a:r>
              <a:rPr lang="ru-RU" sz="2800" b="1" dirty="0" err="1"/>
              <a:t>тобі</a:t>
            </a:r>
            <a:r>
              <a:rPr lang="ru-RU" sz="2800" b="1" dirty="0"/>
              <a:t> сняться </a:t>
            </a:r>
            <a:r>
              <a:rPr lang="ru-RU" sz="2800" b="1" dirty="0" err="1"/>
              <a:t>кольорові</a:t>
            </a:r>
            <a:r>
              <a:rPr lang="ru-RU" sz="2800" b="1" dirty="0"/>
              <a:t> </a:t>
            </a:r>
            <a:r>
              <a:rPr lang="ru-RU" sz="2800" b="1" dirty="0" err="1"/>
              <a:t>сни</a:t>
            </a:r>
            <a:r>
              <a:rPr lang="ru-RU" sz="2800" b="1" dirty="0"/>
              <a:t>?</a:t>
            </a:r>
            <a:endParaRPr lang="uk-UA" sz="2800" b="1" dirty="0"/>
          </a:p>
        </p:txBody>
      </p:sp>
      <p:pic>
        <p:nvPicPr>
          <p:cNvPr id="7" name="Picture 2" descr="D:\Картинки до тестів\!!!!Эсмира_512х512\_free_2024-01-13-17-28-32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7" y="1927295"/>
            <a:ext cx="3712408" cy="371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618236" y="577281"/>
            <a:ext cx="8732066" cy="81992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err="1">
                <a:solidFill>
                  <a:schemeClr val="bg1"/>
                </a:solidFill>
              </a:rPr>
              <a:t>Вправа</a:t>
            </a:r>
            <a:r>
              <a:rPr lang="ru-RU" sz="4000" b="1" dirty="0">
                <a:solidFill>
                  <a:schemeClr val="bg1"/>
                </a:solidFill>
              </a:rPr>
              <a:t> </a:t>
            </a:r>
            <a:r>
              <a:rPr lang="ru-RU" sz="4000" b="1" dirty="0" smtClean="0">
                <a:solidFill>
                  <a:schemeClr val="bg1"/>
                </a:solidFill>
              </a:rPr>
              <a:t>«</a:t>
            </a:r>
            <a:r>
              <a:rPr lang="ru-RU" sz="4000" b="1" dirty="0" err="1" smtClean="0">
                <a:solidFill>
                  <a:schemeClr val="bg1"/>
                </a:solidFill>
              </a:rPr>
              <a:t>Запитання</a:t>
            </a:r>
            <a:r>
              <a:rPr lang="ru-RU" sz="4000" b="1" dirty="0" smtClean="0">
                <a:solidFill>
                  <a:schemeClr val="bg1"/>
                </a:solidFill>
              </a:rPr>
              <a:t> до тексту»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1858266" y="494529"/>
            <a:ext cx="8732066" cy="8321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 smtClean="0">
                <a:solidFill>
                  <a:schemeClr val="bg1"/>
                </a:solidFill>
              </a:rPr>
              <a:t>Продовж</a:t>
            </a:r>
            <a:r>
              <a:rPr lang="ru-RU" sz="4000" b="1" dirty="0" smtClean="0">
                <a:solidFill>
                  <a:schemeClr val="bg1"/>
                </a:solidFill>
              </a:rPr>
              <a:t> </a:t>
            </a:r>
            <a:r>
              <a:rPr lang="ru-RU" sz="4000" b="1" dirty="0" err="1">
                <a:solidFill>
                  <a:schemeClr val="bg1"/>
                </a:solidFill>
              </a:rPr>
              <a:t>речення</a:t>
            </a:r>
            <a:r>
              <a:rPr lang="ru-RU" sz="4000" b="1" dirty="0">
                <a:solidFill>
                  <a:schemeClr val="bg1"/>
                </a:solidFill>
              </a:rPr>
              <a:t>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58266" y="1566660"/>
            <a:ext cx="6831868" cy="34644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ru-RU" sz="3500" dirty="0" err="1"/>
              <a:t>Софійка</a:t>
            </a:r>
            <a:r>
              <a:rPr lang="ru-RU" sz="3500" dirty="0"/>
              <a:t> </a:t>
            </a:r>
            <a:r>
              <a:rPr lang="ru-RU" sz="3500" dirty="0" err="1"/>
              <a:t>потрапила</a:t>
            </a:r>
            <a:r>
              <a:rPr lang="ru-RU" sz="3500" dirty="0"/>
              <a:t> на ... </a:t>
            </a:r>
          </a:p>
          <a:p>
            <a:pPr marL="742950" indent="-742950">
              <a:buAutoNum type="arabicPeriod"/>
            </a:pPr>
            <a:r>
              <a:rPr lang="ru-RU" sz="3500" dirty="0"/>
              <a:t>Вона </a:t>
            </a:r>
            <a:r>
              <a:rPr lang="ru-RU" sz="3500" dirty="0" err="1"/>
              <a:t>зупинилась</a:t>
            </a:r>
            <a:r>
              <a:rPr lang="ru-RU" sz="3500" dirty="0"/>
              <a:t> </a:t>
            </a:r>
            <a:r>
              <a:rPr lang="ru-RU" sz="3500" dirty="0" err="1"/>
              <a:t>біля</a:t>
            </a:r>
            <a:r>
              <a:rPr lang="ru-RU" sz="3500" dirty="0"/>
              <a:t> ...</a:t>
            </a:r>
          </a:p>
          <a:p>
            <a:pPr marL="742950" indent="-742950">
              <a:buAutoNum type="arabicPeriod"/>
            </a:pPr>
            <a:r>
              <a:rPr lang="ru-RU" sz="3500" dirty="0"/>
              <a:t>З </a:t>
            </a:r>
            <a:r>
              <a:rPr lang="ru-RU" sz="3500" dirty="0" err="1"/>
              <a:t>карети</a:t>
            </a:r>
            <a:r>
              <a:rPr lang="ru-RU" sz="3500" dirty="0"/>
              <a:t> </a:t>
            </a:r>
            <a:r>
              <a:rPr lang="ru-RU" sz="3500" dirty="0" err="1"/>
              <a:t>вийшла</a:t>
            </a:r>
            <a:r>
              <a:rPr lang="ru-RU" sz="3500" dirty="0"/>
              <a:t> ...</a:t>
            </a:r>
          </a:p>
          <a:p>
            <a:pPr marL="742950" indent="-742950">
              <a:buAutoNum type="arabicPeriod"/>
            </a:pPr>
            <a:r>
              <a:rPr lang="ru-RU" sz="3500" dirty="0"/>
              <a:t>Вона </a:t>
            </a:r>
            <a:r>
              <a:rPr lang="ru-RU" sz="3500" dirty="0" err="1"/>
              <a:t>підійшла</a:t>
            </a:r>
            <a:r>
              <a:rPr lang="ru-RU" sz="3500" dirty="0"/>
              <a:t> до ... </a:t>
            </a:r>
          </a:p>
          <a:p>
            <a:pPr marL="742950" indent="-742950">
              <a:buAutoNum type="arabicPeriod"/>
            </a:pPr>
            <a:r>
              <a:rPr lang="ru-RU" sz="3500" dirty="0" err="1"/>
              <a:t>Софійка</a:t>
            </a:r>
            <a:r>
              <a:rPr lang="ru-RU" sz="3500" dirty="0"/>
              <a:t> </a:t>
            </a:r>
            <a:r>
              <a:rPr lang="ru-RU" sz="3500" dirty="0" err="1"/>
              <a:t>відкрила</a:t>
            </a:r>
            <a:r>
              <a:rPr lang="ru-RU" sz="3500" dirty="0"/>
              <a:t> </a:t>
            </a:r>
            <a:r>
              <a:rPr lang="ru-RU" sz="3500" dirty="0" err="1"/>
              <a:t>очі</a:t>
            </a:r>
            <a:r>
              <a:rPr lang="ru-RU" sz="3500" dirty="0"/>
              <a:t>, і ...</a:t>
            </a:r>
          </a:p>
          <a:p>
            <a:pPr marL="742950" indent="-742950">
              <a:buAutoNum type="arabicPeriod"/>
            </a:pPr>
            <a:r>
              <a:rPr lang="ru-RU" sz="3500" dirty="0"/>
              <a:t>Але </a:t>
            </a:r>
            <a:r>
              <a:rPr lang="ru-RU" sz="3500" dirty="0" err="1"/>
              <a:t>фантастичний</a:t>
            </a:r>
            <a:r>
              <a:rPr lang="ru-RU" sz="3500" dirty="0"/>
              <a:t> сон …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542" y="3895344"/>
            <a:ext cx="2231578" cy="277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5936" y="406254"/>
            <a:ext cx="8732066" cy="9100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Гра «</a:t>
            </a:r>
            <a:r>
              <a:rPr lang="ru-RU" sz="4000" b="1" dirty="0" err="1">
                <a:solidFill>
                  <a:schemeClr val="bg1"/>
                </a:solidFill>
              </a:rPr>
              <a:t>Склади</a:t>
            </a:r>
            <a:r>
              <a:rPr lang="ru-RU" sz="4000" b="1" dirty="0">
                <a:solidFill>
                  <a:schemeClr val="bg1"/>
                </a:solidFill>
              </a:rPr>
              <a:t> слова»</a:t>
            </a:r>
          </a:p>
        </p:txBody>
      </p:sp>
      <p:pic>
        <p:nvPicPr>
          <p:cNvPr id="23" name="Picture 2" descr="png_lelik: Школьники - ученики - учителя - на прозрачном фоне 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889" y="5328600"/>
            <a:ext cx="2349774" cy="136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018095" y="3591612"/>
            <a:ext cx="2903456" cy="772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фокус</a:t>
            </a:r>
            <a:endParaRPr lang="ru-RU" sz="45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80241" y="3591611"/>
            <a:ext cx="2903456" cy="772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фікус</a:t>
            </a:r>
            <a:endParaRPr lang="ru-RU" sz="45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142387" y="3591611"/>
            <a:ext cx="2903456" cy="772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фініш</a:t>
            </a:r>
            <a:endParaRPr lang="ru-RU" sz="4500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40947" y="4687222"/>
            <a:ext cx="2903456" cy="772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фірма</a:t>
            </a:r>
            <a:endParaRPr lang="ru-RU" sz="45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18951" t="34131" r="29584" b="52826"/>
          <a:stretch/>
        </p:blipFill>
        <p:spPr>
          <a:xfrm>
            <a:off x="856582" y="1703009"/>
            <a:ext cx="10350774" cy="1475603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17" name="Скругленный прямоугольник 16"/>
          <p:cNvSpPr/>
          <p:nvPr/>
        </p:nvSpPr>
        <p:spPr>
          <a:xfrm>
            <a:off x="2683347" y="4653609"/>
            <a:ext cx="2903456" cy="77299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500" b="1" dirty="0"/>
              <a:t>ферма</a:t>
            </a:r>
            <a:endParaRPr lang="ru-RU" sz="4500" b="1" dirty="0"/>
          </a:p>
        </p:txBody>
      </p:sp>
    </p:spTree>
    <p:extLst>
      <p:ext uri="{BB962C8B-B14F-4D97-AF65-F5344CB8AC3E}">
        <p14:creationId xmlns:p14="http://schemas.microsoft.com/office/powerpoint/2010/main" val="214374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65691" y="494529"/>
            <a:ext cx="8925143" cy="82614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E018D5C-1C3F-4E2B-949C-FDE6EFBA4C78}"/>
              </a:ext>
            </a:extLst>
          </p:cNvPr>
          <p:cNvSpPr txBox="1"/>
          <p:nvPr/>
        </p:nvSpPr>
        <p:spPr>
          <a:xfrm>
            <a:off x="5516566" y="1626264"/>
            <a:ext cx="5826623" cy="4392692"/>
          </a:xfrm>
          <a:prstGeom prst="roundRect">
            <a:avLst/>
          </a:prstGeom>
          <a:solidFill>
            <a:srgbClr val="FDB900"/>
          </a:solidFill>
          <a:ln w="38100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</a:rPr>
              <a:t>Прилетіла </a:t>
            </a:r>
            <a:r>
              <a:rPr lang="ru-RU" sz="2800" b="1" dirty="0" err="1">
                <a:solidFill>
                  <a:schemeClr val="bg1"/>
                </a:solidFill>
              </a:rPr>
              <a:t>ластівка</a:t>
            </a:r>
            <a:r>
              <a:rPr lang="ru-RU" sz="2800" b="1" dirty="0">
                <a:solidFill>
                  <a:schemeClr val="bg1"/>
                </a:solidFill>
              </a:rPr>
              <a:t> до </a:t>
            </a:r>
            <a:r>
              <a:rPr lang="ru-RU" sz="2800" b="1" dirty="0" err="1">
                <a:solidFill>
                  <a:schemeClr val="bg1"/>
                </a:solidFill>
              </a:rPr>
              <a:t>віконця</a:t>
            </a:r>
            <a:r>
              <a:rPr lang="ru-RU" sz="28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Постукала </a:t>
            </a:r>
            <a:r>
              <a:rPr lang="ru-RU" sz="2800" b="1" dirty="0" err="1">
                <a:solidFill>
                  <a:schemeClr val="bg1"/>
                </a:solidFill>
              </a:rPr>
              <a:t>тричі</a:t>
            </a:r>
            <a:r>
              <a:rPr lang="ru-RU" sz="2800" b="1" dirty="0">
                <a:solidFill>
                  <a:schemeClr val="bg1"/>
                </a:solidFill>
              </a:rPr>
              <a:t>: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«</a:t>
            </a:r>
            <a:r>
              <a:rPr lang="ru-RU" sz="2800" b="1" dirty="0" err="1">
                <a:solidFill>
                  <a:schemeClr val="bg1"/>
                </a:solidFill>
              </a:rPr>
              <a:t>Прокидайся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Сонце</a:t>
            </a:r>
            <a:r>
              <a:rPr lang="ru-RU" sz="2800" b="1" dirty="0">
                <a:solidFill>
                  <a:schemeClr val="bg1"/>
                </a:solidFill>
              </a:rPr>
              <a:t>!»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Час </a:t>
            </a:r>
            <a:r>
              <a:rPr lang="ru-RU" sz="2800" b="1" dirty="0" err="1">
                <a:solidFill>
                  <a:schemeClr val="bg1"/>
                </a:solidFill>
              </a:rPr>
              <a:t>вже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діткам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працювати</a:t>
            </a:r>
            <a:r>
              <a:rPr lang="ru-RU" sz="2800" b="1" dirty="0">
                <a:solidFill>
                  <a:schemeClr val="bg1"/>
                </a:solidFill>
              </a:rPr>
              <a:t>,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</a:rPr>
              <a:t>І за парти </a:t>
            </a:r>
            <a:r>
              <a:rPr lang="ru-RU" sz="2800" b="1" dirty="0" err="1">
                <a:solidFill>
                  <a:schemeClr val="bg1"/>
                </a:solidFill>
              </a:rPr>
              <a:t>всім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сідати</a:t>
            </a:r>
            <a:r>
              <a:rPr lang="ru-RU" sz="2800" b="1" dirty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Добрий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b="1" dirty="0" smtClean="0">
                <a:solidFill>
                  <a:schemeClr val="bg1"/>
                </a:solidFill>
              </a:rPr>
              <a:t>день, </a:t>
            </a:r>
            <a:r>
              <a:rPr lang="ru-RU" sz="2800" b="1" dirty="0" err="1" smtClean="0">
                <a:solidFill>
                  <a:schemeClr val="bg1"/>
                </a:solidFill>
              </a:rPr>
              <a:t>мої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>
                <a:solidFill>
                  <a:schemeClr val="bg1"/>
                </a:solidFill>
              </a:rPr>
              <a:t>малята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мої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</a:rPr>
              <a:t>хлопчики й </a:t>
            </a:r>
            <a:r>
              <a:rPr lang="ru-RU" sz="2800" b="1" dirty="0" err="1">
                <a:solidFill>
                  <a:schemeClr val="bg1"/>
                </a:solidFill>
              </a:rPr>
              <a:t>дівчата</a:t>
            </a:r>
            <a:r>
              <a:rPr lang="ru-RU" sz="2800" b="1" dirty="0">
                <a:solidFill>
                  <a:schemeClr val="bg1"/>
                </a:solidFill>
              </a:rPr>
              <a:t>!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Сонце</a:t>
            </a:r>
            <a:r>
              <a:rPr lang="ru-RU" sz="2800" b="1" dirty="0">
                <a:solidFill>
                  <a:schemeClr val="bg1"/>
                </a:solidFill>
              </a:rPr>
              <a:t>, </a:t>
            </a:r>
            <a:r>
              <a:rPr lang="ru-RU" sz="2800" b="1" dirty="0" err="1">
                <a:solidFill>
                  <a:schemeClr val="bg1"/>
                </a:solidFill>
              </a:rPr>
              <a:t>ластівка</a:t>
            </a:r>
            <a:r>
              <a:rPr lang="ru-RU" sz="2800" b="1" dirty="0">
                <a:solidFill>
                  <a:schemeClr val="bg1"/>
                </a:solidFill>
              </a:rPr>
              <a:t> і я</a:t>
            </a:r>
          </a:p>
          <a:p>
            <a:pPr algn="ctr"/>
            <a:r>
              <a:rPr lang="ru-RU" sz="2800" b="1" dirty="0" err="1">
                <a:solidFill>
                  <a:schemeClr val="bg1"/>
                </a:solidFill>
              </a:rPr>
              <a:t>Зичим</a:t>
            </a:r>
            <a:r>
              <a:rPr lang="ru-RU" sz="2800" b="1" dirty="0">
                <a:solidFill>
                  <a:schemeClr val="bg1"/>
                </a:solidFill>
              </a:rPr>
              <a:t> гарного вам дня!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AFDB8D6-B498-48E5-9A58-2058BA0D7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54"/>
          <a:stretch/>
        </p:blipFill>
        <p:spPr>
          <a:xfrm>
            <a:off x="798653" y="1613292"/>
            <a:ext cx="4504257" cy="4467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2370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0803" y="1531620"/>
            <a:ext cx="802532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uk-UA" sz="2400" dirty="0">
                <a:solidFill>
                  <a:schemeClr val="accent2">
                    <a:lumMod val="75000"/>
                  </a:schemeClr>
                </a:solidFill>
              </a:rPr>
              <a:t>Назви усі картинки. На яку літеру починаються майже усі тобою названі слова? Скажи, яка картинка зайва? Чому?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74471" y="659328"/>
            <a:ext cx="9370950" cy="87229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«Картинка заблукала»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6655" y="2596161"/>
            <a:ext cx="1967714" cy="2360759"/>
          </a:xfrm>
          <a:prstGeom prst="rect">
            <a:avLst/>
          </a:prstGeom>
        </p:spPr>
      </p:pic>
      <p:pic>
        <p:nvPicPr>
          <p:cNvPr id="25602" name="Picture 2" descr="Картинка фонтан в 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2" y="1947118"/>
            <a:ext cx="2425399" cy="3076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Фламинго PNG клипарт изображения (картинки) с альфа каналом и прозрачным  фоном. Скачать бесплатно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7644" y="2761214"/>
            <a:ext cx="2860757" cy="392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7963" y="4421363"/>
            <a:ext cx="2157653" cy="20820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6422" y="4108405"/>
            <a:ext cx="3447947" cy="2457618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8321040" y="2516142"/>
            <a:ext cx="2383329" cy="25071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46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747" y="752762"/>
            <a:ext cx="2563902" cy="3135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856740" y="434341"/>
            <a:ext cx="9163561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75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1 Читання\6 Блок я ц ю є ї ф щ дз дж апостроф\084 - Велика буква Ф\2024-02-27_19200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" t="1945" r="1889" b="1586"/>
          <a:stretch/>
        </p:blipFill>
        <p:spPr bwMode="auto">
          <a:xfrm>
            <a:off x="3496301" y="1467990"/>
            <a:ext cx="7524000" cy="4392000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63649" y="4026335"/>
            <a:ext cx="2518352" cy="11566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велику букву «еф» і слово з нею у 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67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1 клас\1. Навчання грамоти\1 УРОКИ 2023\Читання\5 Блок г ґ ж ш ь х ч\059 - Велика буква Г. Читання слів, діалогу і тексту з вивченими літерами\2024-01-03_174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84" b="9500"/>
          <a:stretch/>
        </p:blipFill>
        <p:spPr bwMode="auto">
          <a:xfrm>
            <a:off x="3183850" y="2556000"/>
            <a:ext cx="7456274" cy="82800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786439" y="434341"/>
            <a:ext cx="8845782" cy="89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ED9321F-44F4-4C0D-B330-BB819769AF7C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69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296170" y="2578513"/>
            <a:ext cx="7899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6130" y="2571218"/>
            <a:ext cx="901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Фе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4907185" y="2568826"/>
            <a:ext cx="8111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 і 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5782395" y="2578513"/>
            <a:ext cx="8484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фо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6539394" y="2576584"/>
            <a:ext cx="115299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фла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7540137" y="2575623"/>
            <a:ext cx="10665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 і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8486778" y="2598483"/>
            <a:ext cx="8858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err="1" smtClean="0">
                <a:solidFill>
                  <a:srgbClr val="002060"/>
                </a:solidFill>
              </a:rPr>
              <a:t>фу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693" y="1312430"/>
            <a:ext cx="2943762" cy="3599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929362" y="1483113"/>
            <a:ext cx="6657567" cy="69425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Надрукуй перші склади продиктованих слів</a:t>
            </a:r>
            <a:endParaRPr lang="ru-RU" sz="24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3929362" y="1483113"/>
            <a:ext cx="6657567" cy="86037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фазан, Федько, фіолетовий, форма, фламінго, фініш,  футбол, Фаїна.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938705" y="1478848"/>
            <a:ext cx="6648224" cy="8646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З’єднай стрілочками  частини слів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884070" y="1493148"/>
            <a:ext cx="6702859" cy="8402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Склади речення за світлиною і схемами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9266136" y="2602771"/>
            <a:ext cx="9751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4000" dirty="0" smtClean="0">
                <a:solidFill>
                  <a:srgbClr val="002060"/>
                </a:solidFill>
              </a:rPr>
              <a:t>Фа</a:t>
            </a:r>
            <a:endParaRPr lang="ru-RU" sz="40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D:\1 клас\1. Навчання грамоти\1 УРОКИ 2023\1 Читання\6 Блок я ц ю є ї ф щ дз дж апостроф\084 - Велика буква Ф\2024-02-27_1923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850" y="3461622"/>
            <a:ext cx="3902050" cy="226570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Прямая со стрелкой 2"/>
          <p:cNvCxnSpPr/>
          <p:nvPr/>
        </p:nvCxnSpPr>
        <p:spPr>
          <a:xfrm>
            <a:off x="4697730" y="4103370"/>
            <a:ext cx="76581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4717130" y="4255770"/>
            <a:ext cx="746410" cy="656369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4459907" y="3737611"/>
            <a:ext cx="1003633" cy="117452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4459907" y="4583954"/>
            <a:ext cx="1055465" cy="32818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4459907" y="4912140"/>
            <a:ext cx="1003633" cy="45996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D:\1 клас\1. Навчання грамоти\1 УРОКИ 2023\1 Читання\6 Блок я ц ю є ї ф щ дз дж апостроф\084 - Велика буква Ф\2024-02-27_19253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624" y="2488692"/>
            <a:ext cx="8532535" cy="323863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8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7" grpId="0"/>
      <p:bldP spid="50" grpId="0"/>
      <p:bldP spid="53" grpId="0"/>
      <p:bldP spid="56" grpId="0"/>
      <p:bldP spid="58" grpId="0"/>
      <p:bldP spid="36" grpId="0" animBg="1"/>
      <p:bldP spid="25" grpId="0" animBg="1"/>
      <p:bldP spid="11" grpId="0" animBg="1"/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7983" y="549569"/>
            <a:ext cx="8755124" cy="84489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«Мікрофон»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2766" y="1733361"/>
            <a:ext cx="4545558" cy="2400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Ф.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2766" y="4191336"/>
            <a:ext cx="4545558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000" b="1" dirty="0" smtClean="0">
                <a:solidFill>
                  <a:srgbClr val="FFFF00"/>
                </a:solidFill>
              </a:rPr>
              <a:t>Фаїна, Федько, Фараон, </a:t>
            </a:r>
            <a:r>
              <a:rPr lang="uk-UA" sz="3000" b="1" dirty="0" err="1" smtClean="0">
                <a:solidFill>
                  <a:srgbClr val="FFFF00"/>
                </a:solidFill>
              </a:rPr>
              <a:t>Федькович</a:t>
            </a:r>
            <a:r>
              <a:rPr lang="uk-UA" sz="3000" b="1" dirty="0" smtClean="0">
                <a:solidFill>
                  <a:srgbClr val="FFFF00"/>
                </a:solidFill>
              </a:rPr>
              <a:t>, Феодосія, Флоренція, Філадельфія </a:t>
            </a:r>
            <a:endParaRPr lang="uk-UA" sz="3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460396" y="430752"/>
            <a:ext cx="8811364" cy="78082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="" xmlns:a16="http://schemas.microsoft.com/office/drawing/2014/main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85871" y="1727201"/>
            <a:ext cx="4265586" cy="4587906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="" xmlns:a16="http://schemas.microsoft.com/office/drawing/2014/main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="" xmlns:a16="http://schemas.microsoft.com/office/drawing/2014/main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 descr="https://learningapps.org/qrcode.php?id=p6f52ub05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912" y="2162175"/>
            <a:ext cx="1200150" cy="120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61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 «Світлофор настрою».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397596" y="1251166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749633" y="125116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671161" y="1456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729642" y="1456402"/>
            <a:ext cx="1823392" cy="1110137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02" y="1432607"/>
            <a:ext cx="11041381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4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097280" y="400050"/>
            <a:ext cx="9778802" cy="1032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«Світлофор </a:t>
            </a:r>
            <a:r>
              <a:rPr lang="uk-UA" sz="2800" b="1" dirty="0" smtClean="0">
                <a:solidFill>
                  <a:schemeClr val="bg1"/>
                </a:solidFill>
              </a:rPr>
              <a:t>очікувань».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Перей</a:t>
            </a:r>
            <a:r>
              <a:rPr lang="ru-RU" sz="2800" b="1" dirty="0" smtClean="0">
                <a:solidFill>
                  <a:schemeClr val="bg1"/>
                </a:solidFill>
              </a:rPr>
              <a:t>д</a:t>
            </a:r>
            <a:r>
              <a:rPr lang="uk-UA" sz="2800" b="1" dirty="0">
                <a:solidFill>
                  <a:schemeClr val="bg1"/>
                </a:solidFill>
              </a:rPr>
              <a:t>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дорогу, використавши </a:t>
            </a:r>
            <a:r>
              <a:rPr lang="uk-UA" sz="2800" b="1" dirty="0" smtClean="0">
                <a:solidFill>
                  <a:schemeClr val="bg1"/>
                </a:solidFill>
              </a:rPr>
              <a:t>пропуск.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E799B92-4E40-49F1-B3CB-B2F1620CB6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88" b="2320"/>
          <a:stretch/>
        </p:blipFill>
        <p:spPr>
          <a:xfrm>
            <a:off x="9553034" y="1318823"/>
            <a:ext cx="2202787" cy="480341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CCBC69E-839A-4665-9A49-55B5D767D7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2" r="38226" b="2320"/>
          <a:stretch/>
        </p:blipFill>
        <p:spPr>
          <a:xfrm>
            <a:off x="4752031" y="1251166"/>
            <a:ext cx="2202787" cy="480341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C601840-01F4-4CD8-8F61-E440DBCAF5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274" b="2320"/>
          <a:stretch/>
        </p:blipFill>
        <p:spPr>
          <a:xfrm>
            <a:off x="578183" y="1250956"/>
            <a:ext cx="2202787" cy="4803417"/>
          </a:xfrm>
          <a:prstGeom prst="rect">
            <a:avLst/>
          </a:prstGeom>
        </p:spPr>
      </p:pic>
      <p:sp>
        <p:nvSpPr>
          <p:cNvPr id="17" name="Бульбашка прямої мови: прямокутна з округленими кутами 16">
            <a:extLst>
              <a:ext uri="{FF2B5EF4-FFF2-40B4-BE49-F238E27FC236}">
                <a16:creationId xmlns:a16="http://schemas.microsoft.com/office/drawing/2014/main" xmlns="" id="{809DF914-C952-47E5-94F7-1AC05BA82385}"/>
              </a:ext>
            </a:extLst>
          </p:cNvPr>
          <p:cNvSpPr/>
          <p:nvPr/>
        </p:nvSpPr>
        <p:spPr>
          <a:xfrm>
            <a:off x="1967012" y="1456402"/>
            <a:ext cx="1823392" cy="885825"/>
          </a:xfrm>
          <a:prstGeom prst="wedgeRoundRectCallout">
            <a:avLst>
              <a:gd name="adj1" fmla="val -44340"/>
              <a:gd name="adj2" fmla="val 63575"/>
              <a:gd name="adj3" fmla="val 16667"/>
            </a:avLst>
          </a:prstGeom>
          <a:solidFill>
            <a:srgbClr val="3EE56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просто!</a:t>
            </a:r>
          </a:p>
        </p:txBody>
      </p:sp>
      <p:sp>
        <p:nvSpPr>
          <p:cNvPr id="21" name="Бульбашка прямої мови: прямокутна з округленими кутами 20">
            <a:extLst>
              <a:ext uri="{FF2B5EF4-FFF2-40B4-BE49-F238E27FC236}">
                <a16:creationId xmlns:a16="http://schemas.microsoft.com/office/drawing/2014/main" xmlns="" id="{F027A46A-0904-474B-99F3-07EB4C80E74E}"/>
              </a:ext>
            </a:extLst>
          </p:cNvPr>
          <p:cNvSpPr/>
          <p:nvPr/>
        </p:nvSpPr>
        <p:spPr>
          <a:xfrm>
            <a:off x="4245813" y="1455402"/>
            <a:ext cx="2728866" cy="943052"/>
          </a:xfrm>
          <a:prstGeom prst="wedgeRoundRectCallout">
            <a:avLst>
              <a:gd name="adj1" fmla="val -7341"/>
              <a:gd name="adj2" fmla="val 64433"/>
              <a:gd name="adj3" fmla="val 16667"/>
            </a:avLst>
          </a:prstGeom>
          <a:solidFill>
            <a:srgbClr val="F9CA24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доведеться 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докласти зусилля.</a:t>
            </a:r>
          </a:p>
        </p:txBody>
      </p:sp>
      <p:sp>
        <p:nvSpPr>
          <p:cNvPr id="22" name="Бульбашка прямої мови: прямокутна з округленими кутами 21">
            <a:extLst>
              <a:ext uri="{FF2B5EF4-FFF2-40B4-BE49-F238E27FC236}">
                <a16:creationId xmlns:a16="http://schemas.microsoft.com/office/drawing/2014/main" xmlns="" id="{067E5DC4-D958-40A4-896E-132BBC24AD63}"/>
              </a:ext>
            </a:extLst>
          </p:cNvPr>
          <p:cNvSpPr/>
          <p:nvPr/>
        </p:nvSpPr>
        <p:spPr>
          <a:xfrm>
            <a:off x="7429500" y="1456403"/>
            <a:ext cx="2123534" cy="942052"/>
          </a:xfrm>
          <a:prstGeom prst="wedgeRoundRectCallout">
            <a:avLst>
              <a:gd name="adj1" fmla="val 76329"/>
              <a:gd name="adj2" fmla="val 34543"/>
              <a:gd name="adj3" fmla="val 16667"/>
            </a:avLst>
          </a:prstGeom>
          <a:solidFill>
            <a:srgbClr val="FB342E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</a:t>
            </a:r>
            <a:r>
              <a:rPr lang="uk-UA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вдасться</a:t>
            </a:r>
            <a:r>
              <a:rPr lang="uk-UA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0F84CF-9CB7-487B-9121-13956F3B95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33" y="1466910"/>
            <a:ext cx="10920397" cy="507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902526" y="524448"/>
            <a:ext cx="10170024" cy="86921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Вправи на розвиток </a:t>
            </a:r>
            <a:r>
              <a:rPr lang="uk-UA" sz="3600" b="1" dirty="0" smtClean="0"/>
              <a:t>артикуляційного апарату</a:t>
            </a:r>
            <a:endParaRPr lang="ru-RU" sz="3600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825633" y="1456444"/>
            <a:ext cx="313193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uk-UA" sz="2800" b="1" dirty="0"/>
              <a:t>Гра „Розмова лісу</a:t>
            </a:r>
            <a:r>
              <a:rPr lang="uk-UA" sz="2800" b="1" dirty="0" smtClean="0"/>
              <a:t>”</a:t>
            </a:r>
            <a:endParaRPr lang="ru-RU" sz="2800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0794" y="2142482"/>
            <a:ext cx="5306743" cy="2485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800" b="1" dirty="0"/>
              <a:t>Вітерець у лісі - </a:t>
            </a:r>
            <a:r>
              <a:rPr lang="uk-UA" sz="2800" b="1" dirty="0" smtClean="0"/>
              <a:t>ш-ш-ш.</a:t>
            </a:r>
            <a:endParaRPr lang="ru-RU" sz="2800" b="1" dirty="0"/>
          </a:p>
          <a:p>
            <a:r>
              <a:rPr lang="uk-UA" sz="2800" b="1" dirty="0" smtClean="0"/>
              <a:t>Повзе </a:t>
            </a:r>
            <a:r>
              <a:rPr lang="uk-UA" sz="2800" b="1" dirty="0"/>
              <a:t>вуж у траві -  с-с-с.</a:t>
            </a:r>
            <a:endParaRPr lang="ru-RU" sz="2800" b="1" dirty="0"/>
          </a:p>
          <a:p>
            <a:r>
              <a:rPr lang="uk-UA" sz="2800" b="1" dirty="0" smtClean="0"/>
              <a:t>Пролетів </a:t>
            </a:r>
            <a:r>
              <a:rPr lang="uk-UA" sz="2800" b="1" dirty="0"/>
              <a:t>жук - ж-ж-ж.</a:t>
            </a:r>
            <a:endParaRPr lang="ru-RU" sz="2800" b="1" dirty="0"/>
          </a:p>
          <a:p>
            <a:r>
              <a:rPr lang="uk-UA" sz="2800" b="1" dirty="0" smtClean="0"/>
              <a:t>Заспівав </a:t>
            </a:r>
            <a:r>
              <a:rPr lang="uk-UA" sz="2800" b="1" dirty="0"/>
              <a:t>комарик- з-з-з.</a:t>
            </a:r>
            <a:endParaRPr lang="ru-RU" sz="2800" b="1" dirty="0"/>
          </a:p>
          <a:p>
            <a:r>
              <a:rPr lang="uk-UA" sz="2800" b="1" dirty="0" smtClean="0"/>
              <a:t>Забриніла </a:t>
            </a:r>
            <a:r>
              <a:rPr lang="uk-UA" sz="2800" b="1" dirty="0"/>
              <a:t>бджілка- </a:t>
            </a:r>
            <a:r>
              <a:rPr lang="uk-UA" sz="2800" b="1" dirty="0" err="1"/>
              <a:t>дж-дж-дж</a:t>
            </a:r>
            <a:r>
              <a:rPr lang="uk-UA" sz="2800" b="1" dirty="0"/>
              <a:t>.</a:t>
            </a:r>
            <a:endParaRPr lang="ru-RU" sz="2800" b="1" dirty="0"/>
          </a:p>
        </p:txBody>
      </p:sp>
      <p:pic>
        <p:nvPicPr>
          <p:cNvPr id="2052" name="Picture 4" descr="Вітерець гуляє в лісі&quot; | . Дефектолог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693" y="1596161"/>
            <a:ext cx="3646104" cy="191205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Дитячі оповіді. Мідянк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707" y="3049107"/>
            <a:ext cx="3287804" cy="16439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3" t="16579" r="6621" b="13366"/>
          <a:stretch/>
        </p:blipFill>
        <p:spPr bwMode="auto">
          <a:xfrm>
            <a:off x="902526" y="4851758"/>
            <a:ext cx="2897578" cy="1853102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 descr="ПРО КОМАРИКА ЗЮЗЮ – Родин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797" y="4836009"/>
            <a:ext cx="2475222" cy="178680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картинки бджілок для дітей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335" y="3810531"/>
            <a:ext cx="2216608" cy="275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40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/>
          <a:srcRect l="16500" t="5833" r="16667" b="4166"/>
          <a:stretch/>
        </p:blipFill>
        <p:spPr>
          <a:xfrm>
            <a:off x="8170792" y="3996369"/>
            <a:ext cx="1608415" cy="2165946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3076" name="Picture 4" descr="Рисунки Феникса для срисовки (20 фото) • Прикольные картинки и позитив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" r="7769"/>
          <a:stretch/>
        </p:blipFill>
        <p:spPr bwMode="auto">
          <a:xfrm>
            <a:off x="2797513" y="4127047"/>
            <a:ext cx="2048808" cy="2035268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74147" y="445746"/>
            <a:ext cx="10881583" cy="7429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склади. З'єднай їх з відповідними </a:t>
            </a:r>
            <a:r>
              <a:rPr lang="uk-UA" sz="3200" b="1" dirty="0" smtClean="0">
                <a:solidFill>
                  <a:schemeClr val="bg1"/>
                </a:solidFill>
              </a:rPr>
              <a:t>малюнками.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990371" y="2193188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фе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377454" y="2196140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фу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854076" y="219318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фо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73297" y="219318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фі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5575507" y="2196140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фа</a:t>
              </a:r>
              <a:endParaRPr lang="ru-RU" sz="4000" b="1" dirty="0"/>
            </a:p>
          </p:txBody>
        </p:sp>
      </p:grpSp>
      <p:cxnSp>
        <p:nvCxnSpPr>
          <p:cNvPr id="33" name="Прямая со стрелкой 32"/>
          <p:cNvCxnSpPr/>
          <p:nvPr/>
        </p:nvCxnSpPr>
        <p:spPr>
          <a:xfrm flipH="1">
            <a:off x="1771351" y="2995971"/>
            <a:ext cx="1760519" cy="10003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>
            <a:endCxn id="27" idx="0"/>
          </p:cNvCxnSpPr>
          <p:nvPr/>
        </p:nvCxnSpPr>
        <p:spPr>
          <a:xfrm flipH="1">
            <a:off x="8975000" y="2978634"/>
            <a:ext cx="1125138" cy="10177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>
            <a:stCxn id="35" idx="2"/>
            <a:endCxn id="3078" idx="0"/>
          </p:cNvCxnSpPr>
          <p:nvPr/>
        </p:nvCxnSpPr>
        <p:spPr>
          <a:xfrm>
            <a:off x="6079600" y="2995971"/>
            <a:ext cx="624775" cy="162329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endCxn id="3076" idx="0"/>
          </p:cNvCxnSpPr>
          <p:nvPr/>
        </p:nvCxnSpPr>
        <p:spPr>
          <a:xfrm>
            <a:off x="1971718" y="2978634"/>
            <a:ext cx="1850199" cy="11484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Футболист рисунок - фото и картинки abrakadabra.fu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98" y="3761967"/>
            <a:ext cx="1293753" cy="25579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3078" name="Picture 6" descr="Мультфильм Фазан Рисунок — стоковая векторная графика и другие изображения  на тему Комикс - Комикс, Фазан - Пернатая дичь, Векторная графика - iSt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6" b="14244"/>
          <a:stretch/>
        </p:blipFill>
        <p:spPr bwMode="auto">
          <a:xfrm>
            <a:off x="5580509" y="4619264"/>
            <a:ext cx="2247731" cy="1543051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3155" y="3894524"/>
            <a:ext cx="1236655" cy="2267791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cxnSp>
        <p:nvCxnSpPr>
          <p:cNvPr id="36" name="Прямая со стрелкой 35"/>
          <p:cNvCxnSpPr/>
          <p:nvPr/>
        </p:nvCxnSpPr>
        <p:spPr>
          <a:xfrm>
            <a:off x="8907201" y="2765378"/>
            <a:ext cx="1744011" cy="11152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12774" y="1332862"/>
            <a:ext cx="1094295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Яку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букву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вивчили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на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попередньому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уроці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?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Який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звук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позначає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буква «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еф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»? </a:t>
            </a:r>
            <a:r>
              <a:rPr lang="ru-RU" altLang="ru-RU" sz="2400" b="1" dirty="0" err="1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Назви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слова </a:t>
            </a:r>
            <a:r>
              <a:rPr lang="ru-RU" altLang="ru-RU" sz="2400" b="1" dirty="0" err="1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зі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звуком [ф</a:t>
            </a: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27413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437300" y="3924016"/>
            <a:ext cx="1213211" cy="10764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3652773" y="27794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uk-UA" sz="3200" dirty="0"/>
          </a:p>
        </p:txBody>
      </p:sp>
      <p:sp>
        <p:nvSpPr>
          <p:cNvPr id="11" name="Овал 10"/>
          <p:cNvSpPr/>
          <p:nvPr/>
        </p:nvSpPr>
        <p:spPr>
          <a:xfrm>
            <a:off x="1437301" y="1328715"/>
            <a:ext cx="1213211" cy="11176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1492446" y="5223746"/>
            <a:ext cx="1158065" cy="111767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1437300" y="2628445"/>
            <a:ext cx="1213211" cy="11176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85277" y="1478268"/>
            <a:ext cx="4944274" cy="9169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саду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998912" y="2728808"/>
            <a:ext cx="4944274" cy="9169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фіалки</a:t>
            </a:r>
            <a:r>
              <a:rPr lang="ru-RU" sz="6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98912" y="4003770"/>
            <a:ext cx="4944274" cy="9169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ростуть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998912" y="5223746"/>
            <a:ext cx="4944274" cy="91694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У </a:t>
            </a:r>
          </a:p>
        </p:txBody>
      </p:sp>
      <p:pic>
        <p:nvPicPr>
          <p:cNvPr id="2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8" b="67320"/>
          <a:stretch/>
        </p:blipFill>
        <p:spPr bwMode="auto">
          <a:xfrm>
            <a:off x="8260254" y="5096586"/>
            <a:ext cx="2353322" cy="10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t="61183"/>
          <a:stretch/>
        </p:blipFill>
        <p:spPr bwMode="auto">
          <a:xfrm>
            <a:off x="8209483" y="1271898"/>
            <a:ext cx="2404093" cy="13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8258887" y="3834055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b="66576"/>
          <a:stretch/>
        </p:blipFill>
        <p:spPr bwMode="auto">
          <a:xfrm>
            <a:off x="8258887" y="2528682"/>
            <a:ext cx="2386320" cy="11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1470211" y="494529"/>
            <a:ext cx="8732066" cy="777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LEGO-</a:t>
            </a:r>
            <a:r>
              <a:rPr lang="uk-UA" sz="4000" b="1" dirty="0">
                <a:solidFill>
                  <a:schemeClr val="bg1"/>
                </a:solidFill>
              </a:rPr>
              <a:t>читанка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53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948639" y="3660213"/>
            <a:ext cx="875514" cy="7855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/>
          </a:p>
        </p:txBody>
      </p:sp>
      <p:sp>
        <p:nvSpPr>
          <p:cNvPr id="9" name="Прямоугольник 8"/>
          <p:cNvSpPr/>
          <p:nvPr/>
        </p:nvSpPr>
        <p:spPr>
          <a:xfrm>
            <a:off x="3652773" y="27794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uk-UA" sz="3200" dirty="0"/>
          </a:p>
        </p:txBody>
      </p:sp>
      <p:sp>
        <p:nvSpPr>
          <p:cNvPr id="11" name="Овал 10"/>
          <p:cNvSpPr/>
          <p:nvPr/>
        </p:nvSpPr>
        <p:spPr>
          <a:xfrm>
            <a:off x="1948641" y="1435466"/>
            <a:ext cx="875514" cy="81561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/>
          </a:p>
        </p:txBody>
      </p:sp>
      <p:sp>
        <p:nvSpPr>
          <p:cNvPr id="12" name="Овал 11"/>
          <p:cNvSpPr/>
          <p:nvPr/>
        </p:nvSpPr>
        <p:spPr>
          <a:xfrm>
            <a:off x="1988435" y="4773069"/>
            <a:ext cx="835718" cy="815610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/>
          </a:p>
        </p:txBody>
      </p:sp>
      <p:sp>
        <p:nvSpPr>
          <p:cNvPr id="13" name="Овал 12"/>
          <p:cNvSpPr/>
          <p:nvPr/>
        </p:nvSpPr>
        <p:spPr>
          <a:xfrm>
            <a:off x="1948639" y="2540392"/>
            <a:ext cx="875514" cy="81561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017520" y="1459596"/>
            <a:ext cx="5387781" cy="815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фіалками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017520" y="2564522"/>
            <a:ext cx="5387781" cy="815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Разом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17520" y="3669304"/>
            <a:ext cx="5387781" cy="815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зацвіли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017520" y="4774086"/>
            <a:ext cx="5387781" cy="815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з</a:t>
            </a:r>
          </a:p>
        </p:txBody>
      </p:sp>
      <p:pic>
        <p:nvPicPr>
          <p:cNvPr id="2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8" b="67320"/>
          <a:stretch/>
        </p:blipFill>
        <p:spPr bwMode="auto">
          <a:xfrm>
            <a:off x="8561802" y="1271075"/>
            <a:ext cx="2353322" cy="10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t="61183"/>
          <a:stretch/>
        </p:blipFill>
        <p:spPr bwMode="auto">
          <a:xfrm>
            <a:off x="8570688" y="2319640"/>
            <a:ext cx="2404093" cy="13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8620092" y="4561946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b="66576"/>
          <a:stretch/>
        </p:blipFill>
        <p:spPr bwMode="auto">
          <a:xfrm>
            <a:off x="8588461" y="3437931"/>
            <a:ext cx="2386320" cy="11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t="30989" b="37753"/>
          <a:stretch/>
        </p:blipFill>
        <p:spPr bwMode="auto">
          <a:xfrm>
            <a:off x="8620092" y="5682842"/>
            <a:ext cx="2397081" cy="10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017519" y="5878868"/>
            <a:ext cx="5387781" cy="81561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флокси</a:t>
            </a:r>
            <a:r>
              <a:rPr lang="ru-RU" sz="6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8" name="Овал 27"/>
          <p:cNvSpPr/>
          <p:nvPr/>
        </p:nvSpPr>
        <p:spPr>
          <a:xfrm>
            <a:off x="2022118" y="5858343"/>
            <a:ext cx="835718" cy="8156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6000"/>
          </a:p>
        </p:txBody>
      </p:sp>
      <p:sp>
        <p:nvSpPr>
          <p:cNvPr id="25" name="Прямоугольник 24"/>
          <p:cNvSpPr/>
          <p:nvPr/>
        </p:nvSpPr>
        <p:spPr>
          <a:xfrm>
            <a:off x="1470211" y="494529"/>
            <a:ext cx="8732066" cy="777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LEGO-</a:t>
            </a:r>
            <a:r>
              <a:rPr lang="uk-UA" sz="4000" b="1" dirty="0">
                <a:solidFill>
                  <a:schemeClr val="bg1"/>
                </a:solidFill>
              </a:rPr>
              <a:t>читанка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4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228549" y="4073570"/>
            <a:ext cx="1213211" cy="10764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Прямоугольник 8"/>
          <p:cNvSpPr/>
          <p:nvPr/>
        </p:nvSpPr>
        <p:spPr>
          <a:xfrm>
            <a:off x="3652773" y="277940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7200" b="1" dirty="0">
                <a:solidFill>
                  <a:prstClr val="black"/>
                </a:solidFill>
                <a:ea typeface="+mj-ea"/>
                <a:cs typeface="+mj-cs"/>
              </a:rPr>
              <a:t> </a:t>
            </a:r>
            <a:endParaRPr lang="uk-UA" sz="3200" dirty="0"/>
          </a:p>
        </p:txBody>
      </p:sp>
      <p:sp>
        <p:nvSpPr>
          <p:cNvPr id="11" name="Овал 10"/>
          <p:cNvSpPr/>
          <p:nvPr/>
        </p:nvSpPr>
        <p:spPr>
          <a:xfrm>
            <a:off x="1228550" y="1478269"/>
            <a:ext cx="1213211" cy="1117676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Овал 11"/>
          <p:cNvSpPr/>
          <p:nvPr/>
        </p:nvSpPr>
        <p:spPr>
          <a:xfrm>
            <a:off x="1283695" y="5373300"/>
            <a:ext cx="1158065" cy="1117676"/>
          </a:xfrm>
          <a:prstGeom prst="ellipse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1228549" y="2777999"/>
            <a:ext cx="1213211" cy="11176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708910" y="1459596"/>
            <a:ext cx="5341396" cy="1117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квіти</a:t>
            </a:r>
            <a:r>
              <a:rPr lang="ru-RU" sz="60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08910" y="2759326"/>
            <a:ext cx="5341396" cy="1117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solidFill>
                  <a:schemeClr val="bg1"/>
                </a:solidFill>
              </a:rPr>
              <a:t>любить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08910" y="4054897"/>
            <a:ext cx="5341396" cy="1117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Софійка</a:t>
            </a:r>
            <a:r>
              <a:rPr lang="ru-RU" sz="60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808002" y="5354627"/>
            <a:ext cx="5849614" cy="111767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err="1">
                <a:solidFill>
                  <a:schemeClr val="bg1"/>
                </a:solidFill>
              </a:rPr>
              <a:t>фотографувати</a:t>
            </a:r>
            <a:endParaRPr lang="ru-RU" sz="6000" b="1" dirty="0">
              <a:solidFill>
                <a:schemeClr val="bg1"/>
              </a:solidFill>
            </a:endParaRPr>
          </a:p>
        </p:txBody>
      </p:sp>
      <p:pic>
        <p:nvPicPr>
          <p:cNvPr id="20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48" b="67320"/>
          <a:stretch/>
        </p:blipFill>
        <p:spPr bwMode="auto">
          <a:xfrm>
            <a:off x="8859665" y="2624233"/>
            <a:ext cx="2353322" cy="109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81" t="61183"/>
          <a:stretch/>
        </p:blipFill>
        <p:spPr bwMode="auto">
          <a:xfrm>
            <a:off x="8808894" y="3879168"/>
            <a:ext cx="2404093" cy="1305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05" r="50519" b="4925"/>
          <a:stretch/>
        </p:blipFill>
        <p:spPr bwMode="auto">
          <a:xfrm>
            <a:off x="8858298" y="1389826"/>
            <a:ext cx="2354689" cy="107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Демонстраційний матеріал &amp;quot;Цеглинки LEGO&amp;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55" b="66576"/>
          <a:stretch/>
        </p:blipFill>
        <p:spPr bwMode="auto">
          <a:xfrm>
            <a:off x="8858298" y="5182470"/>
            <a:ext cx="2386320" cy="112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1470211" y="494529"/>
            <a:ext cx="8732066" cy="7773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LEGO-</a:t>
            </a:r>
            <a:r>
              <a:rPr lang="uk-UA" sz="4000" b="1" dirty="0">
                <a:solidFill>
                  <a:schemeClr val="bg1"/>
                </a:solidFill>
              </a:rPr>
              <a:t>читанка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47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96634" y="494529"/>
            <a:ext cx="9527576" cy="8060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uk-UA" sz="4000" b="1" dirty="0" smtClean="0">
                <a:solidFill>
                  <a:schemeClr val="bg1"/>
                </a:solidFill>
              </a:rPr>
              <a:t>Прочитай </a:t>
            </a:r>
            <a:r>
              <a:rPr lang="uk-UA" sz="4000" b="1" dirty="0" smtClean="0">
                <a:solidFill>
                  <a:schemeClr val="bg1"/>
                </a:solidFill>
              </a:rPr>
              <a:t>скоромовку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D9F4608-7AD8-4B8E-AC44-2CFDDE2B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912" r="13329" b="11505"/>
          <a:stretch/>
        </p:blipFill>
        <p:spPr>
          <a:xfrm flipH="1">
            <a:off x="581558" y="1665662"/>
            <a:ext cx="2207362" cy="4605358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="" xmlns:a16="http://schemas.microsoft.com/office/drawing/2014/main" id="{82EE71A2-5B11-4F4E-AE96-039F9C5E3212}"/>
              </a:ext>
            </a:extLst>
          </p:cNvPr>
          <p:cNvSpPr/>
          <p:nvPr/>
        </p:nvSpPr>
        <p:spPr>
          <a:xfrm>
            <a:off x="3678555" y="1643159"/>
            <a:ext cx="4975696" cy="115715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Фірма ферму </a:t>
            </a:r>
            <a:r>
              <a:rPr lang="ru-RU" sz="2800" b="1" dirty="0" err="1"/>
              <a:t>будувала</a:t>
            </a:r>
            <a:r>
              <a:rPr lang="ru-RU" sz="2800" b="1" dirty="0"/>
              <a:t>. </a:t>
            </a:r>
          </a:p>
          <a:p>
            <a:pPr algn="ctr"/>
            <a:r>
              <a:rPr lang="ru-RU" sz="2800" b="1" dirty="0" err="1"/>
              <a:t>Фірмі</a:t>
            </a:r>
            <a:r>
              <a:rPr lang="ru-RU" sz="2800" b="1" dirty="0"/>
              <a:t> </a:t>
            </a:r>
            <a:r>
              <a:rPr lang="ru-RU" sz="2800" b="1" dirty="0" err="1"/>
              <a:t>фарби</a:t>
            </a:r>
            <a:r>
              <a:rPr lang="ru-RU" sz="2800" b="1" dirty="0"/>
              <a:t> </a:t>
            </a:r>
            <a:r>
              <a:rPr lang="ru-RU" sz="2800" b="1" dirty="0" err="1"/>
              <a:t>було</a:t>
            </a:r>
            <a:r>
              <a:rPr lang="ru-RU" sz="2800" b="1" dirty="0"/>
              <a:t> мало.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8555" y="2956458"/>
            <a:ext cx="2733675" cy="1675651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9048632" y="3903303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фа-</a:t>
            </a: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рба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048632" y="3153088"/>
            <a:ext cx="1871104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819364" y="3186567"/>
            <a:ext cx="0" cy="5232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6684034" y="3903303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accent2">
                    <a:lumMod val="75000"/>
                  </a:schemeClr>
                </a:solidFill>
              </a:rPr>
              <a:t>фі-</a:t>
            </a:r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рма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048632" y="2368880"/>
            <a:ext cx="1871104" cy="58477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err="1" smtClean="0">
                <a:solidFill>
                  <a:schemeClr val="accent2">
                    <a:lumMod val="75000"/>
                  </a:schemeClr>
                </a:solidFill>
              </a:rPr>
              <a:t>фе-рма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684034" y="3112330"/>
            <a:ext cx="1871104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dirty="0" smtClean="0">
                <a:solidFill>
                  <a:srgbClr val="0070C0"/>
                </a:solidFill>
              </a:rPr>
              <a:t>=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rgbClr val="0070C0"/>
                </a:solidFill>
              </a:rPr>
              <a:t>  – – 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403828" y="3145809"/>
            <a:ext cx="0" cy="52322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42046" y="4777125"/>
            <a:ext cx="7533573" cy="1736646"/>
          </a:xfrm>
          <a:prstGeom prst="round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Який звук у скоромовці повторюється найчастіше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?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Прочитай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слова зі звуком </a:t>
            </a:r>
            <a:r>
              <a:rPr lang="en-US" altLang="ru-RU" sz="2400" b="1" dirty="0" smtClean="0">
                <a:solidFill>
                  <a:srgbClr val="0070C0"/>
                </a:solidFill>
              </a:rPr>
              <a:t>[</a:t>
            </a:r>
            <a:r>
              <a:rPr lang="uk-UA" altLang="ru-RU" sz="2400" b="1" dirty="0">
                <a:solidFill>
                  <a:srgbClr val="0070C0"/>
                </a:solidFill>
              </a:rPr>
              <a:t>ф</a:t>
            </a:r>
            <a:r>
              <a:rPr lang="en-US" altLang="ru-RU" sz="2400" b="1" dirty="0" smtClean="0">
                <a:solidFill>
                  <a:srgbClr val="0070C0"/>
                </a:solidFill>
              </a:rPr>
              <a:t>]</a:t>
            </a:r>
            <a:r>
              <a:rPr lang="uk-UA" altLang="ru-RU" sz="24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uk-UA" altLang="ru-RU" sz="24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82563" indent="-182563">
              <a:buFontTx/>
              <a:buChar char="-"/>
              <a:tabLst>
                <a:tab pos="182563" algn="l"/>
              </a:tabLst>
            </a:pP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До яких слів скоромовки з буквою «еф»</a:t>
            </a:r>
            <a:r>
              <a:rPr lang="uk-UA" sz="2400" b="1" i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побудовані звукові схеми?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3467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52753</TotalTime>
  <Words>800</Words>
  <Application>Microsoft Office PowerPoint</Application>
  <PresentationFormat>Произвольный</PresentationFormat>
  <Paragraphs>169</Paragraphs>
  <Slides>25</Slides>
  <Notes>5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3373</cp:revision>
  <dcterms:created xsi:type="dcterms:W3CDTF">2018-01-05T16:38:53Z</dcterms:created>
  <dcterms:modified xsi:type="dcterms:W3CDTF">2024-02-28T14:28:30Z</dcterms:modified>
</cp:coreProperties>
</file>