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932" r:id="rId3"/>
    <p:sldId id="906" r:id="rId4"/>
    <p:sldId id="925" r:id="rId5"/>
    <p:sldId id="926" r:id="rId6"/>
    <p:sldId id="927" r:id="rId7"/>
    <p:sldId id="913" r:id="rId8"/>
    <p:sldId id="622" r:id="rId9"/>
    <p:sldId id="897" r:id="rId10"/>
    <p:sldId id="630" r:id="rId11"/>
    <p:sldId id="890" r:id="rId12"/>
    <p:sldId id="924" r:id="rId13"/>
    <p:sldId id="862" r:id="rId14"/>
    <p:sldId id="750" r:id="rId15"/>
    <p:sldId id="928" r:id="rId16"/>
    <p:sldId id="920" r:id="rId17"/>
    <p:sldId id="929" r:id="rId18"/>
    <p:sldId id="931" r:id="rId19"/>
    <p:sldId id="930" r:id="rId20"/>
    <p:sldId id="835" r:id="rId21"/>
    <p:sldId id="93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1CE"/>
    <a:srgbClr val="295FFF"/>
    <a:srgbClr val="322ADA"/>
    <a:srgbClr val="E838BA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5" autoAdjust="0"/>
    <p:restoredTop sz="94061" autoAdjust="0"/>
  </p:normalViewPr>
  <p:slideViewPr>
    <p:cSldViewPr snapToGrid="0">
      <p:cViewPr varScale="1">
        <p:scale>
          <a:sx n="82" d="100"/>
          <a:sy n="82" d="100"/>
        </p:scale>
        <p:origin x="-570" y="-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90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66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o6gn8d9t23" TargetMode="External"/><Relationship Id="rId5" Type="http://schemas.microsoft.com/office/2007/relationships/hdphoto" Target="../media/hdphoto3.wdp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7571" y="4289111"/>
            <a:ext cx="9366019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Мала буква щ. Читання </a:t>
            </a:r>
            <a:r>
              <a:rPr lang="ru-RU" sz="4800" b="1" dirty="0" err="1">
                <a:solidFill>
                  <a:schemeClr val="bg1"/>
                </a:solidFill>
              </a:rPr>
              <a:t>слів</a:t>
            </a:r>
            <a:r>
              <a:rPr lang="ru-RU" sz="4800" b="1" dirty="0">
                <a:solidFill>
                  <a:schemeClr val="bg1"/>
                </a:solidFill>
              </a:rPr>
              <a:t> і тексту з </a:t>
            </a:r>
            <a:r>
              <a:rPr lang="ru-RU" sz="4800" b="1" dirty="0" err="1">
                <a:solidFill>
                  <a:schemeClr val="bg1"/>
                </a:solidFill>
              </a:rPr>
              <a:t>вивченими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літерами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0828" y="960196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85</a:t>
            </a:r>
          </a:p>
        </p:txBody>
      </p:sp>
      <p:pic>
        <p:nvPicPr>
          <p:cNvPr id="5" name="Picture 2" descr="Картинки про буквы русского алфавит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3"/>
          <a:stretch/>
        </p:blipFill>
        <p:spPr bwMode="auto">
          <a:xfrm>
            <a:off x="1367570" y="942935"/>
            <a:ext cx="2972935" cy="302400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4036" y="445746"/>
            <a:ext cx="8756193" cy="931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352663"/>
            <a:ext cx="2017184" cy="212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953" y="1805596"/>
            <a:ext cx="6713783" cy="150799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3750" t="39722" r="38203" b="32083"/>
          <a:stretch/>
        </p:blipFill>
        <p:spPr>
          <a:xfrm>
            <a:off x="1645953" y="3313590"/>
            <a:ext cx="6698116" cy="27920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36729" y="2459103"/>
            <a:ext cx="1257075" cy="76944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[</a:t>
            </a:r>
            <a:r>
              <a:rPr lang="uk-UA" sz="4400" b="1" dirty="0" err="1" smtClean="0">
                <a:solidFill>
                  <a:srgbClr val="0070C0"/>
                </a:solidFill>
              </a:rPr>
              <a:t>шч</a:t>
            </a:r>
            <a:r>
              <a:rPr lang="en-US" sz="4400" b="1" dirty="0" smtClean="0">
                <a:solidFill>
                  <a:srgbClr val="0070C0"/>
                </a:solidFill>
              </a:rPr>
              <a:t>]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3896" y="456623"/>
            <a:ext cx="8732066" cy="809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15">
            <a:hlinkClick r:id="" action="ppaction://media"/>
            <a:extLst>
              <a:ext uri="{FF2B5EF4-FFF2-40B4-BE49-F238E27FC236}">
                <a16:creationId xmlns:a16="http://schemas.microsoft.com/office/drawing/2014/main" xmlns="" id="{12580291-B929-40FA-B282-30EE0D274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23565" y="445746"/>
            <a:ext cx="8756193" cy="8606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Спускайся з </a:t>
            </a:r>
            <a:r>
              <a:rPr lang="ru-RU" sz="4000" b="1" dirty="0" err="1">
                <a:solidFill>
                  <a:schemeClr val="bg1"/>
                </a:solidFill>
              </a:rPr>
              <a:t>гірки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читаючи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закличку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9" y="1508618"/>
            <a:ext cx="4333639" cy="397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24122" y="1373850"/>
            <a:ext cx="83986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4400" b="1" dirty="0" err="1">
                <a:solidFill>
                  <a:srgbClr val="0070C0"/>
                </a:solidFill>
              </a:rPr>
              <a:t>Іди</a:t>
            </a:r>
            <a:r>
              <a:rPr lang="ru-RU" sz="4400" b="1" dirty="0">
                <a:solidFill>
                  <a:srgbClr val="0070C0"/>
                </a:solidFill>
              </a:rPr>
              <a:t>, </a:t>
            </a:r>
            <a:r>
              <a:rPr lang="ru-RU" sz="4400" b="1" dirty="0" err="1">
                <a:solidFill>
                  <a:srgbClr val="0070C0"/>
                </a:solidFill>
              </a:rPr>
              <a:t>іди</a:t>
            </a:r>
            <a:r>
              <a:rPr lang="ru-RU" sz="4400" b="1" dirty="0">
                <a:solidFill>
                  <a:srgbClr val="0070C0"/>
                </a:solidFill>
              </a:rPr>
              <a:t>, </a:t>
            </a:r>
            <a:r>
              <a:rPr lang="ru-RU" sz="4400" b="1" dirty="0" err="1">
                <a:solidFill>
                  <a:srgbClr val="0070C0"/>
                </a:solidFill>
              </a:rPr>
              <a:t>дощику</a:t>
            </a:r>
            <a:r>
              <a:rPr lang="ru-RU" sz="4400" b="1" dirty="0">
                <a:solidFill>
                  <a:srgbClr val="0070C0"/>
                </a:solidFill>
              </a:rPr>
              <a:t>,</a:t>
            </a:r>
          </a:p>
          <a:p>
            <a:pPr fontAlgn="base"/>
            <a:r>
              <a:rPr lang="ru-RU" sz="4400" b="1" dirty="0" smtClean="0">
                <a:solidFill>
                  <a:srgbClr val="0070C0"/>
                </a:solidFill>
              </a:rPr>
              <a:t>   </a:t>
            </a:r>
            <a:r>
              <a:rPr lang="ru-RU" sz="4400" b="1" dirty="0" err="1" smtClean="0">
                <a:solidFill>
                  <a:srgbClr val="0070C0"/>
                </a:solidFill>
              </a:rPr>
              <a:t>зварю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</a:rPr>
              <a:t>тобі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</a:rPr>
              <a:t>борщику</a:t>
            </a:r>
            <a:endParaRPr lang="ru-RU" sz="4400" b="1" dirty="0">
              <a:solidFill>
                <a:srgbClr val="0070C0"/>
              </a:solidFill>
            </a:endParaRPr>
          </a:p>
          <a:p>
            <a:pPr fontAlgn="base"/>
            <a:r>
              <a:rPr lang="ru-RU" sz="4400" b="1" dirty="0" smtClean="0">
                <a:solidFill>
                  <a:srgbClr val="0070C0"/>
                </a:solidFill>
              </a:rPr>
              <a:t>     </a:t>
            </a:r>
            <a:r>
              <a:rPr lang="ru-RU" sz="4400" b="1" dirty="0" smtClean="0">
                <a:solidFill>
                  <a:srgbClr val="0070C0"/>
                </a:solidFill>
              </a:rPr>
              <a:t>і </a:t>
            </a:r>
            <a:r>
              <a:rPr lang="ru-RU" sz="4400" b="1" dirty="0" smtClean="0">
                <a:solidFill>
                  <a:srgbClr val="0070C0"/>
                </a:solidFill>
              </a:rPr>
              <a:t>поставлю </a:t>
            </a:r>
            <a:r>
              <a:rPr lang="ru-RU" sz="4400" b="1" dirty="0">
                <a:solidFill>
                  <a:srgbClr val="0070C0"/>
                </a:solidFill>
              </a:rPr>
              <a:t>на дубочку</a:t>
            </a:r>
          </a:p>
          <a:p>
            <a:pPr fontAlgn="base"/>
            <a:r>
              <a:rPr lang="ru-RU" sz="4400" b="1" dirty="0" smtClean="0">
                <a:solidFill>
                  <a:srgbClr val="0070C0"/>
                </a:solidFill>
              </a:rPr>
              <a:t>       </a:t>
            </a:r>
            <a:r>
              <a:rPr lang="ru-RU" sz="4400" b="1" dirty="0" smtClean="0">
                <a:solidFill>
                  <a:srgbClr val="0070C0"/>
                </a:solidFill>
              </a:rPr>
              <a:t> у </a:t>
            </a:r>
            <a:r>
              <a:rPr lang="ru-RU" sz="4400" b="1" dirty="0" smtClean="0">
                <a:solidFill>
                  <a:srgbClr val="0070C0"/>
                </a:solidFill>
              </a:rPr>
              <a:t>зеленому </a:t>
            </a:r>
            <a:r>
              <a:rPr lang="ru-RU" sz="4400" b="1" dirty="0" err="1">
                <a:solidFill>
                  <a:srgbClr val="0070C0"/>
                </a:solidFill>
              </a:rPr>
              <a:t>гайочку</a:t>
            </a:r>
            <a:r>
              <a:rPr lang="ru-RU" sz="4400" b="1" dirty="0">
                <a:solidFill>
                  <a:srgbClr val="0070C0"/>
                </a:solidFill>
              </a:rPr>
              <a:t>.</a:t>
            </a:r>
          </a:p>
          <a:p>
            <a:pPr fontAlgn="base"/>
            <a:r>
              <a:rPr lang="ru-RU" sz="4400" b="1" dirty="0" smtClean="0">
                <a:solidFill>
                  <a:srgbClr val="0070C0"/>
                </a:solidFill>
              </a:rPr>
              <a:t>              </a:t>
            </a:r>
            <a:r>
              <a:rPr lang="en-US" sz="4400" b="1" dirty="0" smtClean="0">
                <a:solidFill>
                  <a:srgbClr val="0070C0"/>
                </a:solidFill>
              </a:rPr>
              <a:t>   </a:t>
            </a:r>
            <a:r>
              <a:rPr lang="ru-RU" sz="4400" b="1" dirty="0" err="1" smtClean="0">
                <a:solidFill>
                  <a:srgbClr val="0070C0"/>
                </a:solidFill>
              </a:rPr>
              <a:t>Мені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>
                <a:solidFill>
                  <a:srgbClr val="0070C0"/>
                </a:solidFill>
              </a:rPr>
              <a:t>каша, </a:t>
            </a:r>
            <a:r>
              <a:rPr lang="ru-RU" sz="4400" b="1" dirty="0" err="1">
                <a:solidFill>
                  <a:srgbClr val="0070C0"/>
                </a:solidFill>
              </a:rPr>
              <a:t>тобі</a:t>
            </a:r>
            <a:r>
              <a:rPr lang="ru-RU" sz="4400" b="1" dirty="0">
                <a:solidFill>
                  <a:srgbClr val="0070C0"/>
                </a:solidFill>
              </a:rPr>
              <a:t> борщ,</a:t>
            </a:r>
          </a:p>
          <a:p>
            <a:pPr fontAlgn="base"/>
            <a:r>
              <a:rPr lang="ru-RU" sz="4400" b="1" dirty="0" smtClean="0">
                <a:solidFill>
                  <a:srgbClr val="0070C0"/>
                </a:solidFill>
              </a:rPr>
              <a:t>                </a:t>
            </a:r>
            <a:r>
              <a:rPr lang="ru-RU" sz="4400" b="1" dirty="0" err="1" smtClean="0">
                <a:solidFill>
                  <a:srgbClr val="0070C0"/>
                </a:solidFill>
              </a:rPr>
              <a:t>щоб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err="1">
                <a:solidFill>
                  <a:srgbClr val="0070C0"/>
                </a:solidFill>
              </a:rPr>
              <a:t>ішов</a:t>
            </a:r>
            <a:r>
              <a:rPr lang="ru-RU" sz="4400" b="1" dirty="0">
                <a:solidFill>
                  <a:srgbClr val="0070C0"/>
                </a:solidFill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</a:rPr>
              <a:t>рясніший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err="1">
                <a:solidFill>
                  <a:srgbClr val="0070C0"/>
                </a:solidFill>
              </a:rPr>
              <a:t>дощ</a:t>
            </a:r>
            <a:r>
              <a:rPr lang="ru-RU" sz="44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1 Читання\6 Блок я ц ю є ї ф щ дз дж апостроф\085 -Мала буква щ\2024-03-02_1839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68" y="1306355"/>
            <a:ext cx="2948991" cy="18882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6264" y="492702"/>
            <a:ext cx="8732066" cy="9309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«Передбачення»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51" y="1610137"/>
            <a:ext cx="3840403" cy="405642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919250" y="1634691"/>
            <a:ext cx="6192446" cy="403187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Розглянь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ілюстрацію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ній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зображений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Які щітки ти бачиш?</a:t>
            </a:r>
            <a:r>
              <a:rPr lang="ru-RU" sz="3200" dirty="0"/>
              <a:t> 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3200" i="1" dirty="0" err="1" smtClean="0">
                <a:solidFill>
                  <a:schemeClr val="accent2">
                    <a:lumMod val="75000"/>
                  </a:schemeClr>
                </a:solidFill>
              </a:rPr>
              <a:t>зубна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i="1" dirty="0" err="1" smtClean="0">
                <a:solidFill>
                  <a:schemeClr val="accent2">
                    <a:lumMod val="75000"/>
                  </a:schemeClr>
                </a:solidFill>
              </a:rPr>
              <a:t>щітка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200" i="1" dirty="0" err="1" smtClean="0">
                <a:solidFill>
                  <a:schemeClr val="accent2">
                    <a:lumMod val="75000"/>
                  </a:schemeClr>
                </a:solidFill>
              </a:rPr>
              <a:t>щітка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i="1" dirty="0">
                <a:solidFill>
                  <a:schemeClr val="accent2">
                    <a:lumMod val="75000"/>
                  </a:schemeClr>
                </a:solidFill>
              </a:rPr>
              <a:t>для </a:t>
            </a:r>
            <a:r>
              <a:rPr lang="ru-RU" sz="3200" i="1" dirty="0" err="1" smtClean="0">
                <a:solidFill>
                  <a:schemeClr val="accent2">
                    <a:lumMod val="75000"/>
                  </a:schemeClr>
                </a:solidFill>
              </a:rPr>
              <a:t>одягу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200" i="1" dirty="0" err="1" smtClean="0">
                <a:solidFill>
                  <a:schemeClr val="accent2">
                    <a:lumMod val="75000"/>
                  </a:schemeClr>
                </a:solidFill>
              </a:rPr>
              <a:t>щітка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i="1" dirty="0">
                <a:solidFill>
                  <a:schemeClr val="accent2">
                    <a:lumMod val="75000"/>
                  </a:schemeClr>
                </a:solidFill>
              </a:rPr>
              <a:t>для </a:t>
            </a:r>
            <a:r>
              <a:rPr lang="ru-RU" sz="3200" i="1" dirty="0" err="1" smtClean="0">
                <a:solidFill>
                  <a:schemeClr val="accent2">
                    <a:lumMod val="75000"/>
                  </a:schemeClr>
                </a:solidFill>
              </a:rPr>
              <a:t>взуття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Чи приємна розмова йде між щітками, на твою думку?</a:t>
            </a:r>
            <a:endParaRPr lang="en-US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— Про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може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йтися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тексті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920334" y="445745"/>
            <a:ext cx="8756193" cy="781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</a:t>
            </a:r>
            <a:r>
              <a:rPr lang="ru-RU" sz="4000" b="1" dirty="0" smtClean="0">
                <a:solidFill>
                  <a:schemeClr val="bg1"/>
                </a:solidFill>
              </a:rPr>
              <a:t>заголовок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1989" y="1698388"/>
            <a:ext cx="10752882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Зібралися три щітки і засперечались — яка з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них найбільш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потрібна. Перша мовила: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— Я дуже потрібна, бо чищу одяг. Без мене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люди будуть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виглядати неохайно.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— А я чищу взуття,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— обізвалася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друга щітка. —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Людину в брудному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взутті ніхто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охайною не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назве.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— Найпотрібніша я, —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сказала третя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— Щоранку і щовечора я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чищу людям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зуби. А чисті зуби —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це здорові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зуби.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1611" y="1032967"/>
            <a:ext cx="3877520" cy="781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Суперечка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щіток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26381" y="1927295"/>
            <a:ext cx="5962572" cy="37124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indent="-450850">
              <a:buAutoNum type="arabicPeriod"/>
            </a:pPr>
            <a:r>
              <a:rPr lang="ru-RU" sz="2800" dirty="0"/>
              <a:t>Про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розповідається</a:t>
            </a:r>
            <a:r>
              <a:rPr lang="ru-RU" sz="2800" dirty="0"/>
              <a:t> в </a:t>
            </a:r>
            <a:r>
              <a:rPr lang="ru-RU" sz="2800" dirty="0" err="1"/>
              <a:t>тексті</a:t>
            </a:r>
            <a:r>
              <a:rPr lang="ru-RU" sz="2800" dirty="0"/>
              <a:t>?</a:t>
            </a:r>
          </a:p>
          <a:p>
            <a:pPr marL="450850" indent="-450850">
              <a:buAutoNum type="arabicPeriod"/>
            </a:pP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щітки</a:t>
            </a:r>
            <a:r>
              <a:rPr lang="ru-RU" sz="2800" dirty="0"/>
              <a:t> </a:t>
            </a:r>
            <a:r>
              <a:rPr lang="ru-RU" sz="2800" dirty="0" err="1"/>
              <a:t>ведуть</a:t>
            </a:r>
            <a:r>
              <a:rPr lang="ru-RU" sz="2800" dirty="0"/>
              <a:t> </a:t>
            </a:r>
            <a:r>
              <a:rPr lang="ru-RU" sz="2800" dirty="0" err="1"/>
              <a:t>розмову</a:t>
            </a:r>
            <a:r>
              <a:rPr lang="ru-RU" sz="2800" dirty="0"/>
              <a:t>?</a:t>
            </a:r>
          </a:p>
          <a:p>
            <a:pPr marL="450850" indent="-450850">
              <a:buAutoNum type="arabicPeriod"/>
            </a:pPr>
            <a:r>
              <a:rPr lang="ru-RU" sz="2800" dirty="0" err="1"/>
              <a:t>Що</a:t>
            </a:r>
            <a:r>
              <a:rPr lang="ru-RU" sz="2800" dirty="0"/>
              <a:t> вони </a:t>
            </a:r>
            <a:r>
              <a:rPr lang="ru-RU" sz="2800" dirty="0" err="1"/>
              <a:t>доводять</a:t>
            </a:r>
            <a:r>
              <a:rPr lang="ru-RU" sz="2800" dirty="0"/>
              <a:t> одна </a:t>
            </a:r>
            <a:r>
              <a:rPr lang="ru-RU" sz="2800" dirty="0" err="1"/>
              <a:t>одній</a:t>
            </a:r>
            <a:r>
              <a:rPr lang="ru-RU" sz="2800" dirty="0"/>
              <a:t>?</a:t>
            </a:r>
          </a:p>
          <a:p>
            <a:pPr marL="450850" indent="-450850">
              <a:buAutoNum type="arabicPeriod"/>
            </a:pPr>
            <a:r>
              <a:rPr lang="ru-RU" sz="2800" dirty="0" err="1"/>
              <a:t>Якими</a:t>
            </a:r>
            <a:r>
              <a:rPr lang="ru-RU" sz="2800" dirty="0"/>
              <a:t> </a:t>
            </a:r>
            <a:r>
              <a:rPr lang="ru-RU" sz="2800" dirty="0" err="1"/>
              <a:t>щітками</a:t>
            </a:r>
            <a:r>
              <a:rPr lang="ru-RU" sz="2800" dirty="0"/>
              <a:t> </a:t>
            </a:r>
            <a:r>
              <a:rPr lang="ru-RU" sz="2800" dirty="0" err="1" smtClean="0"/>
              <a:t>ти</a:t>
            </a:r>
            <a:r>
              <a:rPr lang="ru-RU" sz="2800" dirty="0" smtClean="0"/>
              <a:t> </a:t>
            </a:r>
            <a:r>
              <a:rPr lang="ru-RU" sz="2800" dirty="0" err="1" smtClean="0"/>
              <a:t>вмієш</a:t>
            </a:r>
            <a:r>
              <a:rPr lang="ru-RU" sz="2800" dirty="0" smtClean="0"/>
              <a:t> </a:t>
            </a:r>
            <a:r>
              <a:rPr lang="ru-RU" sz="2800" dirty="0" err="1"/>
              <a:t>користуватися</a:t>
            </a:r>
            <a:r>
              <a:rPr lang="ru-RU" sz="2800" dirty="0"/>
              <a:t>?</a:t>
            </a:r>
          </a:p>
          <a:p>
            <a:pPr marL="450850" indent="-450850">
              <a:buAutoNum type="arabicPeriod"/>
            </a:pPr>
            <a:r>
              <a:rPr lang="ru-RU" sz="2800" dirty="0"/>
              <a:t>Як часто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 smtClean="0"/>
              <a:t>робиш</a:t>
            </a:r>
            <a:r>
              <a:rPr lang="ru-RU" sz="2800" dirty="0" smtClean="0"/>
              <a:t>? </a:t>
            </a:r>
            <a:endParaRPr lang="ru-RU" sz="2800" dirty="0"/>
          </a:p>
          <a:p>
            <a:pPr marL="450850" indent="-450850">
              <a:buAutoNum type="arabicPeriod"/>
            </a:pPr>
            <a:r>
              <a:rPr lang="ru-RU" sz="2800" dirty="0"/>
              <a:t>Яка ж </a:t>
            </a:r>
            <a:r>
              <a:rPr lang="ru-RU" sz="2800" dirty="0" err="1"/>
              <a:t>щітка</a:t>
            </a:r>
            <a:r>
              <a:rPr lang="ru-RU" sz="2800" dirty="0"/>
              <a:t> </a:t>
            </a:r>
            <a:r>
              <a:rPr lang="ru-RU" sz="2800" dirty="0" err="1"/>
              <a:t>найпотрібніша</a:t>
            </a:r>
            <a:r>
              <a:rPr lang="ru-RU" sz="2800" dirty="0"/>
              <a:t>? </a:t>
            </a:r>
            <a:endParaRPr lang="ru-RU" sz="2800" dirty="0" smtClean="0"/>
          </a:p>
          <a:p>
            <a:r>
              <a:rPr lang="ru-RU" sz="2800" dirty="0"/>
              <a:t> </a:t>
            </a:r>
            <a:r>
              <a:rPr lang="ru-RU" sz="2800" dirty="0" smtClean="0"/>
              <a:t>      </a:t>
            </a:r>
            <a:r>
              <a:rPr lang="ru-RU" sz="2800" dirty="0" err="1" smtClean="0"/>
              <a:t>Ти</a:t>
            </a:r>
            <a:r>
              <a:rPr lang="ru-RU" sz="2800" dirty="0" smtClean="0"/>
              <a:t> </a:t>
            </a:r>
            <a:r>
              <a:rPr lang="ru-RU" sz="2800" dirty="0"/>
              <a:t>як </a:t>
            </a:r>
            <a:r>
              <a:rPr lang="ru-RU" sz="2800" dirty="0" err="1"/>
              <a:t>думаєш</a:t>
            </a:r>
            <a:r>
              <a:rPr lang="ru-RU" sz="2800" dirty="0"/>
              <a:t>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501" t="16271" r="8833" b="13421"/>
          <a:stretch/>
        </p:blipFill>
        <p:spPr>
          <a:xfrm>
            <a:off x="9332174" y="4658235"/>
            <a:ext cx="1671638" cy="997590"/>
          </a:xfrm>
          <a:prstGeom prst="rect">
            <a:avLst/>
          </a:prstGeom>
        </p:spPr>
      </p:pic>
      <p:pic>
        <p:nvPicPr>
          <p:cNvPr id="6" name="Picture 2" descr="Зубна щітка Kid (3-6 років) Trisa - купити в Києві і Україні | Ціна, фото,  характеристики, відгуки (20853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351" y="2310658"/>
            <a:ext cx="1203325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Щетка для замши, нубука и велюра комбинированная, цена 50 грн — Prom.ua  (ID#65548132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28435" r="2449" b="28309"/>
          <a:stretch/>
        </p:blipFill>
        <p:spPr bwMode="auto">
          <a:xfrm>
            <a:off x="9332174" y="3610162"/>
            <a:ext cx="1714502" cy="7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83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9415" y="494528"/>
            <a:ext cx="8732066" cy="8944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</a:t>
            </a:r>
            <a:r>
              <a:rPr lang="ru-RU" sz="4000" b="1" dirty="0" err="1">
                <a:solidFill>
                  <a:schemeClr val="bg1"/>
                </a:solidFill>
              </a:rPr>
              <a:t>Знайди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зайвий</a:t>
            </a:r>
            <a:r>
              <a:rPr lang="ru-RU" sz="4000" b="1" dirty="0">
                <a:solidFill>
                  <a:schemeClr val="bg1"/>
                </a:solidFill>
              </a:rPr>
              <a:t> звук»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43" y="5396753"/>
            <a:ext cx="2232519" cy="12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9" y="1286819"/>
            <a:ext cx="2961860" cy="2092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155575" y="3149449"/>
            <a:ext cx="1072139" cy="1354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302" y="3585469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я</a:t>
            </a:r>
            <a:endParaRPr lang="ru-RU" sz="45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660929" y="4528609"/>
            <a:ext cx="1072139" cy="1354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1656" y="5004338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и</a:t>
            </a:r>
            <a:endParaRPr lang="ru-RU" sz="45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1733068" y="3467505"/>
            <a:ext cx="1072139" cy="13541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24459" y="3851533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щ</a:t>
            </a:r>
            <a:endParaRPr lang="ru-RU" sz="45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2819526" y="4440908"/>
            <a:ext cx="1072139" cy="13541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07780" y="4873626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у</a:t>
            </a:r>
            <a:endParaRPr lang="ru-RU" sz="45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3102693" y="2950154"/>
            <a:ext cx="1072139" cy="135415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18019" y="3361165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к</a:t>
            </a:r>
            <a:endParaRPr lang="ru-RU" sz="4500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155575" y="5295765"/>
            <a:ext cx="1072139" cy="13541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6302" y="5731785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я</a:t>
            </a:r>
            <a:endParaRPr lang="ru-RU" sz="4500" b="1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2171756" y="5295765"/>
            <a:ext cx="1072139" cy="13541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2483" y="5771494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и</a:t>
            </a:r>
            <a:endParaRPr lang="ru-RU" sz="4500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1193347" y="5284846"/>
            <a:ext cx="1072139" cy="135415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384738" y="5668874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щ</a:t>
            </a:r>
            <a:endParaRPr lang="ru-RU" sz="4500" b="1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3147514" y="5284846"/>
            <a:ext cx="1072139" cy="135415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262840" y="5695857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к</a:t>
            </a:r>
            <a:endParaRPr lang="ru-RU" sz="4500" b="1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68" y="1286819"/>
            <a:ext cx="2961860" cy="209202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5190064" y="3149449"/>
            <a:ext cx="1072139" cy="135415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00791" y="3585469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х</a:t>
            </a:r>
            <a:endParaRPr lang="ru-RU" sz="45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5695418" y="4528609"/>
            <a:ext cx="1072139" cy="135415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806145" y="5004338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р</a:t>
            </a:r>
            <a:endParaRPr lang="ru-RU" sz="4500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6767557" y="3467505"/>
            <a:ext cx="1072139" cy="135415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815714" y="3886846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ї</a:t>
            </a:r>
            <a:endParaRPr lang="ru-RU" sz="4500" b="1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7854015" y="4440908"/>
            <a:ext cx="1072139" cy="135415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942269" y="4873626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у</a:t>
            </a:r>
            <a:endParaRPr lang="ru-RU" sz="4500" b="1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8137182" y="2950154"/>
            <a:ext cx="1072139" cy="135415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252508" y="3361165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щ</a:t>
            </a:r>
            <a:endParaRPr lang="ru-RU" sz="4500" b="1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5130812" y="5295765"/>
            <a:ext cx="1072139" cy="135415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241539" y="5731785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х</a:t>
            </a:r>
            <a:endParaRPr lang="ru-RU" sz="4500" b="1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6191230" y="5301613"/>
            <a:ext cx="1072139" cy="135415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301957" y="5777342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р</a:t>
            </a:r>
            <a:endParaRPr lang="ru-RU" sz="4500" b="1" dirty="0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7191794" y="5284846"/>
            <a:ext cx="1072139" cy="135415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280048" y="5717564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у</a:t>
            </a:r>
            <a:endParaRPr lang="ru-RU" sz="4500" b="1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8192358" y="5284846"/>
            <a:ext cx="1072139" cy="135415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8307684" y="5695857"/>
            <a:ext cx="6893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500" b="1" dirty="0" smtClean="0"/>
              <a:t>щ</a:t>
            </a:r>
            <a:endParaRPr lang="ru-RU" sz="45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b="9311"/>
          <a:stretch/>
        </p:blipFill>
        <p:spPr>
          <a:xfrm>
            <a:off x="663067" y="3378405"/>
            <a:ext cx="2831389" cy="18357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2047" y="2651286"/>
            <a:ext cx="1752887" cy="31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9" grpId="0"/>
      <p:bldP spid="22" grpId="0"/>
      <p:bldP spid="24" grpId="0"/>
      <p:bldP spid="26" grpId="0"/>
      <p:bldP spid="28" grpId="0"/>
      <p:bldP spid="30" grpId="0"/>
      <p:bldP spid="33" grpId="0"/>
      <p:bldP spid="35" grpId="0"/>
      <p:bldP spid="37" grpId="0"/>
      <p:bldP spid="39" grpId="0"/>
      <p:bldP spid="41" grpId="0"/>
      <p:bldP spid="51" grpId="0"/>
      <p:bldP spid="53" grpId="0"/>
      <p:bldP spid="55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47" y="752762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1 Читання\6 Блок я ц ю є ї ф щ дз дж апостроф\085 -Мала буква щ\2024-03-02_1842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05" y="1455396"/>
            <a:ext cx="8095195" cy="38433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7050" y="4142082"/>
            <a:ext cx="2334674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малу букву «</a:t>
            </a:r>
            <a:r>
              <a:rPr lang="uk-UA" sz="2000" b="1" dirty="0" err="1" smtClean="0">
                <a:solidFill>
                  <a:schemeClr val="bg1"/>
                </a:solidFill>
              </a:rPr>
              <a:t>ща</a:t>
            </a:r>
            <a:r>
              <a:rPr lang="uk-UA" sz="2000" b="1" dirty="0" smtClean="0">
                <a:solidFill>
                  <a:schemeClr val="bg1"/>
                </a:solidFill>
              </a:rPr>
              <a:t>» і слово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1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 клас\1. Навчання грамоти\1 УРОКИ 2023\1 Читання\6 Блок я ц ю є ї ф щ дз дж апостроф\085 -Мала буква щ\2024-03-02_184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05" y="2473141"/>
            <a:ext cx="7156189" cy="186433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700089" y="1436618"/>
            <a:ext cx="5932132" cy="93547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Встав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пропущені букви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слова.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З’єднай слова з відповідними малюнками.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791535" y="2482504"/>
            <a:ext cx="509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щ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812224" y="2470929"/>
            <a:ext cx="424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щ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799000" y="2459153"/>
            <a:ext cx="345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щ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047361" y="2459353"/>
            <a:ext cx="511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щ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832116" y="2941692"/>
            <a:ext cx="2834039" cy="566593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732162" y="2941692"/>
            <a:ext cx="2897975" cy="463618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4700089" y="2941692"/>
            <a:ext cx="3068450" cy="566593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6732162" y="2881467"/>
            <a:ext cx="2789287" cy="523843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1 клас\1. Навчання грамоти\1 УРОКИ 2023\1 Читання\6 Блок я ц ю є ї ф щ дз дж апостроф\085 -Мала буква щ\2024-03-02_1846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05" y="2482504"/>
            <a:ext cx="7143585" cy="191896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700090" y="1436618"/>
            <a:ext cx="5932132" cy="935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Утвори із поданих букв слова і надрукуй їх під відповідними малюнками.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42168" y="3823147"/>
            <a:ext cx="1313664" cy="578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хрущ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912243" y="3823147"/>
            <a:ext cx="1030148" cy="578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кущ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799979" y="3823147"/>
            <a:ext cx="1660316" cy="578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щавель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52498" y="3823147"/>
            <a:ext cx="1068221" cy="578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щит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7317" y="1429532"/>
            <a:ext cx="6204905" cy="9354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D:\1 клас\1. Навчання грамоти\1 УРОКИ 2023\1 Читання\6 Блок я ц ю є ї ф щ дз дж апостроф\085 -Мала буква щ\2024-03-02_1854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05" y="2459353"/>
            <a:ext cx="7159817" cy="347815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59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  <p:bldP spid="50" grpId="0"/>
      <p:bldP spid="25" grpId="0" animBg="1"/>
      <p:bldP spid="34" grpId="0" animBg="1"/>
      <p:bldP spid="36" grpId="0" animBg="1"/>
      <p:bldP spid="39" grpId="0" animBg="1"/>
      <p:bldP spid="4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8086" y="550640"/>
            <a:ext cx="8755124" cy="930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4960" y="1925048"/>
            <a:ext cx="4747708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Пригадай, </a:t>
            </a:r>
            <a:r>
              <a:rPr lang="uk-UA" sz="2800" b="1" dirty="0">
                <a:solidFill>
                  <a:srgbClr val="FFFF00"/>
                </a:solidFill>
              </a:rPr>
              <a:t>яку букву вивчали на уроці.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Які звуки </a:t>
            </a:r>
            <a:r>
              <a:rPr lang="uk-UA" sz="2800" b="1" dirty="0">
                <a:solidFill>
                  <a:srgbClr val="FFFF00"/>
                </a:solidFill>
              </a:rPr>
              <a:t>вона </a:t>
            </a:r>
            <a:r>
              <a:rPr lang="uk-UA" sz="2800" b="1" dirty="0" smtClean="0">
                <a:solidFill>
                  <a:srgbClr val="FFFF00"/>
                </a:solidFill>
              </a:rPr>
              <a:t>позначає?</a:t>
            </a:r>
            <a:endParaRPr lang="uk-UA" sz="2800" b="1" dirty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</a:rPr>
              <a:t>Добери </a:t>
            </a:r>
            <a:r>
              <a:rPr lang="ru-RU" sz="2800" b="1" dirty="0">
                <a:solidFill>
                  <a:srgbClr val="FFFF00"/>
                </a:solidFill>
              </a:rPr>
              <a:t>слова з буквою </a:t>
            </a:r>
            <a:r>
              <a:rPr lang="ru-RU" sz="2800" b="1" dirty="0" smtClean="0">
                <a:solidFill>
                  <a:srgbClr val="FFFF00"/>
                </a:solidFill>
              </a:rPr>
              <a:t>«ща».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44881" y="2199190"/>
            <a:ext cx="2712079" cy="32713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332717" y="2432480"/>
            <a:ext cx="2773126" cy="34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856756" y="2522271"/>
            <a:ext cx="5389150" cy="282630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4939" y="624553"/>
            <a:ext cx="823708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22" y="2522271"/>
            <a:ext cx="2982416" cy="272851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1994938" y="601047"/>
            <a:ext cx="8237081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bg1"/>
                </a:solidFill>
              </a:rPr>
              <a:t>Кошик</a:t>
            </a:r>
            <a:r>
              <a:rPr lang="ru-RU" sz="4000" b="1" dirty="0" smtClean="0">
                <a:solidFill>
                  <a:schemeClr val="bg1"/>
                </a:solidFill>
              </a:rPr>
              <a:t> для </a:t>
            </a:r>
            <a:r>
              <a:rPr lang="ru-RU" sz="4000" b="1" dirty="0" err="1" smtClean="0">
                <a:solidFill>
                  <a:schemeClr val="bg1"/>
                </a:solidFill>
              </a:rPr>
              <a:t>сміття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56757" y="2522271"/>
            <a:ext cx="5833330" cy="337113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Навіщо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людині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кошик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сміття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Так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і з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почуттями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іноді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накопичуються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непотрібні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марні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lvl="0"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Поміркуй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заважатимуть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тобі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яких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хочеш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позбутися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Уяви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неприємне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 тебе в руках. Скомкай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його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викинь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кошик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сміття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1076445" y="1593276"/>
            <a:ext cx="2319759" cy="78614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Я не вмію …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3705943" y="1666392"/>
            <a:ext cx="2639028" cy="678196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Я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хвилююся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...</a:t>
            </a:r>
            <a:endParaRPr lang="uk-UA" sz="28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6660464" y="1625907"/>
            <a:ext cx="1990078" cy="7081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Я боюся …</a:t>
            </a: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8880601" y="1638377"/>
            <a:ext cx="2254245" cy="7143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Я ловлю ґав</a:t>
            </a:r>
          </a:p>
        </p:txBody>
      </p:sp>
      <p:pic>
        <p:nvPicPr>
          <p:cNvPr id="6146" name="Picture 2" descr="https://content1.rozetka.com.ua/goods/images/big/1889398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22" y="2668484"/>
            <a:ext cx="3027681" cy="28051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040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animBg="1"/>
      <p:bldP spid="9" grpId="0" animBg="1"/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67583" y="407564"/>
            <a:ext cx="8811364" cy="932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s://learningapps.org/qrcode.php?id=po6gn8d9t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963" y="2200275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488" y="688148"/>
            <a:ext cx="835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89244" y="1535993"/>
            <a:ext cx="6470248" cy="112371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вкладав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свої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сили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старання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ціни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власний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вклад 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свій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успіх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й </a:t>
            </a:r>
            <a:r>
              <a:rPr lang="ru-RU" sz="2000" b="1" smtClean="0">
                <a:solidFill>
                  <a:schemeClr val="accent2">
                    <a:lumMod val="75000"/>
                  </a:schemeClr>
                </a:solidFill>
              </a:rPr>
              <a:t>розмісти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свого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чоловічка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відповідному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місці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п’єдесталу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Куб 2"/>
          <p:cNvSpPr/>
          <p:nvPr/>
        </p:nvSpPr>
        <p:spPr>
          <a:xfrm>
            <a:off x="2770035" y="3966054"/>
            <a:ext cx="2346542" cy="188139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уб 19"/>
          <p:cNvSpPr/>
          <p:nvPr/>
        </p:nvSpPr>
        <p:spPr>
          <a:xfrm>
            <a:off x="4648832" y="3093217"/>
            <a:ext cx="3285582" cy="2744525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уб 20"/>
          <p:cNvSpPr/>
          <p:nvPr/>
        </p:nvSpPr>
        <p:spPr>
          <a:xfrm>
            <a:off x="7248177" y="4454855"/>
            <a:ext cx="2047866" cy="1374124"/>
          </a:xfrm>
          <a:prstGeom prst="cub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6506" y="468025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1</a:t>
            </a:r>
            <a:endParaRPr lang="ru-RU" sz="5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558053" y="469775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2</a:t>
            </a:r>
            <a:endParaRPr lang="ru-RU" sz="5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828598" y="486663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3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310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0968" y="494529"/>
            <a:ext cx="8732066" cy="8481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B6BF3C-D226-4C29-85D0-F86047395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>
          <a:xfrm>
            <a:off x="4293112" y="1520773"/>
            <a:ext cx="1544005" cy="169035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931394" y="1520774"/>
            <a:ext cx="2494712" cy="105560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Запросимо </a:t>
            </a:r>
            <a:r>
              <a:rPr lang="ru-RU" sz="2800" b="1" dirty="0" err="1">
                <a:solidFill>
                  <a:schemeClr val="bg1"/>
                </a:solidFill>
              </a:rPr>
              <a:t>тишу</a:t>
            </a:r>
            <a:r>
              <a:rPr lang="ru-RU" sz="2800" b="1" dirty="0">
                <a:solidFill>
                  <a:schemeClr val="bg1"/>
                </a:solidFill>
              </a:rPr>
              <a:t> – ц-ц-ц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642082" y="2683329"/>
            <a:ext cx="3513229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Вітерець у </a:t>
            </a:r>
            <a:r>
              <a:rPr lang="ru-RU" sz="2800" b="1" dirty="0" err="1">
                <a:solidFill>
                  <a:schemeClr val="bg1"/>
                </a:solidFill>
              </a:rPr>
              <a:t>лісі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листя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колише</a:t>
            </a:r>
            <a:r>
              <a:rPr lang="ru-RU" sz="2800" b="1" dirty="0">
                <a:solidFill>
                  <a:schemeClr val="bg1"/>
                </a:solidFill>
              </a:rPr>
              <a:t> – ш-ш-ш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8728DB8-C227-4177-8B6F-44D9B7A13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b="11305"/>
          <a:stretch/>
        </p:blipFill>
        <p:spPr>
          <a:xfrm flipH="1">
            <a:off x="6023221" y="1561538"/>
            <a:ext cx="2161446" cy="160882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631537F-0E5B-4F30-AD9A-C6BD49EF4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16924" r="5507" b="30143"/>
          <a:stretch/>
        </p:blipFill>
        <p:spPr>
          <a:xfrm>
            <a:off x="8883736" y="2708254"/>
            <a:ext cx="2117817" cy="1270690"/>
          </a:xfrm>
          <a:prstGeom prst="round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8468328" y="1520774"/>
            <a:ext cx="3083206" cy="1055608"/>
          </a:xfrm>
          <a:prstGeom prst="roundRect">
            <a:avLst/>
          </a:prstGeom>
          <a:solidFill>
            <a:srgbClr val="EF71CE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Прилетіли птахи – </a:t>
            </a:r>
            <a:r>
              <a:rPr lang="ru-RU" sz="2800" b="1" dirty="0" err="1">
                <a:solidFill>
                  <a:schemeClr val="bg1"/>
                </a:solidFill>
              </a:rPr>
              <a:t>шух-шух-шух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2095678" y="3835942"/>
            <a:ext cx="3296048" cy="10556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Заспівав соловей – </a:t>
            </a:r>
            <a:r>
              <a:rPr lang="ru-RU" sz="2800" b="1" dirty="0" err="1">
                <a:solidFill>
                  <a:schemeClr val="bg1"/>
                </a:solidFill>
              </a:rPr>
              <a:t>тьох-тьох-тьох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844C645-FD82-42DE-BCCA-E8CC74BCD6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>
          <a:xfrm>
            <a:off x="697448" y="3887893"/>
            <a:ext cx="1334224" cy="188846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EF1E5A7-DD49-4900-BE0A-267A89E248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22397" r="7379" b="12685"/>
          <a:stretch/>
        </p:blipFill>
        <p:spPr>
          <a:xfrm>
            <a:off x="5646082" y="4519315"/>
            <a:ext cx="1980000" cy="16200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2095678" y="4975132"/>
            <a:ext cx="3224422" cy="105560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Накрапає </a:t>
            </a:r>
            <a:r>
              <a:rPr lang="ru-RU" sz="2800" b="1" dirty="0" err="1">
                <a:solidFill>
                  <a:schemeClr val="bg1"/>
                </a:solidFill>
              </a:rPr>
              <a:t>дощик</a:t>
            </a:r>
            <a:r>
              <a:rPr lang="ru-RU" sz="2800" b="1" dirty="0">
                <a:solidFill>
                  <a:schemeClr val="bg1"/>
                </a:solidFill>
              </a:rPr>
              <a:t> – кап-кап-кап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5565059" y="3308138"/>
            <a:ext cx="3077770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Дзюркоче вода у </a:t>
            </a:r>
            <a:r>
              <a:rPr lang="ru-RU" sz="2800" b="1" dirty="0" err="1">
                <a:solidFill>
                  <a:schemeClr val="bg1"/>
                </a:solidFill>
              </a:rPr>
              <a:t>річці</a:t>
            </a:r>
            <a:r>
              <a:rPr lang="ru-RU" sz="2800" b="1" dirty="0">
                <a:solidFill>
                  <a:schemeClr val="bg1"/>
                </a:solidFill>
              </a:rPr>
              <a:t> – </a:t>
            </a:r>
            <a:r>
              <a:rPr lang="ru-RU" sz="2800" b="1" dirty="0" err="1">
                <a:solidFill>
                  <a:schemeClr val="bg1"/>
                </a:solidFill>
              </a:rPr>
              <a:t>дз-дз-дз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782AA8-5E8F-4DEF-9EF3-FFD71D063B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9"/>
          <a:stretch/>
        </p:blipFill>
        <p:spPr>
          <a:xfrm>
            <a:off x="8883736" y="4173906"/>
            <a:ext cx="2301750" cy="1602452"/>
          </a:xfrm>
          <a:prstGeom prst="round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8D680240-E512-40DB-986F-C31A2046D1DC}"/>
              </a:ext>
            </a:extLst>
          </p:cNvPr>
          <p:cNvSpPr/>
          <p:nvPr/>
        </p:nvSpPr>
        <p:spPr>
          <a:xfrm>
            <a:off x="1926846" y="494528"/>
            <a:ext cx="8732066" cy="945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 smtClean="0">
                <a:solidFill>
                  <a:schemeClr val="bg1"/>
                </a:solidFill>
              </a:rPr>
              <a:t>Послухай </a:t>
            </a:r>
            <a:r>
              <a:rPr lang="uk-UA" sz="4000" b="1" dirty="0" smtClean="0">
                <a:solidFill>
                  <a:schemeClr val="bg1"/>
                </a:solidFill>
              </a:rPr>
              <a:t>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3575" y="1577488"/>
            <a:ext cx="4298008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У </a:t>
            </a:r>
            <a:r>
              <a:rPr lang="ru-RU" sz="2800" b="1" dirty="0" err="1"/>
              <a:t>лузі</a:t>
            </a:r>
            <a:r>
              <a:rPr lang="ru-RU" sz="2800" b="1" dirty="0"/>
              <a:t> журавлик</a:t>
            </a:r>
          </a:p>
          <a:p>
            <a:pPr algn="ctr"/>
            <a:r>
              <a:rPr lang="ru-RU" sz="2800" b="1" dirty="0"/>
              <a:t>Щипав </a:t>
            </a:r>
            <a:r>
              <a:rPr lang="ru-RU" sz="2800" b="1" dirty="0" err="1"/>
              <a:t>собі</a:t>
            </a:r>
            <a:r>
              <a:rPr lang="ru-RU" sz="2800" b="1" dirty="0"/>
              <a:t> </a:t>
            </a:r>
            <a:r>
              <a:rPr lang="ru-RU" sz="2800" b="1" dirty="0" err="1"/>
              <a:t>щавлик</a:t>
            </a:r>
            <a:r>
              <a:rPr lang="ru-RU" sz="2800" b="1" dirty="0"/>
              <a:t>.</a:t>
            </a:r>
          </a:p>
          <a:p>
            <a:pPr algn="ctr"/>
            <a:r>
              <a:rPr lang="ru-RU" sz="2800" b="1" dirty="0" err="1"/>
              <a:t>Купіть</a:t>
            </a:r>
            <a:r>
              <a:rPr lang="ru-RU" sz="2800" b="1" dirty="0"/>
              <a:t> </a:t>
            </a:r>
            <a:r>
              <a:rPr lang="ru-RU" sz="2800" b="1" dirty="0" err="1"/>
              <a:t>йому</a:t>
            </a:r>
            <a:r>
              <a:rPr lang="ru-RU" sz="2800" b="1" dirty="0"/>
              <a:t> </a:t>
            </a:r>
            <a:r>
              <a:rPr lang="ru-RU" sz="2800" b="1" dirty="0" err="1"/>
              <a:t>горщик</a:t>
            </a:r>
            <a:r>
              <a:rPr lang="ru-RU" sz="2800" b="1" dirty="0"/>
              <a:t>,</a:t>
            </a:r>
          </a:p>
          <a:p>
            <a:pPr algn="ctr"/>
            <a:r>
              <a:rPr lang="ru-RU" sz="2800" b="1" dirty="0" err="1"/>
              <a:t>Він</a:t>
            </a:r>
            <a:r>
              <a:rPr lang="ru-RU" sz="2800" b="1" dirty="0"/>
              <a:t> </a:t>
            </a:r>
            <a:r>
              <a:rPr lang="ru-RU" sz="2800" b="1" dirty="0" err="1"/>
              <a:t>зварить</a:t>
            </a:r>
            <a:r>
              <a:rPr lang="ru-RU" sz="2800" b="1" dirty="0"/>
              <a:t> вам </a:t>
            </a:r>
            <a:r>
              <a:rPr lang="ru-RU" sz="2800" b="1" dirty="0" err="1"/>
              <a:t>борщик</a:t>
            </a:r>
            <a:r>
              <a:rPr lang="ru-RU" sz="2800" b="1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2430" y="3733368"/>
            <a:ext cx="3800297" cy="180474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кого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вірш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uk-UA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Що таке щавлик?</a:t>
            </a:r>
          </a:p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Зроби звуковий аналіз слова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ЩАВЛИК</a:t>
            </a: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Назви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перші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 звуки у слові.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9801" y="5545564"/>
            <a:ext cx="1871104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accent2">
                    <a:lumMod val="75000"/>
                  </a:schemeClr>
                </a:solidFill>
              </a:rPr>
              <a:t>ща-влик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38675" y="4852234"/>
            <a:ext cx="2546431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– – о  – – о –          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179620" y="4885713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>
          <a:xfrm>
            <a:off x="368634" y="3586549"/>
            <a:ext cx="4307537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Щавель – трав’яниста рослина, л</a:t>
            </a:r>
            <a:r>
              <a:rPr lang="ru-RU" sz="2000" b="1" dirty="0" smtClean="0"/>
              <a:t>истки </a:t>
            </a:r>
            <a:r>
              <a:rPr lang="ru-RU" sz="2000" b="1" dirty="0" err="1" smtClean="0"/>
              <a:t>якої</a:t>
            </a:r>
            <a:r>
              <a:rPr lang="ru-RU" sz="2000" b="1" dirty="0" smtClean="0"/>
              <a:t> </a:t>
            </a:r>
            <a:r>
              <a:rPr lang="ru-RU" sz="2000" b="1" dirty="0" err="1"/>
              <a:t>використовують</a:t>
            </a:r>
            <a:r>
              <a:rPr lang="ru-RU" sz="2000" b="1" dirty="0"/>
              <a:t> для </a:t>
            </a:r>
            <a:r>
              <a:rPr lang="ru-RU" sz="2000" b="1" dirty="0" err="1" smtClean="0"/>
              <a:t>приготування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салатів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супів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соусів</a:t>
            </a:r>
            <a:r>
              <a:rPr lang="ru-RU" sz="2000" b="1" dirty="0" smtClean="0"/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r="7337"/>
          <a:stretch/>
        </p:blipFill>
        <p:spPr>
          <a:xfrm flipH="1">
            <a:off x="9271321" y="1577491"/>
            <a:ext cx="2429648" cy="327474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50" name="Picture 2" descr="https://upload.wikimedia.org/wikipedia/commons/thumb/a/a3/%28MHNT%29_Rumex_acetosa_-_Habit.jpg/270px-%28MHNT%29_Rumex_acetosa_-_Hab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27" y="1577491"/>
            <a:ext cx="3407083" cy="191806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2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37887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805" y="1846232"/>
            <a:ext cx="528642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малою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«щ»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 </a:t>
            </a:r>
          </a:p>
        </p:txBody>
      </p:sp>
    </p:spTree>
    <p:extLst>
      <p:ext uri="{BB962C8B-B14F-4D97-AF65-F5344CB8AC3E}">
        <p14:creationId xmlns:p14="http://schemas.microsoft.com/office/powerpoint/2010/main" val="212068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501149" y="1561174"/>
            <a:ext cx="5474908" cy="3506082"/>
          </a:xfrm>
          <a:prstGeom prst="cloudCallout">
            <a:avLst>
              <a:gd name="adj1" fmla="val -63346"/>
              <a:gd name="adj2" fmla="val 21243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40385" y="2578024"/>
            <a:ext cx="3022497" cy="36458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8124" y="1975387"/>
            <a:ext cx="4773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Виділи перші звуки </a:t>
            </a:r>
            <a:r>
              <a:rPr lang="uk-UA" sz="2400" b="1" dirty="0">
                <a:solidFill>
                  <a:srgbClr val="FFFF00"/>
                </a:solidFill>
              </a:rPr>
              <a:t>у </a:t>
            </a:r>
            <a:r>
              <a:rPr lang="uk-UA" sz="2400" b="1" dirty="0" smtClean="0">
                <a:solidFill>
                  <a:srgbClr val="FFFF00"/>
                </a:solidFill>
              </a:rPr>
              <a:t>слові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щавель</a:t>
            </a:r>
            <a:r>
              <a:rPr lang="uk-UA" sz="24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Перші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звуки в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цьому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слові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шч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позначаються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однією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буквою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«ща»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Отже</a:t>
            </a:r>
            <a:r>
              <a:rPr lang="uk-UA" sz="2400" b="1" dirty="0">
                <a:solidFill>
                  <a:srgbClr val="FFFF00"/>
                </a:solidFill>
              </a:rPr>
              <a:t>, </a:t>
            </a:r>
            <a:r>
              <a:rPr lang="uk-UA" sz="2400" b="1" dirty="0" smtClean="0">
                <a:solidFill>
                  <a:srgbClr val="FFFF00"/>
                </a:solidFill>
              </a:rPr>
              <a:t>буква щ позначає два </a:t>
            </a:r>
            <a:r>
              <a:rPr lang="uk-UA" sz="2400" b="1" dirty="0" smtClean="0">
                <a:solidFill>
                  <a:schemeClr val="bg1"/>
                </a:solidFill>
              </a:rPr>
              <a:t>приголосні звуки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шч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400" b="1" dirty="0" smtClean="0">
                <a:solidFill>
                  <a:srgbClr val="FFFF00"/>
                </a:solidFill>
              </a:rPr>
              <a:t>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10097" y="3094471"/>
            <a:ext cx="15007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[</a:t>
            </a:r>
            <a:r>
              <a:rPr lang="uk-UA" sz="5400" b="1" dirty="0" err="1" smtClean="0">
                <a:solidFill>
                  <a:srgbClr val="0070C0"/>
                </a:solidFill>
              </a:rPr>
              <a:t>шч</a:t>
            </a:r>
            <a:r>
              <a:rPr lang="en-US" sz="5400" b="1" dirty="0" smtClean="0">
                <a:solidFill>
                  <a:srgbClr val="0070C0"/>
                </a:solidFill>
              </a:rPr>
              <a:t>]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11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8964606" y="1677090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261" y="4376494"/>
            <a:ext cx="2164404" cy="180367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3553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1274" y="521671"/>
            <a:ext cx="8732066" cy="9020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Правильно вимовляємо звуки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4859" y="1727308"/>
            <a:ext cx="2150536" cy="424731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500" b="1" dirty="0">
                <a:solidFill>
                  <a:srgbClr val="FF0000"/>
                </a:solidFill>
              </a:rPr>
              <a:t>щ</a:t>
            </a:r>
            <a:r>
              <a:rPr lang="ru-RU" sz="4500" b="1" dirty="0">
                <a:solidFill>
                  <a:srgbClr val="0070C0"/>
                </a:solidFill>
              </a:rPr>
              <a:t>ітка</a:t>
            </a:r>
          </a:p>
          <a:p>
            <a:r>
              <a:rPr lang="ru-RU" sz="4500" b="1" dirty="0">
                <a:solidFill>
                  <a:srgbClr val="FF0000"/>
                </a:solidFill>
              </a:rPr>
              <a:t>щ</a:t>
            </a:r>
            <a:r>
              <a:rPr lang="ru-RU" sz="4500" b="1" dirty="0">
                <a:solidFill>
                  <a:srgbClr val="0070C0"/>
                </a:solidFill>
              </a:rPr>
              <a:t>етина</a:t>
            </a:r>
          </a:p>
          <a:p>
            <a:r>
              <a:rPr lang="ru-RU" sz="4500" b="1" dirty="0">
                <a:solidFill>
                  <a:srgbClr val="FF0000"/>
                </a:solidFill>
              </a:rPr>
              <a:t>щ</a:t>
            </a:r>
            <a:r>
              <a:rPr lang="ru-RU" sz="4500" b="1" dirty="0">
                <a:solidFill>
                  <a:srgbClr val="0070C0"/>
                </a:solidFill>
              </a:rPr>
              <a:t>ука</a:t>
            </a:r>
          </a:p>
          <a:p>
            <a:r>
              <a:rPr lang="ru-RU" sz="4500" b="1" dirty="0" err="1">
                <a:solidFill>
                  <a:srgbClr val="0070C0"/>
                </a:solidFill>
              </a:rPr>
              <a:t>я</a:t>
            </a:r>
            <a:r>
              <a:rPr lang="ru-RU" sz="4500" b="1" dirty="0" err="1">
                <a:solidFill>
                  <a:srgbClr val="FF0000"/>
                </a:solidFill>
              </a:rPr>
              <a:t>щ</a:t>
            </a:r>
            <a:r>
              <a:rPr lang="ru-RU" sz="4500" b="1" dirty="0" err="1">
                <a:solidFill>
                  <a:srgbClr val="0070C0"/>
                </a:solidFill>
              </a:rPr>
              <a:t>ірка</a:t>
            </a:r>
            <a:endParaRPr lang="ru-RU" sz="4500" b="1" dirty="0">
              <a:solidFill>
                <a:srgbClr val="0070C0"/>
              </a:solidFill>
            </a:endParaRPr>
          </a:p>
          <a:p>
            <a:r>
              <a:rPr lang="uk-UA" sz="4500" b="1" dirty="0">
                <a:solidFill>
                  <a:srgbClr val="FF0000"/>
                </a:solidFill>
              </a:rPr>
              <a:t>щ</a:t>
            </a:r>
            <a:r>
              <a:rPr lang="uk-UA" sz="4500" b="1" dirty="0">
                <a:solidFill>
                  <a:srgbClr val="0070C0"/>
                </a:solidFill>
              </a:rPr>
              <a:t>ока</a:t>
            </a:r>
          </a:p>
          <a:p>
            <a:r>
              <a:rPr lang="uk-UA" sz="4500" b="1" dirty="0">
                <a:solidFill>
                  <a:srgbClr val="0070C0"/>
                </a:solidFill>
              </a:rPr>
              <a:t>бор</a:t>
            </a:r>
            <a:r>
              <a:rPr lang="uk-UA" sz="4500" b="1" dirty="0">
                <a:solidFill>
                  <a:srgbClr val="FF0000"/>
                </a:solidFill>
              </a:rPr>
              <a:t>щ</a:t>
            </a:r>
            <a:endParaRPr lang="ru-RU" sz="45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12782" y="5125592"/>
            <a:ext cx="1257075" cy="76944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[</a:t>
            </a:r>
            <a:r>
              <a:rPr lang="uk-UA" sz="4400" b="1" dirty="0" err="1" smtClean="0">
                <a:solidFill>
                  <a:srgbClr val="0070C0"/>
                </a:solidFill>
              </a:rPr>
              <a:t>шч</a:t>
            </a:r>
            <a:r>
              <a:rPr lang="en-US" sz="4400" b="1" dirty="0" smtClean="0">
                <a:solidFill>
                  <a:srgbClr val="0070C0"/>
                </a:solidFill>
              </a:rPr>
              <a:t>]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1936" y="4276732"/>
            <a:ext cx="2185907" cy="7150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– – </a:t>
            </a:r>
            <a:r>
              <a:rPr lang="ru-RU" sz="3600" b="1" dirty="0" smtClean="0">
                <a:solidFill>
                  <a:srgbClr val="FF0000"/>
                </a:solidFill>
              </a:rPr>
              <a:t>о </a:t>
            </a:r>
            <a:r>
              <a:rPr lang="ru-RU" sz="3600" b="1" dirty="0" smtClean="0">
                <a:solidFill>
                  <a:srgbClr val="0070C0"/>
                </a:solidFill>
              </a:rPr>
              <a:t> – </a:t>
            </a:r>
            <a:r>
              <a:rPr lang="ru-RU" sz="3600" b="1" dirty="0" smtClean="0">
                <a:solidFill>
                  <a:srgbClr val="FF0000"/>
                </a:solidFill>
              </a:rPr>
              <a:t>о</a:t>
            </a:r>
            <a:endParaRPr lang="ru-RU" sz="3600" dirty="0">
              <a:solidFill>
                <a:srgbClr val="0070C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724001" y="4268959"/>
            <a:ext cx="0" cy="7228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15523" y="3349434"/>
            <a:ext cx="35881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Досліди, </a:t>
            </a:r>
            <a:r>
              <a:rPr lang="uk-UA" sz="2000" b="1" dirty="0" smtClean="0">
                <a:solidFill>
                  <a:schemeClr val="bg1"/>
                </a:solidFill>
              </a:rPr>
              <a:t>яким словам </a:t>
            </a:r>
            <a:r>
              <a:rPr lang="uk-UA" sz="2000" b="1" dirty="0" smtClean="0">
                <a:solidFill>
                  <a:schemeClr val="bg1"/>
                </a:solidFill>
              </a:rPr>
              <a:t>підходить </a:t>
            </a:r>
            <a:r>
              <a:rPr lang="uk-UA" sz="2000" b="1" dirty="0" smtClean="0">
                <a:solidFill>
                  <a:schemeClr val="bg1"/>
                </a:solidFill>
              </a:rPr>
              <a:t>звукова </a:t>
            </a:r>
            <a:r>
              <a:rPr lang="uk-UA" sz="2000" b="1" dirty="0" smtClean="0">
                <a:solidFill>
                  <a:schemeClr val="bg1"/>
                </a:solidFill>
              </a:rPr>
              <a:t>схема.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20100" y="5191432"/>
            <a:ext cx="1915260" cy="783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70C0"/>
                </a:solidFill>
              </a:rPr>
              <a:t>що</a:t>
            </a:r>
            <a:r>
              <a:rPr lang="ru-RU" sz="4000" b="1" dirty="0" smtClean="0">
                <a:solidFill>
                  <a:srgbClr val="0070C0"/>
                </a:solidFill>
              </a:rPr>
              <a:t>-ка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820242" y="5177016"/>
            <a:ext cx="1915260" cy="783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70C0"/>
                </a:solidFill>
              </a:rPr>
              <a:t>щу</a:t>
            </a:r>
            <a:r>
              <a:rPr lang="ru-RU" sz="4000" b="1" dirty="0" smtClean="0">
                <a:solidFill>
                  <a:srgbClr val="0070C0"/>
                </a:solidFill>
              </a:rPr>
              <a:t>-ка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9" name="Picture 2" descr="Картинки буква Щ (3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r="9074"/>
          <a:stretch/>
        </p:blipFill>
        <p:spPr bwMode="auto">
          <a:xfrm>
            <a:off x="1166428" y="1727308"/>
            <a:ext cx="2861979" cy="327420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915523" y="1574255"/>
            <a:ext cx="3588151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/>
              <a:t>— </a:t>
            </a:r>
            <a:r>
              <a:rPr lang="ru-RU" sz="2000" b="1" dirty="0" err="1"/>
              <a:t>Розкажіть</a:t>
            </a:r>
            <a:r>
              <a:rPr lang="ru-RU" sz="2000" b="1" dirty="0"/>
              <a:t> про букву Щ!</a:t>
            </a:r>
            <a:br>
              <a:rPr lang="ru-RU" sz="2000" b="1" dirty="0"/>
            </a:br>
            <a:r>
              <a:rPr lang="ru-RU" sz="2000" b="1" dirty="0"/>
              <a:t>— А вона </a:t>
            </a:r>
            <a:r>
              <a:rPr lang="ru-RU" sz="2000" b="1" dirty="0" err="1"/>
              <a:t>така</a:t>
            </a:r>
            <a:r>
              <a:rPr lang="ru-RU" sz="2000" b="1" dirty="0"/>
              <a:t> ж, як Ш,</a:t>
            </a:r>
            <a:br>
              <a:rPr lang="ru-RU" sz="2000" b="1" dirty="0"/>
            </a:br>
            <a:r>
              <a:rPr lang="ru-RU" sz="2000" b="1" dirty="0" err="1"/>
              <a:t>тільки</a:t>
            </a:r>
            <a:r>
              <a:rPr lang="ru-RU" sz="2000" b="1" dirty="0"/>
              <a:t> в </a:t>
            </a:r>
            <a:r>
              <a:rPr lang="ru-RU" sz="2000" b="1" dirty="0" err="1"/>
              <a:t>неї</a:t>
            </a:r>
            <a:r>
              <a:rPr lang="ru-RU" sz="2000" b="1" dirty="0"/>
              <a:t>, — </a:t>
            </a:r>
            <a:r>
              <a:rPr lang="ru-RU" sz="2000" b="1" dirty="0" err="1"/>
              <a:t>каже</a:t>
            </a:r>
            <a:r>
              <a:rPr lang="ru-RU" sz="2000" b="1" dirty="0"/>
              <a:t> Костик, —</a:t>
            </a:r>
            <a:br>
              <a:rPr lang="ru-RU" sz="2000" b="1" dirty="0"/>
            </a:br>
            <a:r>
              <a:rPr lang="ru-RU" sz="2000" b="1" dirty="0" err="1"/>
              <a:t>унизу</a:t>
            </a:r>
            <a:r>
              <a:rPr lang="ru-RU" sz="2000" b="1" dirty="0"/>
              <a:t> </a:t>
            </a:r>
            <a:r>
              <a:rPr lang="ru-RU" sz="2000" b="1" dirty="0" err="1"/>
              <a:t>праворуч</a:t>
            </a:r>
            <a:r>
              <a:rPr lang="ru-RU" sz="2000" b="1" dirty="0"/>
              <a:t> хвостик.</a:t>
            </a:r>
          </a:p>
          <a:p>
            <a:pPr algn="r"/>
            <a:r>
              <a:rPr lang="ru-RU" sz="2000" b="1" dirty="0"/>
              <a:t>Варвара Гринько</a:t>
            </a:r>
          </a:p>
        </p:txBody>
      </p:sp>
    </p:spTree>
    <p:extLst>
      <p:ext uri="{BB962C8B-B14F-4D97-AF65-F5344CB8AC3E}">
        <p14:creationId xmlns:p14="http://schemas.microsoft.com/office/powerpoint/2010/main" val="51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19514" y="596218"/>
            <a:ext cx="9433367" cy="11052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 smtClean="0">
                <a:solidFill>
                  <a:schemeClr val="bg1"/>
                </a:solidFill>
              </a:rPr>
              <a:t>роблять букви? Яку </a:t>
            </a:r>
            <a:r>
              <a:rPr lang="uk-UA" sz="3600" b="1" dirty="0">
                <a:solidFill>
                  <a:schemeClr val="bg1"/>
                </a:solidFill>
              </a:rPr>
              <a:t>рибу </a:t>
            </a:r>
            <a:r>
              <a:rPr lang="uk-UA" sz="3600" b="1" dirty="0" smtClean="0">
                <a:solidFill>
                  <a:schemeClr val="bg1"/>
                </a:solidFill>
              </a:rPr>
              <a:t>впіймали?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Для </a:t>
            </a:r>
            <a:r>
              <a:rPr lang="uk-UA" sz="3600" b="1" dirty="0">
                <a:solidFill>
                  <a:schemeClr val="bg1"/>
                </a:solidFill>
              </a:rPr>
              <a:t>чого мала буква взяла </a:t>
            </a:r>
            <a:r>
              <a:rPr lang="uk-UA" sz="3600" b="1" dirty="0" smtClean="0">
                <a:solidFill>
                  <a:schemeClr val="bg1"/>
                </a:solidFill>
              </a:rPr>
              <a:t>сачок?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437" t="5954" r="3894" b="335"/>
          <a:stretch/>
        </p:blipFill>
        <p:spPr>
          <a:xfrm>
            <a:off x="3703899" y="1886036"/>
            <a:ext cx="7732526" cy="414744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0375" y="1886035"/>
            <a:ext cx="3081478" cy="3079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</a:t>
            </a:r>
            <a:r>
              <a:rPr lang="uk-UA" sz="2400" b="1" dirty="0">
                <a:solidFill>
                  <a:schemeClr val="bg1"/>
                </a:solidFill>
              </a:rPr>
              <a:t>доводилось </a:t>
            </a:r>
            <a:r>
              <a:rPr lang="uk-UA" sz="2400" b="1" dirty="0" smtClean="0">
                <a:solidFill>
                  <a:schemeClr val="bg1"/>
                </a:solidFill>
              </a:rPr>
              <a:t>тобі ловити </a:t>
            </a:r>
            <a:r>
              <a:rPr lang="uk-UA" sz="2400" b="1" dirty="0" smtClean="0">
                <a:solidFill>
                  <a:schemeClr val="bg1"/>
                </a:solidFill>
              </a:rPr>
              <a:t>рибу?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Пригадай, чим ловив, </a:t>
            </a:r>
            <a:r>
              <a:rPr lang="uk-UA" sz="2400" b="1" dirty="0" smtClean="0">
                <a:solidFill>
                  <a:schemeClr val="bg1"/>
                </a:solidFill>
              </a:rPr>
              <a:t>де </a:t>
            </a:r>
            <a:r>
              <a:rPr lang="uk-UA" sz="2400" b="1" dirty="0">
                <a:solidFill>
                  <a:schemeClr val="bg1"/>
                </a:solidFill>
              </a:rPr>
              <a:t>і з </a:t>
            </a:r>
            <a:r>
              <a:rPr lang="uk-UA" sz="2400" b="1" dirty="0" smtClean="0">
                <a:solidFill>
                  <a:schemeClr val="bg1"/>
                </a:solidFill>
              </a:rPr>
              <a:t>ким?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Яку </a:t>
            </a:r>
            <a:r>
              <a:rPr lang="uk-UA" sz="2400" b="1" dirty="0">
                <a:solidFill>
                  <a:schemeClr val="bg1"/>
                </a:solidFill>
              </a:rPr>
              <a:t>рибу </a:t>
            </a:r>
            <a:r>
              <a:rPr lang="uk-UA" sz="2400" b="1" dirty="0" smtClean="0">
                <a:solidFill>
                  <a:schemeClr val="bg1"/>
                </a:solidFill>
              </a:rPr>
              <a:t>впіймали. </a:t>
            </a:r>
            <a:r>
              <a:rPr lang="uk-UA" sz="2400" b="1" dirty="0" smtClean="0">
                <a:solidFill>
                  <a:schemeClr val="bg1"/>
                </a:solidFill>
              </a:rPr>
              <a:t>Назви звуки й букви </a:t>
            </a:r>
            <a:r>
              <a:rPr lang="uk-UA" sz="2400" b="1" dirty="0">
                <a:solidFill>
                  <a:schemeClr val="bg1"/>
                </a:solidFill>
              </a:rPr>
              <a:t>слова </a:t>
            </a:r>
            <a:r>
              <a:rPr lang="uk-UA" sz="2400" b="1" dirty="0" smtClean="0">
                <a:solidFill>
                  <a:srgbClr val="FFFF00"/>
                </a:solidFill>
              </a:rPr>
              <a:t>щука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359" t="36953" r="75495" b="30346"/>
          <a:stretch/>
        </p:blipFill>
        <p:spPr>
          <a:xfrm>
            <a:off x="800040" y="1755589"/>
            <a:ext cx="3196969" cy="364219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00040" y="445745"/>
            <a:ext cx="10473702" cy="11747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речення за малюнками. Що </a:t>
            </a:r>
            <a:r>
              <a:rPr lang="uk-UA" sz="3600" b="1" dirty="0">
                <a:solidFill>
                  <a:schemeClr val="bg1"/>
                </a:solidFill>
              </a:rPr>
              <a:t>робить буква </a:t>
            </a:r>
            <a:r>
              <a:rPr lang="uk-UA" sz="3600" b="1" dirty="0" smtClean="0">
                <a:solidFill>
                  <a:schemeClr val="bg1"/>
                </a:solidFill>
              </a:rPr>
              <a:t>«</a:t>
            </a:r>
            <a:r>
              <a:rPr lang="uk-UA" sz="3600" b="1" dirty="0" err="1" smtClean="0">
                <a:solidFill>
                  <a:schemeClr val="bg1"/>
                </a:solidFill>
              </a:rPr>
              <a:t>ща</a:t>
            </a:r>
            <a:r>
              <a:rPr lang="uk-UA" sz="3600" b="1" dirty="0" smtClean="0">
                <a:solidFill>
                  <a:schemeClr val="bg1"/>
                </a:solidFill>
              </a:rPr>
              <a:t>»? </a:t>
            </a:r>
            <a:r>
              <a:rPr lang="uk-UA" sz="3600" b="1" dirty="0" smtClean="0">
                <a:solidFill>
                  <a:schemeClr val="bg1"/>
                </a:solidFill>
              </a:rPr>
              <a:t>Визнач </a:t>
            </a:r>
            <a:r>
              <a:rPr lang="uk-UA" sz="3600" b="1" dirty="0">
                <a:solidFill>
                  <a:schemeClr val="bg1"/>
                </a:solidFill>
              </a:rPr>
              <a:t>місце </a:t>
            </a:r>
            <a:r>
              <a:rPr lang="uk-UA" sz="3600" b="1" dirty="0" smtClean="0">
                <a:solidFill>
                  <a:schemeClr val="bg1"/>
                </a:solidFill>
              </a:rPr>
              <a:t>звуків </a:t>
            </a:r>
            <a:r>
              <a:rPr lang="en-US" sz="3600" b="1" dirty="0" smtClean="0">
                <a:solidFill>
                  <a:schemeClr val="bg1"/>
                </a:solidFill>
              </a:rPr>
              <a:t>[</a:t>
            </a:r>
            <a:r>
              <a:rPr lang="uk-UA" sz="3600" b="1" dirty="0" err="1" smtClean="0">
                <a:solidFill>
                  <a:schemeClr val="bg1"/>
                </a:solidFill>
              </a:rPr>
              <a:t>шч</a:t>
            </a:r>
            <a:r>
              <a:rPr lang="en-US" sz="3600" b="1" dirty="0" smtClean="0">
                <a:solidFill>
                  <a:schemeClr val="bg1"/>
                </a:solidFill>
              </a:rPr>
              <a:t>] </a:t>
            </a:r>
            <a:r>
              <a:rPr lang="uk-UA" sz="3600" b="1" dirty="0">
                <a:solidFill>
                  <a:schemeClr val="bg1"/>
                </a:solidFill>
              </a:rPr>
              <a:t>в цьому </a:t>
            </a:r>
            <a:r>
              <a:rPr lang="uk-UA" sz="3600" b="1" dirty="0" smtClean="0">
                <a:solidFill>
                  <a:schemeClr val="bg1"/>
                </a:solidFill>
              </a:rPr>
              <a:t>слові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8510752" y="1918700"/>
            <a:ext cx="2762990" cy="3332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479" y="4347349"/>
            <a:ext cx="961195" cy="1704340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27010" t="36130" r="54200" b="29750"/>
          <a:stretch/>
        </p:blipFill>
        <p:spPr>
          <a:xfrm>
            <a:off x="3894224" y="1755590"/>
            <a:ext cx="3565773" cy="364219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47302" t="35319" r="32565" b="30561"/>
          <a:stretch/>
        </p:blipFill>
        <p:spPr>
          <a:xfrm>
            <a:off x="7459997" y="1738770"/>
            <a:ext cx="3838280" cy="365901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790" y="4256680"/>
            <a:ext cx="961195" cy="17043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777" y="4347349"/>
            <a:ext cx="961195" cy="170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52594</TotalTime>
  <Words>773</Words>
  <Application>Microsoft Office PowerPoint</Application>
  <PresentationFormat>Произвольный</PresentationFormat>
  <Paragraphs>159</Paragraphs>
  <Slides>21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«Мій успіх»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3337</cp:revision>
  <dcterms:created xsi:type="dcterms:W3CDTF">2018-01-05T16:38:53Z</dcterms:created>
  <dcterms:modified xsi:type="dcterms:W3CDTF">2024-03-02T18:24:20Z</dcterms:modified>
</cp:coreProperties>
</file>