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39" r:id="rId3"/>
    <p:sldId id="1634" r:id="rId4"/>
    <p:sldId id="1741" r:id="rId5"/>
    <p:sldId id="1644" r:id="rId6"/>
    <p:sldId id="1749" r:id="rId7"/>
    <p:sldId id="1676" r:id="rId8"/>
    <p:sldId id="1431" r:id="rId9"/>
    <p:sldId id="1688" r:id="rId10"/>
    <p:sldId id="1711" r:id="rId11"/>
    <p:sldId id="1528" r:id="rId12"/>
    <p:sldId id="1787" r:id="rId13"/>
    <p:sldId id="1797" r:id="rId14"/>
    <p:sldId id="1768" r:id="rId15"/>
    <p:sldId id="1785" r:id="rId16"/>
    <p:sldId id="1440" r:id="rId17"/>
    <p:sldId id="151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741"/>
            <p14:sldId id="1644"/>
            <p14:sldId id="1749"/>
            <p14:sldId id="1676"/>
            <p14:sldId id="1431"/>
            <p14:sldId id="1688"/>
            <p14:sldId id="1711"/>
            <p14:sldId id="1528"/>
            <p14:sldId id="1787"/>
            <p14:sldId id="1797"/>
            <p14:sldId id="1768"/>
            <p14:sldId id="1785"/>
            <p14:sldId id="1440"/>
            <p14:sldId id="15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D9FF"/>
    <a:srgbClr val="FFB7FF"/>
    <a:srgbClr val="354B80"/>
    <a:srgbClr val="FF330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learningapps.org/watch?v=pqdd1uapk22" TargetMode="Externa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416410" y="4772195"/>
            <a:ext cx="9187597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Наступне і попереднє числа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xmlns="" id="{BECB8414-EF8A-8560-7BBE-C7274370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82" y="1285083"/>
            <a:ext cx="3111413" cy="311141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93429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</a:t>
            </a:r>
            <a:r>
              <a:rPr lang="en-US" sz="3200" b="1" dirty="0" smtClean="0">
                <a:solidFill>
                  <a:schemeClr val="bg1"/>
                </a:solidFill>
              </a:rPr>
              <a:t>5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62" r="75097" b="77242"/>
          <a:stretch/>
        </p:blipFill>
        <p:spPr>
          <a:xfrm>
            <a:off x="1932466" y="3371817"/>
            <a:ext cx="6012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764387" y="448866"/>
            <a:ext cx="8732066" cy="84543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Складаю задачу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1A1DC464-5624-1972-BEB1-88CD24E70222}"/>
              </a:ext>
            </a:extLst>
          </p:cNvPr>
          <p:cNvSpPr/>
          <p:nvPr/>
        </p:nvSpPr>
        <p:spPr>
          <a:xfrm>
            <a:off x="1054100" y="1437581"/>
            <a:ext cx="4376777" cy="9028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Марійка наллє сік ще в 3 стакани. Що можна дізнатися?</a:t>
            </a:r>
          </a:p>
        </p:txBody>
      </p:sp>
      <p:pic>
        <p:nvPicPr>
          <p:cNvPr id="45" name="Picture 6" descr="Mr Peabody Stickers | Redbubble">
            <a:extLst>
              <a:ext uri="{FF2B5EF4-FFF2-40B4-BE49-F238E27FC236}">
                <a16:creationId xmlns:a16="http://schemas.microsoft.com/office/drawing/2014/main" xmlns="" id="{19E88B36-9A76-517F-EE1F-226562742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24991" y="2885078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BA51F0C-8D98-87D9-EEA1-44EE7FF4C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680369" y="5419190"/>
            <a:ext cx="336084" cy="22062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511370D1-87BD-8B14-8BE4-1EBFCECB5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256093" y="5170263"/>
            <a:ext cx="424330" cy="686891"/>
          </a:xfrm>
          <a:prstGeom prst="rect">
            <a:avLst/>
          </a:prstGeom>
        </p:spPr>
      </p:pic>
      <p:pic>
        <p:nvPicPr>
          <p:cNvPr id="54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CD8888FA-C1F5-AB18-F988-6A16232F8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2903" r="53098" b="50000"/>
          <a:stretch/>
        </p:blipFill>
        <p:spPr bwMode="auto">
          <a:xfrm>
            <a:off x="8161467" y="2201886"/>
            <a:ext cx="806163" cy="111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28A16238-4093-4462-4000-95E9B6E74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49617" r="14415"/>
          <a:stretch/>
        </p:blipFill>
        <p:spPr bwMode="auto">
          <a:xfrm>
            <a:off x="7505369" y="2199289"/>
            <a:ext cx="662365" cy="11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AE3B8938-E826-298F-1BC1-7C48217BD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2903" r="53098" b="50000"/>
          <a:stretch/>
        </p:blipFill>
        <p:spPr bwMode="auto">
          <a:xfrm>
            <a:off x="8967630" y="2199289"/>
            <a:ext cx="794010" cy="109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0181AE6B-6440-B59B-4236-FFFBB3FA9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2903" r="53098" b="50000"/>
          <a:stretch/>
        </p:blipFill>
        <p:spPr bwMode="auto">
          <a:xfrm>
            <a:off x="9758193" y="2199289"/>
            <a:ext cx="803523" cy="11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Illustration Kid Watering Flowers Gardening Club Stock Vector (Royalty  Free) 82906267 | Shutterstock">
            <a:extLst>
              <a:ext uri="{FF2B5EF4-FFF2-40B4-BE49-F238E27FC236}">
                <a16:creationId xmlns:a16="http://schemas.microsoft.com/office/drawing/2014/main" xmlns="" id="{081A8B52-55C3-C376-1800-6CD98E3F0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29" l="8607" r="100000">
                        <a14:foregroundMark x1="92213" y1="91786" x2="92213" y2="91786"/>
                        <a14:foregroundMark x1="75000" y1="91429" x2="75000" y2="91429"/>
                        <a14:foregroundMark x1="68852" y1="27500" x2="68852" y2="27500"/>
                        <a14:backgroundMark x1="50000" y1="43571" x2="50000" y2="43571"/>
                        <a14:backgroundMark x1="53689" y1="41071" x2="53689" y2="41071"/>
                        <a14:backgroundMark x1="55328" y1="37143" x2="55328" y2="3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41"/>
          <a:stretch/>
        </p:blipFill>
        <p:spPr bwMode="auto">
          <a:xfrm>
            <a:off x="10562286" y="428384"/>
            <a:ext cx="1312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07E56709-7F27-9A60-B8DE-04A1BB0F4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49617" r="14415"/>
          <a:stretch/>
        </p:blipFill>
        <p:spPr bwMode="auto">
          <a:xfrm>
            <a:off x="6862649" y="2201887"/>
            <a:ext cx="642720" cy="10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1DEFDD8B-CF0E-710A-FED6-9DF24CFC5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49617" r="14415"/>
          <a:stretch/>
        </p:blipFill>
        <p:spPr bwMode="auto">
          <a:xfrm>
            <a:off x="6233883" y="2199289"/>
            <a:ext cx="655627" cy="11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Стакан воды, сока и молока и пустой набор. | Премиум векторы">
            <a:extLst>
              <a:ext uri="{FF2B5EF4-FFF2-40B4-BE49-F238E27FC236}">
                <a16:creationId xmlns:a16="http://schemas.microsoft.com/office/drawing/2014/main" xmlns="" id="{AB5067B7-BC31-34CF-DA5A-C453EE604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49617" r="14415"/>
          <a:stretch/>
        </p:blipFill>
        <p:spPr bwMode="auto">
          <a:xfrm>
            <a:off x="5581921" y="2199289"/>
            <a:ext cx="651962" cy="11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Сок, графин, вектор, flowing, кружка. Кружка, посуда, лимонад, кувшин,  isolated, иллюстрация, мультфильм, сок, белый, вектор | CanStock">
            <a:extLst>
              <a:ext uri="{FF2B5EF4-FFF2-40B4-BE49-F238E27FC236}">
                <a16:creationId xmlns:a16="http://schemas.microsoft.com/office/drawing/2014/main" xmlns="" id="{6C70D534-6A4D-510A-36C5-00B5869C8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44" b="63006" l="9780" r="89621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2" r="25614" b="31787"/>
          <a:stretch/>
        </p:blipFill>
        <p:spPr bwMode="auto">
          <a:xfrm>
            <a:off x="9717586" y="970389"/>
            <a:ext cx="1500967" cy="22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776490-9C1F-5544-E512-FE00F86593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2485146" y="5170264"/>
            <a:ext cx="424330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75DC8312-0D2E-7C1A-466E-56F236D61A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4065109" y="5164283"/>
            <a:ext cx="317675" cy="6868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580BFC8B-EF60-440B-08B1-DF18346C9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808515" y="5389870"/>
            <a:ext cx="387602" cy="279263"/>
          </a:xfrm>
          <a:prstGeom prst="rect">
            <a:avLst/>
          </a:prstGeom>
        </p:spPr>
      </p:pic>
      <p:sp>
        <p:nvSpPr>
          <p:cNvPr id="7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F8EF2A43-1CC5-7E0A-BAF6-1E37302A207E}"/>
              </a:ext>
            </a:extLst>
          </p:cNvPr>
          <p:cNvSpPr/>
          <p:nvPr/>
        </p:nvSpPr>
        <p:spPr>
          <a:xfrm>
            <a:off x="1122230" y="2340429"/>
            <a:ext cx="4200884" cy="7075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всього стаканів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із </a:t>
            </a:r>
            <a:r>
              <a:rPr lang="uk-UA" sz="2400" b="1" dirty="0">
                <a:solidFill>
                  <a:srgbClr val="7030A0"/>
                </a:solidFill>
              </a:rPr>
              <a:t>соком?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F8EF2A43-1CC5-7E0A-BAF6-1E37302A207E}"/>
              </a:ext>
            </a:extLst>
          </p:cNvPr>
          <p:cNvSpPr/>
          <p:nvPr/>
        </p:nvSpPr>
        <p:spPr>
          <a:xfrm>
            <a:off x="2353905" y="3772041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І – 4 </a:t>
            </a:r>
            <a:r>
              <a:rPr lang="uk-UA" sz="4000" b="1" dirty="0" err="1" smtClean="0">
                <a:solidFill>
                  <a:srgbClr val="7030A0"/>
                </a:solidFill>
              </a:rPr>
              <a:t>скл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ІІ – 3 </a:t>
            </a:r>
            <a:r>
              <a:rPr lang="uk-UA" sz="4000" b="1" dirty="0" err="1" smtClean="0">
                <a:solidFill>
                  <a:srgbClr val="7030A0"/>
                </a:solidFill>
              </a:rPr>
              <a:t>скл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4515120" y="3786358"/>
            <a:ext cx="423346" cy="1208626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8290" y="4062228"/>
            <a:ext cx="1433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? </a:t>
            </a:r>
            <a:r>
              <a:rPr lang="uk-UA" sz="4000" b="1" dirty="0" err="1">
                <a:solidFill>
                  <a:srgbClr val="7030A0"/>
                </a:solidFill>
              </a:rPr>
              <a:t>скл</a:t>
            </a:r>
            <a:r>
              <a:rPr lang="uk-UA" sz="4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38092" y="5268632"/>
            <a:ext cx="1143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(</a:t>
            </a:r>
            <a:r>
              <a:rPr lang="uk-UA" sz="2800" dirty="0" err="1" smtClean="0"/>
              <a:t>скл</a:t>
            </a:r>
            <a:r>
              <a:rPr lang="uk-UA" sz="2800" dirty="0" smtClean="0"/>
              <a:t>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8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5">
            <a:hlinkClick r:id="" action="ppaction://media"/>
            <a:extLst>
              <a:ext uri="{FF2B5EF4-FFF2-40B4-BE49-F238E27FC236}">
                <a16:creationId xmlns:a16="http://schemas.microsoft.com/office/drawing/2014/main" xmlns="" id="{501544B1-107D-4986-B33B-954369C77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64151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F56CD0E-ECE2-5A15-ED30-03CD7D326411}"/>
              </a:ext>
            </a:extLst>
          </p:cNvPr>
          <p:cNvSpPr txBox="1"/>
          <p:nvPr/>
        </p:nvSpPr>
        <p:spPr>
          <a:xfrm>
            <a:off x="4860437" y="3746666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15,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340A198-92E5-7EBF-1C25-DFDEF1A1CDC7}"/>
              </a:ext>
            </a:extLst>
          </p:cNvPr>
          <p:cNvSpPr txBox="1"/>
          <p:nvPr/>
        </p:nvSpPr>
        <p:spPr>
          <a:xfrm>
            <a:off x="6608478" y="3751895"/>
            <a:ext cx="80267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695B47-1FC3-BF95-EB19-BF628A5F1750}"/>
              </a:ext>
            </a:extLst>
          </p:cNvPr>
          <p:cNvSpPr txBox="1"/>
          <p:nvPr/>
        </p:nvSpPr>
        <p:spPr>
          <a:xfrm>
            <a:off x="5665341" y="3751895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16,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CF964C5-9955-9957-BB09-9BE5843ED85E}"/>
              </a:ext>
            </a:extLst>
          </p:cNvPr>
          <p:cNvSpPr txBox="1"/>
          <p:nvPr/>
        </p:nvSpPr>
        <p:spPr>
          <a:xfrm>
            <a:off x="8757639" y="3746666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11,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33FAF4F-09BA-635A-94E5-6193A4CB3DFB}"/>
              </a:ext>
            </a:extLst>
          </p:cNvPr>
          <p:cNvSpPr txBox="1"/>
          <p:nvPr/>
        </p:nvSpPr>
        <p:spPr>
          <a:xfrm>
            <a:off x="10488910" y="3751895"/>
            <a:ext cx="78361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5F98F82-3BAC-D6E0-E3D7-C6E756E75875}"/>
              </a:ext>
            </a:extLst>
          </p:cNvPr>
          <p:cNvSpPr txBox="1"/>
          <p:nvPr/>
        </p:nvSpPr>
        <p:spPr>
          <a:xfrm>
            <a:off x="9562543" y="3751895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12,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C0CD3ED-BE38-DF29-C44A-51CC8779DE0E}"/>
              </a:ext>
            </a:extLst>
          </p:cNvPr>
          <p:cNvSpPr txBox="1"/>
          <p:nvPr/>
        </p:nvSpPr>
        <p:spPr>
          <a:xfrm>
            <a:off x="4860437" y="5053143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18,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71A98B5-1CFC-4A87-A634-6065729B4BC2}"/>
              </a:ext>
            </a:extLst>
          </p:cNvPr>
          <p:cNvSpPr txBox="1"/>
          <p:nvPr/>
        </p:nvSpPr>
        <p:spPr>
          <a:xfrm>
            <a:off x="6579339" y="5058372"/>
            <a:ext cx="80267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8ED263E-4D3F-9083-7248-6810612C81A1}"/>
              </a:ext>
            </a:extLst>
          </p:cNvPr>
          <p:cNvSpPr txBox="1"/>
          <p:nvPr/>
        </p:nvSpPr>
        <p:spPr>
          <a:xfrm>
            <a:off x="5665341" y="5058372"/>
            <a:ext cx="91399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19,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5DBCDED-C300-6B17-40E1-230065EEE1BB}"/>
              </a:ext>
            </a:extLst>
          </p:cNvPr>
          <p:cNvSpPr txBox="1"/>
          <p:nvPr/>
        </p:nvSpPr>
        <p:spPr>
          <a:xfrm>
            <a:off x="8757639" y="5053143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13,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2816D1FA-F946-8A1F-7E6C-D45979DB47BC}"/>
              </a:ext>
            </a:extLst>
          </p:cNvPr>
          <p:cNvSpPr txBox="1"/>
          <p:nvPr/>
        </p:nvSpPr>
        <p:spPr>
          <a:xfrm>
            <a:off x="10521169" y="5053142"/>
            <a:ext cx="78361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925D0AB-4D51-6790-90B1-6239FE69BC8F}"/>
              </a:ext>
            </a:extLst>
          </p:cNvPr>
          <p:cNvSpPr txBox="1"/>
          <p:nvPr/>
        </p:nvSpPr>
        <p:spPr>
          <a:xfrm>
            <a:off x="9562543" y="5058372"/>
            <a:ext cx="94313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>
                <a:solidFill>
                  <a:srgbClr val="7030A0"/>
                </a:solidFill>
              </a:rPr>
              <a:t>14,</a:t>
            </a:r>
            <a:endParaRPr lang="uk-UA" sz="4400" b="1" dirty="0">
              <a:solidFill>
                <a:srgbClr val="7030A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5481468" y="2749785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11,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2140251" y="2716687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18,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24346" y="1258692"/>
            <a:ext cx="6833293" cy="5265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кожного з чисел </a:t>
            </a:r>
            <a:r>
              <a:rPr lang="uk-UA" sz="2000" b="1" dirty="0" err="1">
                <a:solidFill>
                  <a:srgbClr val="7030A0"/>
                </a:solidFill>
              </a:rPr>
              <a:t>запиши</a:t>
            </a:r>
            <a:r>
              <a:rPr lang="uk-UA" sz="2000" b="1" dirty="0">
                <a:solidFill>
                  <a:srgbClr val="7030A0"/>
                </a:solidFill>
              </a:rPr>
              <a:t> попереднє та </a:t>
            </a:r>
            <a:r>
              <a:rPr lang="uk-UA" sz="2000" b="1" dirty="0" smtClean="0">
                <a:solidFill>
                  <a:srgbClr val="7030A0"/>
                </a:solidFill>
              </a:rPr>
              <a:t>наступне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35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D0EBA6B-E847-5C0A-9673-1F0273EEA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201541" y="2188836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2153615" y="1937583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14,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2112468" y="1895094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3640185" y="1937583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15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5447626" y="1913567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16,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5464696" y="1911197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15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6992413" y="1953686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8724497" y="1871078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19,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10295953" y="1871078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8724497" y="1871078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18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5464696" y="2711452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6961603" y="2706974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12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2140251" y="2725643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3679208" y="2715438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19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53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3A6126BD-B88F-EAC5-FD56-501F7E9C3790}"/>
              </a:ext>
            </a:extLst>
          </p:cNvPr>
          <p:cNvSpPr/>
          <p:nvPr/>
        </p:nvSpPr>
        <p:spPr>
          <a:xfrm>
            <a:off x="1913469" y="3890075"/>
            <a:ext cx="2680000" cy="919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Назви числа, які пропущено.</a:t>
            </a:r>
          </a:p>
        </p:txBody>
      </p:sp>
      <p:sp>
        <p:nvSpPr>
          <p:cNvPr id="66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70889" y="559843"/>
            <a:ext cx="8732066" cy="7029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22584"/>
            <a:ext cx="1556657" cy="10354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 №1-2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40F66B8-EFA6-4195-79F8-B37E031AAEEB}"/>
              </a:ext>
            </a:extLst>
          </p:cNvPr>
          <p:cNvSpPr txBox="1"/>
          <p:nvPr/>
        </p:nvSpPr>
        <p:spPr>
          <a:xfrm>
            <a:off x="8761112" y="2690660"/>
            <a:ext cx="2434416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__, 15, __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1B56D16-2FCC-A14D-9AFA-5397F8E715AA}"/>
              </a:ext>
            </a:extLst>
          </p:cNvPr>
          <p:cNvSpPr txBox="1"/>
          <p:nvPr/>
        </p:nvSpPr>
        <p:spPr>
          <a:xfrm>
            <a:off x="8761112" y="2661572"/>
            <a:ext cx="83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14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0A95D3C-1285-98EB-086C-E456DBBBA5F6}"/>
              </a:ext>
            </a:extLst>
          </p:cNvPr>
          <p:cNvSpPr txBox="1"/>
          <p:nvPr/>
        </p:nvSpPr>
        <p:spPr>
          <a:xfrm>
            <a:off x="10295953" y="2656458"/>
            <a:ext cx="86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16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49" grpId="0"/>
      <p:bldP spid="52" grpId="0"/>
      <p:bldP spid="23" grpId="0"/>
      <p:bldP spid="24" grpId="0"/>
      <p:bldP spid="30" grpId="0"/>
      <p:bldP spid="26" grpId="0"/>
      <p:bldP spid="32" grpId="0"/>
      <p:bldP spid="36" grpId="0"/>
      <p:bldP spid="46" grpId="0"/>
      <p:bldP spid="47" grpId="0"/>
      <p:bldP spid="53" grpId="0" animBg="1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9385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8" name="Picture 12" descr="Шерман и Пенни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3CCA8D96-18CB-7364-B9FF-CA4B241C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7556" l="49465" r="94861">
                        <a14:backgroundMark x1="56959" y1="50752" x2="56959" y2="50752"/>
                        <a14:backgroundMark x1="52034" y1="50376" x2="52034" y2="50376"/>
                        <a14:backgroundMark x1="59743" y1="50940" x2="59743" y2="50940"/>
                        <a14:backgroundMark x1="64240" y1="50376" x2="64240" y2="50376"/>
                        <a14:backgroundMark x1="67024" y1="50940" x2="67024" y2="50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7"/>
          <a:stretch/>
        </p:blipFill>
        <p:spPr bwMode="auto">
          <a:xfrm>
            <a:off x="350639" y="2033171"/>
            <a:ext cx="1599056" cy="35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ілінія: фігура 4">
            <a:extLst>
              <a:ext uri="{FF2B5EF4-FFF2-40B4-BE49-F238E27FC236}">
                <a16:creationId xmlns:a16="http://schemas.microsoft.com/office/drawing/2014/main" xmlns="" id="{0E9D43E7-A7A3-73D0-B527-91BAD0EFC21E}"/>
              </a:ext>
            </a:extLst>
          </p:cNvPr>
          <p:cNvSpPr/>
          <p:nvPr/>
        </p:nvSpPr>
        <p:spPr>
          <a:xfrm>
            <a:off x="1748118" y="3625688"/>
            <a:ext cx="10332975" cy="2210336"/>
          </a:xfrm>
          <a:custGeom>
            <a:avLst/>
            <a:gdLst>
              <a:gd name="connsiteX0" fmla="*/ 0 w 10332975"/>
              <a:gd name="connsiteY0" fmla="*/ 1941394 h 2210336"/>
              <a:gd name="connsiteX1" fmla="*/ 206188 w 10332975"/>
              <a:gd name="connsiteY1" fmla="*/ 2129653 h 2210336"/>
              <a:gd name="connsiteX2" fmla="*/ 493058 w 10332975"/>
              <a:gd name="connsiteY2" fmla="*/ 2040006 h 2210336"/>
              <a:gd name="connsiteX3" fmla="*/ 663388 w 10332975"/>
              <a:gd name="connsiteY3" fmla="*/ 1788994 h 2210336"/>
              <a:gd name="connsiteX4" fmla="*/ 1532964 w 10332975"/>
              <a:gd name="connsiteY4" fmla="*/ 1044924 h 2210336"/>
              <a:gd name="connsiteX5" fmla="*/ 2545976 w 10332975"/>
              <a:gd name="connsiteY5" fmla="*/ 264994 h 2210336"/>
              <a:gd name="connsiteX6" fmla="*/ 3012141 w 10332975"/>
              <a:gd name="connsiteY6" fmla="*/ 13983 h 2210336"/>
              <a:gd name="connsiteX7" fmla="*/ 3451411 w 10332975"/>
              <a:gd name="connsiteY7" fmla="*/ 58806 h 2210336"/>
              <a:gd name="connsiteX8" fmla="*/ 3774141 w 10332975"/>
              <a:gd name="connsiteY8" fmla="*/ 282924 h 2210336"/>
              <a:gd name="connsiteX9" fmla="*/ 4374776 w 10332975"/>
              <a:gd name="connsiteY9" fmla="*/ 668406 h 2210336"/>
              <a:gd name="connsiteX10" fmla="*/ 4643717 w 10332975"/>
              <a:gd name="connsiteY10" fmla="*/ 1089747 h 2210336"/>
              <a:gd name="connsiteX11" fmla="*/ 5145741 w 10332975"/>
              <a:gd name="connsiteY11" fmla="*/ 1582806 h 2210336"/>
              <a:gd name="connsiteX12" fmla="*/ 5513294 w 10332975"/>
              <a:gd name="connsiteY12" fmla="*/ 1788994 h 2210336"/>
              <a:gd name="connsiteX13" fmla="*/ 6122894 w 10332975"/>
              <a:gd name="connsiteY13" fmla="*/ 1950359 h 2210336"/>
              <a:gd name="connsiteX14" fmla="*/ 6347011 w 10332975"/>
              <a:gd name="connsiteY14" fmla="*/ 1771065 h 2210336"/>
              <a:gd name="connsiteX15" fmla="*/ 6481482 w 10332975"/>
              <a:gd name="connsiteY15" fmla="*/ 1493159 h 2210336"/>
              <a:gd name="connsiteX16" fmla="*/ 7126941 w 10332975"/>
              <a:gd name="connsiteY16" fmla="*/ 811841 h 2210336"/>
              <a:gd name="connsiteX17" fmla="*/ 7458635 w 10332975"/>
              <a:gd name="connsiteY17" fmla="*/ 354641 h 2210336"/>
              <a:gd name="connsiteX18" fmla="*/ 7835153 w 10332975"/>
              <a:gd name="connsiteY18" fmla="*/ 291888 h 2210336"/>
              <a:gd name="connsiteX19" fmla="*/ 8238564 w 10332975"/>
              <a:gd name="connsiteY19" fmla="*/ 498077 h 2210336"/>
              <a:gd name="connsiteX20" fmla="*/ 9421906 w 10332975"/>
              <a:gd name="connsiteY20" fmla="*/ 1044924 h 2210336"/>
              <a:gd name="connsiteX21" fmla="*/ 10255623 w 10332975"/>
              <a:gd name="connsiteY21" fmla="*/ 1690383 h 2210336"/>
              <a:gd name="connsiteX22" fmla="*/ 10246658 w 10332975"/>
              <a:gd name="connsiteY22" fmla="*/ 2210336 h 22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32975" h="2210336">
                <a:moveTo>
                  <a:pt x="0" y="1941394"/>
                </a:moveTo>
                <a:cubicBezTo>
                  <a:pt x="62006" y="2027306"/>
                  <a:pt x="124012" y="2113218"/>
                  <a:pt x="206188" y="2129653"/>
                </a:cubicBezTo>
                <a:cubicBezTo>
                  <a:pt x="288364" y="2146088"/>
                  <a:pt x="416858" y="2096782"/>
                  <a:pt x="493058" y="2040006"/>
                </a:cubicBezTo>
                <a:cubicBezTo>
                  <a:pt x="569258" y="1983230"/>
                  <a:pt x="490070" y="1954841"/>
                  <a:pt x="663388" y="1788994"/>
                </a:cubicBezTo>
                <a:cubicBezTo>
                  <a:pt x="836706" y="1623147"/>
                  <a:pt x="1219199" y="1298924"/>
                  <a:pt x="1532964" y="1044924"/>
                </a:cubicBezTo>
                <a:cubicBezTo>
                  <a:pt x="1846729" y="790924"/>
                  <a:pt x="2299447" y="436817"/>
                  <a:pt x="2545976" y="264994"/>
                </a:cubicBezTo>
                <a:cubicBezTo>
                  <a:pt x="2792505" y="93171"/>
                  <a:pt x="2861235" y="48348"/>
                  <a:pt x="3012141" y="13983"/>
                </a:cubicBezTo>
                <a:cubicBezTo>
                  <a:pt x="3163047" y="-20382"/>
                  <a:pt x="3324411" y="13983"/>
                  <a:pt x="3451411" y="58806"/>
                </a:cubicBezTo>
                <a:cubicBezTo>
                  <a:pt x="3578411" y="103629"/>
                  <a:pt x="3774141" y="282924"/>
                  <a:pt x="3774141" y="282924"/>
                </a:cubicBezTo>
                <a:cubicBezTo>
                  <a:pt x="3928035" y="384524"/>
                  <a:pt x="4229847" y="533936"/>
                  <a:pt x="4374776" y="668406"/>
                </a:cubicBezTo>
                <a:cubicBezTo>
                  <a:pt x="4519705" y="802876"/>
                  <a:pt x="4515223" y="937347"/>
                  <a:pt x="4643717" y="1089747"/>
                </a:cubicBezTo>
                <a:cubicBezTo>
                  <a:pt x="4772211" y="1242147"/>
                  <a:pt x="5000812" y="1466265"/>
                  <a:pt x="5145741" y="1582806"/>
                </a:cubicBezTo>
                <a:cubicBezTo>
                  <a:pt x="5290670" y="1699347"/>
                  <a:pt x="5350435" y="1727735"/>
                  <a:pt x="5513294" y="1788994"/>
                </a:cubicBezTo>
                <a:cubicBezTo>
                  <a:pt x="5676153" y="1850253"/>
                  <a:pt x="5983941" y="1953347"/>
                  <a:pt x="6122894" y="1950359"/>
                </a:cubicBezTo>
                <a:cubicBezTo>
                  <a:pt x="6261847" y="1947371"/>
                  <a:pt x="6287246" y="1847265"/>
                  <a:pt x="6347011" y="1771065"/>
                </a:cubicBezTo>
                <a:cubicBezTo>
                  <a:pt x="6406776" y="1694865"/>
                  <a:pt x="6351494" y="1653030"/>
                  <a:pt x="6481482" y="1493159"/>
                </a:cubicBezTo>
                <a:cubicBezTo>
                  <a:pt x="6611470" y="1333288"/>
                  <a:pt x="6964082" y="1001594"/>
                  <a:pt x="7126941" y="811841"/>
                </a:cubicBezTo>
                <a:cubicBezTo>
                  <a:pt x="7289800" y="622088"/>
                  <a:pt x="7340600" y="441300"/>
                  <a:pt x="7458635" y="354641"/>
                </a:cubicBezTo>
                <a:cubicBezTo>
                  <a:pt x="7576670" y="267982"/>
                  <a:pt x="7705165" y="267982"/>
                  <a:pt x="7835153" y="291888"/>
                </a:cubicBezTo>
                <a:cubicBezTo>
                  <a:pt x="7965141" y="315794"/>
                  <a:pt x="7974105" y="372571"/>
                  <a:pt x="8238564" y="498077"/>
                </a:cubicBezTo>
                <a:cubicBezTo>
                  <a:pt x="8503023" y="623583"/>
                  <a:pt x="9085729" y="846206"/>
                  <a:pt x="9421906" y="1044924"/>
                </a:cubicBezTo>
                <a:cubicBezTo>
                  <a:pt x="9758083" y="1243642"/>
                  <a:pt x="10118164" y="1496148"/>
                  <a:pt x="10255623" y="1690383"/>
                </a:cubicBezTo>
                <a:cubicBezTo>
                  <a:pt x="10393082" y="1884618"/>
                  <a:pt x="10319870" y="2047477"/>
                  <a:pt x="10246658" y="2210336"/>
                </a:cubicBez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43426F5-E3E9-E679-6455-EE00BBDD05A5}"/>
              </a:ext>
            </a:extLst>
          </p:cNvPr>
          <p:cNvSpPr/>
          <p:nvPr/>
        </p:nvSpPr>
        <p:spPr>
          <a:xfrm>
            <a:off x="2270866" y="4666237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71D5E0E3-BF80-3478-B8E3-8D7648A68848}"/>
              </a:ext>
            </a:extLst>
          </p:cNvPr>
          <p:cNvSpPr/>
          <p:nvPr/>
        </p:nvSpPr>
        <p:spPr>
          <a:xfrm>
            <a:off x="3158372" y="3865540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3A77E1EB-2AB8-46E7-34C4-B3AD835C878D}"/>
              </a:ext>
            </a:extLst>
          </p:cNvPr>
          <p:cNvSpPr/>
          <p:nvPr/>
        </p:nvSpPr>
        <p:spPr>
          <a:xfrm>
            <a:off x="4287952" y="3275092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9E489408-C11B-939D-4B36-42DF48003A52}"/>
              </a:ext>
            </a:extLst>
          </p:cNvPr>
          <p:cNvSpPr/>
          <p:nvPr/>
        </p:nvSpPr>
        <p:spPr>
          <a:xfrm>
            <a:off x="5456160" y="3722416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59D1D91-3E20-2CBD-DE06-9A42CE306C0F}"/>
              </a:ext>
            </a:extLst>
          </p:cNvPr>
          <p:cNvSpPr/>
          <p:nvPr/>
        </p:nvSpPr>
        <p:spPr>
          <a:xfrm>
            <a:off x="6072123" y="4666236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2809550E-474F-0FD8-01DF-2C6C36409434}"/>
              </a:ext>
            </a:extLst>
          </p:cNvPr>
          <p:cNvSpPr/>
          <p:nvPr/>
        </p:nvSpPr>
        <p:spPr>
          <a:xfrm>
            <a:off x="7222623" y="5110946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AF147525-8E84-F547-8FC5-425F399063B4}"/>
              </a:ext>
            </a:extLst>
          </p:cNvPr>
          <p:cNvSpPr/>
          <p:nvPr/>
        </p:nvSpPr>
        <p:spPr>
          <a:xfrm>
            <a:off x="7975658" y="4352715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BDC3E0F4-8C8E-B809-6B34-741BC51832A6}"/>
              </a:ext>
            </a:extLst>
          </p:cNvPr>
          <p:cNvSpPr/>
          <p:nvPr/>
        </p:nvSpPr>
        <p:spPr>
          <a:xfrm>
            <a:off x="8725127" y="3492344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16AFAF4C-FD46-CCDC-B509-612222642BDB}"/>
              </a:ext>
            </a:extLst>
          </p:cNvPr>
          <p:cNvSpPr/>
          <p:nvPr/>
        </p:nvSpPr>
        <p:spPr>
          <a:xfrm>
            <a:off x="10937013" y="4710522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7030A0"/>
                </a:solidFill>
              </a:rPr>
              <a:t>19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076AB837-5063-B39F-96A7-0F943FBA4C7D}"/>
              </a:ext>
            </a:extLst>
          </p:cNvPr>
          <p:cNvSpPr/>
          <p:nvPr/>
        </p:nvSpPr>
        <p:spPr>
          <a:xfrm>
            <a:off x="9976420" y="3912819"/>
            <a:ext cx="1129553" cy="900953"/>
          </a:xfrm>
          <a:prstGeom prst="ellipse">
            <a:avLst/>
          </a:prstGeom>
          <a:solidFill>
            <a:schemeClr val="bg2"/>
          </a:solidFill>
          <a:ln w="5715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2408930" y="4733089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10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EB8BF66F-3365-E1BD-2F1E-6BBE4A2C9855}"/>
              </a:ext>
            </a:extLst>
          </p:cNvPr>
          <p:cNvSpPr/>
          <p:nvPr/>
        </p:nvSpPr>
        <p:spPr>
          <a:xfrm>
            <a:off x="5471789" y="3718956"/>
            <a:ext cx="1129553" cy="900953"/>
          </a:xfrm>
          <a:prstGeom prst="ellipse">
            <a:avLst/>
          </a:prstGeom>
          <a:solidFill>
            <a:srgbClr val="00B050">
              <a:alpha val="35000"/>
            </a:srgbClr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58948174-E350-3DBA-6EED-BD6269AA05FF}"/>
              </a:ext>
            </a:extLst>
          </p:cNvPr>
          <p:cNvSpPr/>
          <p:nvPr/>
        </p:nvSpPr>
        <p:spPr>
          <a:xfrm>
            <a:off x="7244603" y="5091784"/>
            <a:ext cx="1129553" cy="900953"/>
          </a:xfrm>
          <a:prstGeom prst="ellipse">
            <a:avLst/>
          </a:prstGeom>
          <a:solidFill>
            <a:srgbClr val="00B050">
              <a:alpha val="35000"/>
            </a:srgbClr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42143753-A071-B5AF-4E9C-62AFD2632A5C}"/>
              </a:ext>
            </a:extLst>
          </p:cNvPr>
          <p:cNvSpPr/>
          <p:nvPr/>
        </p:nvSpPr>
        <p:spPr>
          <a:xfrm>
            <a:off x="8725127" y="3462342"/>
            <a:ext cx="1129553" cy="900953"/>
          </a:xfrm>
          <a:prstGeom prst="ellipse">
            <a:avLst/>
          </a:prstGeom>
          <a:solidFill>
            <a:srgbClr val="00B050">
              <a:alpha val="35000"/>
            </a:srgbClr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6237445" y="4710522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14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7364282" y="5168617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15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5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3A6126BD-B88F-EAC5-FD56-501F7E9C3790}"/>
              </a:ext>
            </a:extLst>
          </p:cNvPr>
          <p:cNvSpPr/>
          <p:nvPr/>
        </p:nvSpPr>
        <p:spPr>
          <a:xfrm>
            <a:off x="2489877" y="1573389"/>
            <a:ext cx="7553684" cy="919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пропущені числа.</a:t>
            </a:r>
            <a:endParaRPr lang="uk-UA" sz="2400" b="1" dirty="0">
              <a:solidFill>
                <a:srgbClr val="7030A0"/>
              </a:solidFill>
            </a:endParaRP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Зафарбуй намистинки з номерами 13, 15, 17.</a:t>
            </a:r>
          </a:p>
        </p:txBody>
      </p:sp>
      <p:sp>
        <p:nvSpPr>
          <p:cNvPr id="68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822584"/>
            <a:ext cx="1240972" cy="10354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 №3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10142287" y="3997052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18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3323694" y="3942820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11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4453274" y="3337695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12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5672669" y="3763928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13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8116735" y="4418470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16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EEC2D62-9AA1-2485-B998-FF9BE74BBA75}"/>
              </a:ext>
            </a:extLst>
          </p:cNvPr>
          <p:cNvSpPr txBox="1"/>
          <p:nvPr/>
        </p:nvSpPr>
        <p:spPr>
          <a:xfrm>
            <a:off x="8890449" y="3528098"/>
            <a:ext cx="798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17 </a:t>
            </a:r>
            <a:endParaRPr lang="x-none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14" grpId="0"/>
      <p:bldP spid="81" grpId="0"/>
      <p:bldP spid="82" grpId="0"/>
      <p:bldP spid="83" grpId="0"/>
      <p:bldP spid="84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186506" y="1722401"/>
            <a:ext cx="1856568" cy="9978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Заповни таблицю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0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D64181D5-6272-EE7A-F1DB-0288E2F6C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9873664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">
            <a:extLst>
              <a:ext uri="{FF2B5EF4-FFF2-40B4-BE49-F238E27FC236}">
                <a16:creationId xmlns:a16="http://schemas.microsoft.com/office/drawing/2014/main" xmlns="" id="{31E654A9-63F3-43D6-38DA-CA138B1CD814}"/>
              </a:ext>
            </a:extLst>
          </p:cNvPr>
          <p:cNvSpPr/>
          <p:nvPr/>
        </p:nvSpPr>
        <p:spPr>
          <a:xfrm>
            <a:off x="10563498" y="4840745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</a:t>
            </a:r>
            <a:endParaRPr lang="x-none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26B54BDE-7932-C57D-FE73-67B5648D7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8018738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25">
            <a:extLst>
              <a:ext uri="{FF2B5EF4-FFF2-40B4-BE49-F238E27FC236}">
                <a16:creationId xmlns:a16="http://schemas.microsoft.com/office/drawing/2014/main" xmlns="" id="{29DC8CAA-E19B-88F5-3C5F-A2AC7F72D5B9}"/>
              </a:ext>
            </a:extLst>
          </p:cNvPr>
          <p:cNvSpPr/>
          <p:nvPr/>
        </p:nvSpPr>
        <p:spPr>
          <a:xfrm>
            <a:off x="8708572" y="4840745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4</a:t>
            </a:r>
            <a:endParaRPr lang="x-none" sz="32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DE8CF632-30EA-8778-FD8D-D087005E4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6163812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кутник: округлені кути 33">
            <a:extLst>
              <a:ext uri="{FF2B5EF4-FFF2-40B4-BE49-F238E27FC236}">
                <a16:creationId xmlns:a16="http://schemas.microsoft.com/office/drawing/2014/main" xmlns="" id="{60EE389A-FE34-365B-5017-B7C00FA92D18}"/>
              </a:ext>
            </a:extLst>
          </p:cNvPr>
          <p:cNvSpPr/>
          <p:nvPr/>
        </p:nvSpPr>
        <p:spPr>
          <a:xfrm>
            <a:off x="6714310" y="4840745"/>
            <a:ext cx="679268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5</a:t>
            </a:r>
            <a:endParaRPr lang="x-none" sz="32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DBEBA68A-53C1-9E2E-BF7D-74753D24C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4293289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: округлені кути 35">
            <a:extLst>
              <a:ext uri="{FF2B5EF4-FFF2-40B4-BE49-F238E27FC236}">
                <a16:creationId xmlns:a16="http://schemas.microsoft.com/office/drawing/2014/main" xmlns="" id="{7D39825B-6210-7456-81CD-B474EFDDE8D6}"/>
              </a:ext>
            </a:extLst>
          </p:cNvPr>
          <p:cNvSpPr/>
          <p:nvPr/>
        </p:nvSpPr>
        <p:spPr>
          <a:xfrm>
            <a:off x="4983123" y="4840745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0</a:t>
            </a:r>
            <a:endParaRPr lang="x-none" sz="32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0774737F-BD01-FF3F-DCEF-B04B7295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2438363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38">
            <a:extLst>
              <a:ext uri="{FF2B5EF4-FFF2-40B4-BE49-F238E27FC236}">
                <a16:creationId xmlns:a16="http://schemas.microsoft.com/office/drawing/2014/main" xmlns="" id="{89276307-1460-05DB-7659-276FC3F138CD}"/>
              </a:ext>
            </a:extLst>
          </p:cNvPr>
          <p:cNvSpPr/>
          <p:nvPr/>
        </p:nvSpPr>
        <p:spPr>
          <a:xfrm>
            <a:off x="3128197" y="4840745"/>
            <a:ext cx="701398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7</a:t>
            </a:r>
            <a:endParaRPr lang="x-none" sz="32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Оранжевый самосвал значок мультяшном стиле PNG , грузовик значки, значки  стиля, мультфильм иконки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xmlns="" id="{CB060C6E-E36E-450E-5615-340AAD0E0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9935" r="12665" b="27585"/>
          <a:stretch/>
        </p:blipFill>
        <p:spPr bwMode="auto">
          <a:xfrm flipH="1">
            <a:off x="583437" y="4609905"/>
            <a:ext cx="2318336" cy="1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1273271" y="4187602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9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37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1245443" y="4825659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6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38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3208930" y="4187602"/>
            <a:ext cx="783950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10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39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4970378" y="4116918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3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40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6802285" y="4187602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8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8566275" y="4173051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7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42" name="Прямокутник: округлені кути 40">
            <a:extLst>
              <a:ext uri="{FF2B5EF4-FFF2-40B4-BE49-F238E27FC236}">
                <a16:creationId xmlns:a16="http://schemas.microsoft.com/office/drawing/2014/main" xmlns="" id="{46F73AD3-C237-96EB-8C27-F9B7004C4735}"/>
              </a:ext>
            </a:extLst>
          </p:cNvPr>
          <p:cNvSpPr/>
          <p:nvPr/>
        </p:nvSpPr>
        <p:spPr>
          <a:xfrm>
            <a:off x="10515680" y="4173051"/>
            <a:ext cx="539931" cy="500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4</a:t>
            </a:r>
            <a:endParaRPr lang="x-none" sz="3200" b="1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9385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822584"/>
            <a:ext cx="1240972" cy="10354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 №4-5</a:t>
            </a:r>
          </a:p>
        </p:txBody>
      </p:sp>
      <p:pic>
        <p:nvPicPr>
          <p:cNvPr id="1026" name="Picture 2" descr="D:\1 клас\2 Матем\1 УРОКИ Листопад\5 Числа 11_20\№085 Наступне і попереднє числа\2024-02-18_233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28" y="1722401"/>
            <a:ext cx="7713031" cy="15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210250" y="3327573"/>
            <a:ext cx="8814669" cy="5442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Напиши </a:t>
            </a:r>
            <a:r>
              <a:rPr lang="uk-UA" sz="2400" b="1" dirty="0" smtClean="0">
                <a:solidFill>
                  <a:srgbClr val="7030A0"/>
                </a:solidFill>
              </a:rPr>
              <a:t>на автомобілях числа</a:t>
            </a:r>
            <a:r>
              <a:rPr lang="uk-UA" sz="2400" b="1" dirty="0">
                <a:solidFill>
                  <a:srgbClr val="7030A0"/>
                </a:solidFill>
              </a:rPr>
              <a:t>, які на 3 менші від зазначених.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74571" y="2557327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91835" y="2535965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7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173788" y="2526177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927914" y="2557327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673891" y="2516389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2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430464" y="2516388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260394" y="2526176"/>
            <a:ext cx="439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</a:t>
            </a:r>
            <a:endParaRPr lang="x-none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20" grpId="0" animBg="1"/>
      <p:bldP spid="2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2" grpId="0"/>
      <p:bldP spid="46" grpId="0"/>
      <p:bldP spid="48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2" y="1554977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AC2FCEAD-8915-7416-BFBF-C93C20B86ABC}"/>
              </a:ext>
            </a:extLst>
          </p:cNvPr>
          <p:cNvSpPr/>
          <p:nvPr/>
        </p:nvSpPr>
        <p:spPr>
          <a:xfrm>
            <a:off x="2828317" y="1670292"/>
            <a:ext cx="5559842" cy="6605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Намалюй фігуру, яку </a:t>
            </a:r>
            <a:r>
              <a:rPr lang="uk-UA" sz="2400" b="1" dirty="0" err="1">
                <a:solidFill>
                  <a:srgbClr val="7030A0"/>
                </a:solidFill>
              </a:rPr>
              <a:t>пропущено</a:t>
            </a:r>
            <a:r>
              <a:rPr lang="uk-UA" sz="24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4" name="Рівнобедрений трикутник 5">
            <a:extLst>
              <a:ext uri="{FF2B5EF4-FFF2-40B4-BE49-F238E27FC236}">
                <a16:creationId xmlns:a16="http://schemas.microsoft.com/office/drawing/2014/main" xmlns="" id="{B867F752-0DBB-950D-78FA-378341D5961C}"/>
              </a:ext>
            </a:extLst>
          </p:cNvPr>
          <p:cNvSpPr/>
          <p:nvPr/>
        </p:nvSpPr>
        <p:spPr>
          <a:xfrm>
            <a:off x="2590539" y="3581529"/>
            <a:ext cx="1998555" cy="1767840"/>
          </a:xfrm>
          <a:prstGeom prst="triangl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П’ятикутник 9">
            <a:extLst>
              <a:ext uri="{FF2B5EF4-FFF2-40B4-BE49-F238E27FC236}">
                <a16:creationId xmlns:a16="http://schemas.microsoft.com/office/drawing/2014/main" xmlns="" id="{E47395F1-DA7C-F93E-6F04-49953EF19840}"/>
              </a:ext>
            </a:extLst>
          </p:cNvPr>
          <p:cNvSpPr/>
          <p:nvPr/>
        </p:nvSpPr>
        <p:spPr>
          <a:xfrm>
            <a:off x="7456342" y="3534512"/>
            <a:ext cx="1863635" cy="1767840"/>
          </a:xfrm>
          <a:prstGeom prst="pentag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Прямокутник 11">
            <a:extLst>
              <a:ext uri="{FF2B5EF4-FFF2-40B4-BE49-F238E27FC236}">
                <a16:creationId xmlns:a16="http://schemas.microsoft.com/office/drawing/2014/main" xmlns="" id="{D1B10847-522A-0AF2-8FE8-29761D253830}"/>
              </a:ext>
            </a:extLst>
          </p:cNvPr>
          <p:cNvSpPr/>
          <p:nvPr/>
        </p:nvSpPr>
        <p:spPr>
          <a:xfrm>
            <a:off x="5064408" y="3556283"/>
            <a:ext cx="1802674" cy="176784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Шестикутник 12">
            <a:extLst>
              <a:ext uri="{FF2B5EF4-FFF2-40B4-BE49-F238E27FC236}">
                <a16:creationId xmlns:a16="http://schemas.microsoft.com/office/drawing/2014/main" xmlns="" id="{4D7C58A9-F7DF-8227-2D81-5EDB69D98099}"/>
              </a:ext>
            </a:extLst>
          </p:cNvPr>
          <p:cNvSpPr/>
          <p:nvPr/>
        </p:nvSpPr>
        <p:spPr>
          <a:xfrm>
            <a:off x="9661042" y="3534512"/>
            <a:ext cx="2090057" cy="1811382"/>
          </a:xfrm>
          <a:prstGeom prst="hexag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9385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822584"/>
            <a:ext cx="1240972" cy="10354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 №6</a:t>
            </a:r>
          </a:p>
        </p:txBody>
      </p:sp>
    </p:spTree>
    <p:extLst>
      <p:ext uri="{BB962C8B-B14F-4D97-AF65-F5344CB8AC3E}">
        <p14:creationId xmlns:p14="http://schemas.microsoft.com/office/powerpoint/2010/main" val="35680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37192" y="554713"/>
            <a:ext cx="8672819" cy="7850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9795" y="2201620"/>
            <a:ext cx="1140432" cy="11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208314" y="494529"/>
            <a:ext cx="9982200" cy="8117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616" y="1915904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18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8" y="1915904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4615" y="4885899"/>
            <a:ext cx="28671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Корисні </a:t>
            </a:r>
          </a:p>
          <a:p>
            <a:pPr algn="ctr"/>
            <a:r>
              <a:rPr lang="uk-UA" sz="3600" b="1" dirty="0"/>
              <a:t>знання</a:t>
            </a:r>
            <a:endParaRPr lang="ru-RU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459605" y="4885899"/>
            <a:ext cx="326202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Над цим варто замислитися</a:t>
            </a:r>
            <a:endParaRPr lang="ru-RU" sz="3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881571" y="4858514"/>
            <a:ext cx="276843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Це мені  потрібно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54181" y="494529"/>
            <a:ext cx="8732066" cy="7464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5" name="Picture 2" descr="Клипарт на прозрачном фоне школа ученики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1165" y="2141593"/>
            <a:ext cx="5731854" cy="428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018D5C-1C3F-4E2B-949C-FDE6EFBA4C78}"/>
              </a:ext>
            </a:extLst>
          </p:cNvPr>
          <p:cNvSpPr txBox="1"/>
          <p:nvPr/>
        </p:nvSpPr>
        <p:spPr>
          <a:xfrm>
            <a:off x="552767" y="1564567"/>
            <a:ext cx="2802829" cy="2009061"/>
          </a:xfrm>
          <a:prstGeom prst="wedgeRoundRectCallout">
            <a:avLst>
              <a:gd name="adj1" fmla="val 41371"/>
              <a:gd name="adj2" fmla="val 73279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Знову день почався, діти.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Всі зібрались на урок?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968CF2C-47A1-4CBF-A151-2B08A3870FD3}"/>
              </a:ext>
            </a:extLst>
          </p:cNvPr>
          <p:cNvSpPr txBox="1"/>
          <p:nvPr/>
        </p:nvSpPr>
        <p:spPr>
          <a:xfrm>
            <a:off x="8522208" y="1564568"/>
            <a:ext cx="3264181" cy="2009061"/>
          </a:xfrm>
          <a:prstGeom prst="wedgeRoundRectCallout">
            <a:avLst>
              <a:gd name="adj1" fmla="val -40629"/>
              <a:gd name="adj2" fmla="val 69782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5B6C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800" dirty="0">
                <a:solidFill>
                  <a:srgbClr val="7030A0"/>
                </a:solidFill>
                <a:effectLst/>
              </a:rPr>
              <a:t>Тож пора нам поспішати —</a:t>
            </a:r>
          </a:p>
          <a:p>
            <a:r>
              <a:rPr lang="uk-UA" sz="2800" dirty="0">
                <a:solidFill>
                  <a:srgbClr val="7030A0"/>
                </a:solidFill>
                <a:effectLst/>
              </a:rPr>
              <a:t>Кличе в подорож дзвінок.</a:t>
            </a:r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" y="1378439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4" y="2496279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34" y="2500559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83" y="1365551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45" y="2483391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275" y="2487671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71" y="1359025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33" y="2476865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7163" y="2481145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77" y="1378439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39" y="2496279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2369" y="2500559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892" y="1378439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54" y="2496279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81084" y="2500559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" y="3848378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4" y="4966218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34" y="4970498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83" y="3848378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45" y="4966218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275" y="4970498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71" y="3848378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33" y="4966218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7163" y="4970498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77" y="3848378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39" y="4966218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2369" y="4970498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892" y="3848378"/>
            <a:ext cx="1288251" cy="17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54" y="4966218"/>
            <a:ext cx="972676" cy="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81084" y="4970498"/>
            <a:ext cx="964117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1007342" y="2876312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05474" y="2876312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653921" y="2876312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914406" y="2876312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323655" y="2876312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07342" y="5389238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283601" y="5389238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653920" y="5407626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942323" y="5407626"/>
            <a:ext cx="1023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0134399" y="5389238"/>
            <a:ext cx="1401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1641534" y="456499"/>
            <a:ext cx="8732066" cy="7409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 </a:t>
            </a:r>
            <a:r>
              <a:rPr lang="uk-UA" sz="4000" b="1" dirty="0">
                <a:solidFill>
                  <a:schemeClr val="bg1"/>
                </a:solidFill>
              </a:rPr>
              <a:t>десятками в порядку зростання</a:t>
            </a: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04779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Числа другого десятка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37" name="Овал 36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3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79371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41" name="Овал 40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2" name="Овал 41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4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692404" y="2902720"/>
            <a:ext cx="7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7" name="Овал 46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638560" y="5311721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  <p:sp>
        <p:nvSpPr>
          <p:cNvPr id="71" name="Овал 70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613152" y="5274826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8" name="Овал 77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40" grpId="0"/>
      <p:bldP spid="41" grpId="0" animBg="1"/>
      <p:bldP spid="42" grpId="0" animBg="1"/>
      <p:bldP spid="45" grpId="0"/>
      <p:bldP spid="46" grpId="0" animBg="1"/>
      <p:bldP spid="47" grpId="0" animBg="1"/>
      <p:bldP spid="70" grpId="0"/>
      <p:bldP spid="71" grpId="0" animBg="1"/>
      <p:bldP spid="72" grpId="0" animBg="1"/>
      <p:bldP spid="76" grpId="0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785220" y="2891738"/>
            <a:ext cx="816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55" name="Овал 54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5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579371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59" name="Овал 58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60" name="Овал 59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1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9478336" y="2879194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64" name="Овал 63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65" name="Овал 64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638560" y="5311721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72" name="Овал 71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3" name="Овал 72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4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834613" y="5274826"/>
            <a:ext cx="994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9" name="Овал 78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Числа другого десятка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8" grpId="0"/>
      <p:bldP spid="59" grpId="0" animBg="1"/>
      <p:bldP spid="60" grpId="0" animBg="1"/>
      <p:bldP spid="63" grpId="0"/>
      <p:bldP spid="64" grpId="0" animBg="1"/>
      <p:bldP spid="65" grpId="0" animBg="1"/>
      <p:bldP spid="71" grpId="0"/>
      <p:bldP spid="72" grpId="0" animBg="1"/>
      <p:bldP spid="73" grpId="0" animBg="1"/>
      <p:bldP spid="77" grpId="0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1567543" y="408460"/>
            <a:ext cx="9151987" cy="8433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опитування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" y="2081116"/>
            <a:ext cx="2008622" cy="3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DA2D30-08A2-9404-ABA5-712C473965CF}"/>
              </a:ext>
            </a:extLst>
          </p:cNvPr>
          <p:cNvSpPr txBox="1"/>
          <p:nvPr/>
        </p:nvSpPr>
        <p:spPr>
          <a:xfrm>
            <a:off x="3228995" y="1393530"/>
            <a:ext cx="7490535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Назвіть числа від 10 до 20, від 20 до 10.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Назвіть найбільше/найменше двозначне число.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Яке число попереднє числу 11, 14, 20?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Яке число наступне за числом 13, 17, 19?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Назвіть сусідів чисел 12, 15, 16.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Назвіть число, у якому 1 </a:t>
            </a:r>
            <a:r>
              <a:rPr lang="uk-UA" sz="2800" b="1" dirty="0" smtClean="0"/>
              <a:t>десяток </a:t>
            </a:r>
            <a:r>
              <a:rPr lang="uk-UA" sz="2800" b="1" dirty="0"/>
              <a:t>8 одиниць, 1 десяток </a:t>
            </a:r>
            <a:r>
              <a:rPr lang="uk-UA" sz="2800" b="1" dirty="0" smtClean="0"/>
              <a:t>4 </a:t>
            </a:r>
            <a:r>
              <a:rPr lang="uk-UA" sz="2800" b="1" dirty="0"/>
              <a:t>одиниці.</a:t>
            </a:r>
          </a:p>
        </p:txBody>
      </p:sp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2757F43-C981-7CD3-23EF-638EA8D55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8" b="90901"/>
          <a:stretch/>
        </p:blipFill>
        <p:spPr>
          <a:xfrm>
            <a:off x="652751" y="4749579"/>
            <a:ext cx="11017503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FA9510A-C968-8AFA-A59C-4BA03F82D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199927" y="5056951"/>
            <a:ext cx="381740" cy="60433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1522750" y="5066280"/>
            <a:ext cx="470074" cy="686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CED6D60-9E4E-26CF-1E2E-5E9B059F1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817659" y="5056951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E1BA34DA-7EA6-D548-131F-B66B3BA0B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326051" y="5060758"/>
            <a:ext cx="381740" cy="60433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76CF04B8-A787-8633-2186-0DCEE460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456663" y="5056950"/>
            <a:ext cx="381740" cy="60433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5AE7A3AF-D248-B649-B340-D131007C61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606557" y="5056950"/>
            <a:ext cx="381740" cy="60433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9F01164-44B0-9B5E-1091-E423E0AB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685084" y="5066280"/>
            <a:ext cx="381740" cy="60433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78BC8DAD-D186-9FC2-6972-8B939B9F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10542629" y="5072049"/>
            <a:ext cx="424330" cy="686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1D4C63A4-413F-A59A-C978-7AF93E9EB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9440178" y="5060823"/>
            <a:ext cx="387602" cy="686891"/>
          </a:xfrm>
          <a:prstGeom prst="rect">
            <a:avLst/>
          </a:prstGeom>
        </p:spPr>
      </p:pic>
      <p:sp>
        <p:nvSpPr>
          <p:cNvPr id="57" name="Прямоугольник 6">
            <a:extLst>
              <a:ext uri="{FF2B5EF4-FFF2-40B4-BE49-F238E27FC236}">
                <a16:creationId xmlns:a16="http://schemas.microsoft.com/office/drawing/2014/main" xmlns="" id="{CEA2B729-1046-C7A3-90E5-9DA02D9DF80D}"/>
              </a:ext>
            </a:extLst>
          </p:cNvPr>
          <p:cNvSpPr/>
          <p:nvPr/>
        </p:nvSpPr>
        <p:spPr>
          <a:xfrm>
            <a:off x="1682226" y="424007"/>
            <a:ext cx="8732066" cy="7994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«На фермерському подвір'ї»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D42BF26-8C6E-1284-EE63-AB25FED50156}"/>
              </a:ext>
            </a:extLst>
          </p:cNvPr>
          <p:cNvSpPr txBox="1"/>
          <p:nvPr/>
        </p:nvSpPr>
        <p:spPr>
          <a:xfrm>
            <a:off x="1003157" y="1435117"/>
            <a:ext cx="4533437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10 гусок і 2 гусаки;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сірих і 7 білих гусят;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кур і З півня;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жовтих і 5 сірих курчат;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качок і 4 качури;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33182F7-45AB-35E3-B719-C9DE479F4E7B}"/>
              </a:ext>
            </a:extLst>
          </p:cNvPr>
          <p:cNvSpPr txBox="1"/>
          <p:nvPr/>
        </p:nvSpPr>
        <p:spPr>
          <a:xfrm>
            <a:off x="7380985" y="1411549"/>
            <a:ext cx="3732943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10 сірих і 6 білих каченят;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корів і 1 бик;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овець і 9 ягнят;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10 кіз і 8 козенят. 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F301F923-3085-2BA8-08E5-0BF14E16E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2745250" y="5049593"/>
            <a:ext cx="317675" cy="6868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18C4A06E-152D-696C-CF48-F1EB6801F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887760" y="4979695"/>
            <a:ext cx="424330" cy="68689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DC9573E6-F404-5E60-B85C-B128D73B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015668" y="5072049"/>
            <a:ext cx="424330" cy="68689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E82931E0-895C-036E-632D-D1DC98256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834683" y="5066280"/>
            <a:ext cx="381740" cy="60433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D97DA47-EB6D-6135-ED80-F429500B9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161820" y="5045930"/>
            <a:ext cx="381740" cy="68689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75E7A3C-C56F-5E6F-85E1-D3C6C9AA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939652" y="5066280"/>
            <a:ext cx="381740" cy="6043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7ABAE891-BB5C-9070-D870-48061A92A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344620" y="5056949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73DFAAA5-0E72-CBA8-6417-3FB988B3F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075152" y="5066280"/>
            <a:ext cx="381740" cy="60433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E8E9B8BB-AFB1-3747-E224-5593F650E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216699" y="5066280"/>
            <a:ext cx="381740" cy="604335"/>
          </a:xfrm>
          <a:prstGeom prst="rect">
            <a:avLst/>
          </a:prstGeom>
        </p:spPr>
      </p:pic>
      <p:pic>
        <p:nvPicPr>
          <p:cNvPr id="69" name="Picture 4" descr="Farmer and Animals in the Farm Yard Stock Vector - Illustration of  outdoors, horse: 143573340">
            <a:extLst>
              <a:ext uri="{FF2B5EF4-FFF2-40B4-BE49-F238E27FC236}">
                <a16:creationId xmlns:a16="http://schemas.microsoft.com/office/drawing/2014/main" xmlns="" id="{18D73D56-3648-D571-0F32-D1BA773F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5" b="97655" l="125" r="98375">
                        <a14:foregroundMark x1="62750" y1="56077" x2="62750" y2="56077"/>
                        <a14:foregroundMark x1="55375" y1="55011" x2="55375" y2="5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59" y="2901934"/>
            <a:ext cx="3172091" cy="1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кутник: округлені кути 65">
            <a:extLst>
              <a:ext uri="{FF2B5EF4-FFF2-40B4-BE49-F238E27FC236}">
                <a16:creationId xmlns:a16="http://schemas.microsoft.com/office/drawing/2014/main" xmlns="" id="{9FE0BA55-A41A-0748-F713-0EA4A031D0D2}"/>
              </a:ext>
            </a:extLst>
          </p:cNvPr>
          <p:cNvSpPr/>
          <p:nvPr/>
        </p:nvSpPr>
        <p:spPr>
          <a:xfrm>
            <a:off x="590443" y="4681576"/>
            <a:ext cx="11079811" cy="1373742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9057" y="494529"/>
            <a:ext cx="8909436" cy="1160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4507" y="2026677"/>
            <a:ext cx="5083807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утворювати попереднє і наступне </a:t>
            </a:r>
            <a:r>
              <a:rPr lang="uk-UA" sz="2800" b="1" dirty="0" smtClean="0">
                <a:solidFill>
                  <a:schemeClr val="bg1"/>
                </a:solidFill>
              </a:rPr>
              <a:t>числа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другого десятка.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Складати та розв'язувати задачі.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589314" y="463396"/>
            <a:ext cx="9078686" cy="12694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4000" b="1" dirty="0">
                <a:solidFill>
                  <a:schemeClr val="bg1"/>
                </a:solidFill>
              </a:rPr>
              <a:t>Я</a:t>
            </a:r>
            <a:r>
              <a:rPr lang="uk-UA" sz="4000" b="1" dirty="0" smtClean="0">
                <a:solidFill>
                  <a:schemeClr val="bg1"/>
                </a:solidFill>
              </a:rPr>
              <a:t>к </a:t>
            </a:r>
            <a:r>
              <a:rPr lang="uk-UA" sz="4000" b="1" dirty="0">
                <a:solidFill>
                  <a:schemeClr val="bg1"/>
                </a:solidFill>
              </a:rPr>
              <a:t>утворюються попереднє </a:t>
            </a:r>
          </a:p>
          <a:p>
            <a:pPr lvl="0" algn="ctr"/>
            <a:r>
              <a:rPr lang="uk-UA" sz="4000" b="1" dirty="0">
                <a:solidFill>
                  <a:schemeClr val="bg1"/>
                </a:solidFill>
              </a:rPr>
              <a:t>й наступне числа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9" r="32066" b="28212"/>
          <a:stretch/>
        </p:blipFill>
        <p:spPr bwMode="auto">
          <a:xfrm flipH="1">
            <a:off x="503400" y="2182490"/>
            <a:ext cx="1584000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2" y="3955967"/>
            <a:ext cx="2152695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 зі стрілкою 8">
            <a:extLst>
              <a:ext uri="{FF2B5EF4-FFF2-40B4-BE49-F238E27FC236}">
                <a16:creationId xmlns:a16="http://schemas.microsoft.com/office/drawing/2014/main" xmlns="" id="{EC2E814B-2AA1-4773-6577-869ADBB50700}"/>
              </a:ext>
            </a:extLst>
          </p:cNvPr>
          <p:cNvCxnSpPr>
            <a:cxnSpLocks/>
          </p:cNvCxnSpPr>
          <p:nvPr/>
        </p:nvCxnSpPr>
        <p:spPr>
          <a:xfrm>
            <a:off x="4572976" y="3019225"/>
            <a:ext cx="7097176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10">
            <a:extLst>
              <a:ext uri="{FF2B5EF4-FFF2-40B4-BE49-F238E27FC236}">
                <a16:creationId xmlns:a16="http://schemas.microsoft.com/office/drawing/2014/main" xmlns="" id="{98765C42-A02D-2375-A8E8-581AB5CD7EED}"/>
              </a:ext>
            </a:extLst>
          </p:cNvPr>
          <p:cNvCxnSpPr/>
          <p:nvPr/>
        </p:nvCxnSpPr>
        <p:spPr>
          <a:xfrm>
            <a:off x="5335385" y="286974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сполучна лінія 47">
            <a:extLst>
              <a:ext uri="{FF2B5EF4-FFF2-40B4-BE49-F238E27FC236}">
                <a16:creationId xmlns:a16="http://schemas.microsoft.com/office/drawing/2014/main" xmlns="" id="{EEFB951B-8ADA-AAB1-786A-093DF4E846C7}"/>
              </a:ext>
            </a:extLst>
          </p:cNvPr>
          <p:cNvCxnSpPr/>
          <p:nvPr/>
        </p:nvCxnSpPr>
        <p:spPr>
          <a:xfrm>
            <a:off x="4721716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сполучна лінія 48">
            <a:extLst>
              <a:ext uri="{FF2B5EF4-FFF2-40B4-BE49-F238E27FC236}">
                <a16:creationId xmlns:a16="http://schemas.microsoft.com/office/drawing/2014/main" xmlns="" id="{0C914A49-8E52-2582-A0AD-151429C77D15}"/>
              </a:ext>
            </a:extLst>
          </p:cNvPr>
          <p:cNvCxnSpPr/>
          <p:nvPr/>
        </p:nvCxnSpPr>
        <p:spPr>
          <a:xfrm>
            <a:off x="5912613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49">
            <a:extLst>
              <a:ext uri="{FF2B5EF4-FFF2-40B4-BE49-F238E27FC236}">
                <a16:creationId xmlns:a16="http://schemas.microsoft.com/office/drawing/2014/main" xmlns="" id="{D73E95CA-402A-A70F-8C7D-519B76FED2A0}"/>
              </a:ext>
            </a:extLst>
          </p:cNvPr>
          <p:cNvCxnSpPr/>
          <p:nvPr/>
        </p:nvCxnSpPr>
        <p:spPr>
          <a:xfrm>
            <a:off x="6578819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50">
            <a:extLst>
              <a:ext uri="{FF2B5EF4-FFF2-40B4-BE49-F238E27FC236}">
                <a16:creationId xmlns:a16="http://schemas.microsoft.com/office/drawing/2014/main" xmlns="" id="{05F5C0E7-2FC9-798E-A82D-A211DCC73C53}"/>
              </a:ext>
            </a:extLst>
          </p:cNvPr>
          <p:cNvCxnSpPr/>
          <p:nvPr/>
        </p:nvCxnSpPr>
        <p:spPr>
          <a:xfrm>
            <a:off x="7231962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сполучна лінія 51">
            <a:extLst>
              <a:ext uri="{FF2B5EF4-FFF2-40B4-BE49-F238E27FC236}">
                <a16:creationId xmlns:a16="http://schemas.microsoft.com/office/drawing/2014/main" xmlns="" id="{FF4D6576-A531-63B6-4ED9-1D9AA113952C}"/>
              </a:ext>
            </a:extLst>
          </p:cNvPr>
          <p:cNvCxnSpPr/>
          <p:nvPr/>
        </p:nvCxnSpPr>
        <p:spPr>
          <a:xfrm>
            <a:off x="7797116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 сполучна лінія 52">
            <a:extLst>
              <a:ext uri="{FF2B5EF4-FFF2-40B4-BE49-F238E27FC236}">
                <a16:creationId xmlns:a16="http://schemas.microsoft.com/office/drawing/2014/main" xmlns="" id="{12FC097A-5176-8109-800A-2C471E17DFDE}"/>
              </a:ext>
            </a:extLst>
          </p:cNvPr>
          <p:cNvCxnSpPr/>
          <p:nvPr/>
        </p:nvCxnSpPr>
        <p:spPr>
          <a:xfrm>
            <a:off x="8433745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53">
            <a:extLst>
              <a:ext uri="{FF2B5EF4-FFF2-40B4-BE49-F238E27FC236}">
                <a16:creationId xmlns:a16="http://schemas.microsoft.com/office/drawing/2014/main" xmlns="" id="{FE719BA9-0592-35E8-82F2-94AFD6F3D619}"/>
              </a:ext>
            </a:extLst>
          </p:cNvPr>
          <p:cNvCxnSpPr/>
          <p:nvPr/>
        </p:nvCxnSpPr>
        <p:spPr>
          <a:xfrm>
            <a:off x="9099951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54">
            <a:extLst>
              <a:ext uri="{FF2B5EF4-FFF2-40B4-BE49-F238E27FC236}">
                <a16:creationId xmlns:a16="http://schemas.microsoft.com/office/drawing/2014/main" xmlns="" id="{92D6AB41-2807-2EA6-0880-8EC5241B4579}"/>
              </a:ext>
            </a:extLst>
          </p:cNvPr>
          <p:cNvCxnSpPr/>
          <p:nvPr/>
        </p:nvCxnSpPr>
        <p:spPr>
          <a:xfrm>
            <a:off x="9746563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 сполучна лінія 55">
            <a:extLst>
              <a:ext uri="{FF2B5EF4-FFF2-40B4-BE49-F238E27FC236}">
                <a16:creationId xmlns:a16="http://schemas.microsoft.com/office/drawing/2014/main" xmlns="" id="{A180EF93-0D18-3DD8-986B-748ECF420102}"/>
              </a:ext>
            </a:extLst>
          </p:cNvPr>
          <p:cNvCxnSpPr/>
          <p:nvPr/>
        </p:nvCxnSpPr>
        <p:spPr>
          <a:xfrm>
            <a:off x="10412769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сполучна лінія 56">
            <a:extLst>
              <a:ext uri="{FF2B5EF4-FFF2-40B4-BE49-F238E27FC236}">
                <a16:creationId xmlns:a16="http://schemas.microsoft.com/office/drawing/2014/main" xmlns="" id="{DC9F161D-590F-BFF1-F1D8-06D85250866C}"/>
              </a:ext>
            </a:extLst>
          </p:cNvPr>
          <p:cNvCxnSpPr/>
          <p:nvPr/>
        </p:nvCxnSpPr>
        <p:spPr>
          <a:xfrm>
            <a:off x="11078975" y="2881621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2D0E0F-6CA4-BF02-823F-E0A9CD9605C9}"/>
              </a:ext>
            </a:extLst>
          </p:cNvPr>
          <p:cNvSpPr txBox="1"/>
          <p:nvPr/>
        </p:nvSpPr>
        <p:spPr>
          <a:xfrm>
            <a:off x="4396492" y="3122940"/>
            <a:ext cx="80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64953C0-3C71-8388-FFE7-15091E53005F}"/>
              </a:ext>
            </a:extLst>
          </p:cNvPr>
          <p:cNvSpPr txBox="1"/>
          <p:nvPr/>
        </p:nvSpPr>
        <p:spPr>
          <a:xfrm>
            <a:off x="5006104" y="3136168"/>
            <a:ext cx="6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DA80F9-6666-70C9-9D82-744205D5551A}"/>
              </a:ext>
            </a:extLst>
          </p:cNvPr>
          <p:cNvSpPr txBox="1"/>
          <p:nvPr/>
        </p:nvSpPr>
        <p:spPr>
          <a:xfrm>
            <a:off x="5627618" y="3136022"/>
            <a:ext cx="65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E741AC7-B530-C83E-00DF-76F572A91E50}"/>
              </a:ext>
            </a:extLst>
          </p:cNvPr>
          <p:cNvSpPr txBox="1"/>
          <p:nvPr/>
        </p:nvSpPr>
        <p:spPr>
          <a:xfrm>
            <a:off x="6284776" y="3144955"/>
            <a:ext cx="72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331198E-357B-8B26-5617-28374945705F}"/>
              </a:ext>
            </a:extLst>
          </p:cNvPr>
          <p:cNvSpPr txBox="1"/>
          <p:nvPr/>
        </p:nvSpPr>
        <p:spPr>
          <a:xfrm>
            <a:off x="6935769" y="3144955"/>
            <a:ext cx="68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1D6BAB4-C898-750D-3EBC-05DB8E8379A7}"/>
              </a:ext>
            </a:extLst>
          </p:cNvPr>
          <p:cNvSpPr txBox="1"/>
          <p:nvPr/>
        </p:nvSpPr>
        <p:spPr>
          <a:xfrm>
            <a:off x="7584658" y="3144955"/>
            <a:ext cx="68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40111FF-E2CF-BDC4-C7DC-42885E533AFC}"/>
              </a:ext>
            </a:extLst>
          </p:cNvPr>
          <p:cNvSpPr txBox="1"/>
          <p:nvPr/>
        </p:nvSpPr>
        <p:spPr>
          <a:xfrm>
            <a:off x="8187293" y="3126157"/>
            <a:ext cx="70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34FE5CD-F8CC-6408-A966-5FE9E0B9EAA1}"/>
              </a:ext>
            </a:extLst>
          </p:cNvPr>
          <p:cNvSpPr txBox="1"/>
          <p:nvPr/>
        </p:nvSpPr>
        <p:spPr>
          <a:xfrm>
            <a:off x="8790441" y="3107359"/>
            <a:ext cx="72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118CC96-BB82-156C-143B-A7FBE6A3C546}"/>
              </a:ext>
            </a:extLst>
          </p:cNvPr>
          <p:cNvSpPr txBox="1"/>
          <p:nvPr/>
        </p:nvSpPr>
        <p:spPr>
          <a:xfrm>
            <a:off x="9418624" y="3088732"/>
            <a:ext cx="66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D758EF7-6798-2F38-4CC1-F2A134B9871D}"/>
              </a:ext>
            </a:extLst>
          </p:cNvPr>
          <p:cNvSpPr txBox="1"/>
          <p:nvPr/>
        </p:nvSpPr>
        <p:spPr>
          <a:xfrm>
            <a:off x="10073075" y="3107530"/>
            <a:ext cx="70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C2E9474-929D-44D6-6B92-07BA6301203A}"/>
              </a:ext>
            </a:extLst>
          </p:cNvPr>
          <p:cNvSpPr txBox="1"/>
          <p:nvPr/>
        </p:nvSpPr>
        <p:spPr>
          <a:xfrm>
            <a:off x="10766493" y="3093169"/>
            <a:ext cx="68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x-non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F4FDEFD-0DD6-CB35-8DCD-388425524F49}"/>
              </a:ext>
            </a:extLst>
          </p:cNvPr>
          <p:cNvSpPr txBox="1"/>
          <p:nvPr/>
        </p:nvSpPr>
        <p:spPr>
          <a:xfrm>
            <a:off x="4721716" y="1995695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Стрілка: вигнута вгору 88">
            <a:extLst>
              <a:ext uri="{FF2B5EF4-FFF2-40B4-BE49-F238E27FC236}">
                <a16:creationId xmlns:a16="http://schemas.microsoft.com/office/drawing/2014/main" xmlns="" id="{7D048B28-532C-5B89-6F8C-D71B600E04D9}"/>
              </a:ext>
            </a:extLst>
          </p:cNvPr>
          <p:cNvSpPr/>
          <p:nvPr/>
        </p:nvSpPr>
        <p:spPr>
          <a:xfrm rot="11026671" flipH="1">
            <a:off x="4686429" y="2504395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DF133CD-06BB-216D-043E-2DE4BE6B3E15}"/>
              </a:ext>
            </a:extLst>
          </p:cNvPr>
          <p:cNvSpPr txBox="1"/>
          <p:nvPr/>
        </p:nvSpPr>
        <p:spPr>
          <a:xfrm>
            <a:off x="10457925" y="1959195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Стрілка: вигнута вгору 90">
            <a:extLst>
              <a:ext uri="{FF2B5EF4-FFF2-40B4-BE49-F238E27FC236}">
                <a16:creationId xmlns:a16="http://schemas.microsoft.com/office/drawing/2014/main" xmlns="" id="{3E88D937-D255-0C9D-ED74-6AA57E024A8F}"/>
              </a:ext>
            </a:extLst>
          </p:cNvPr>
          <p:cNvSpPr/>
          <p:nvPr/>
        </p:nvSpPr>
        <p:spPr>
          <a:xfrm rot="11026671" flipH="1">
            <a:off x="10422638" y="2467895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0E81312-E09A-D892-3C50-8788754B4287}"/>
              </a:ext>
            </a:extLst>
          </p:cNvPr>
          <p:cNvSpPr txBox="1"/>
          <p:nvPr/>
        </p:nvSpPr>
        <p:spPr>
          <a:xfrm>
            <a:off x="9753938" y="1959196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Стрілка: вигнута вгору 92">
            <a:extLst>
              <a:ext uri="{FF2B5EF4-FFF2-40B4-BE49-F238E27FC236}">
                <a16:creationId xmlns:a16="http://schemas.microsoft.com/office/drawing/2014/main" xmlns="" id="{69BA8CE9-DFF6-77D4-A712-CD08D8109D7D}"/>
              </a:ext>
            </a:extLst>
          </p:cNvPr>
          <p:cNvSpPr/>
          <p:nvPr/>
        </p:nvSpPr>
        <p:spPr>
          <a:xfrm rot="11026671" flipH="1">
            <a:off x="9718651" y="2467896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7D8DE14-0E4F-E602-12EE-DBC93C6E0BA9}"/>
              </a:ext>
            </a:extLst>
          </p:cNvPr>
          <p:cNvSpPr txBox="1"/>
          <p:nvPr/>
        </p:nvSpPr>
        <p:spPr>
          <a:xfrm>
            <a:off x="9074303" y="1959196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Стрілка: вигнута вгору 94">
            <a:extLst>
              <a:ext uri="{FF2B5EF4-FFF2-40B4-BE49-F238E27FC236}">
                <a16:creationId xmlns:a16="http://schemas.microsoft.com/office/drawing/2014/main" xmlns="" id="{70FA0223-DEF5-1D9D-75BE-509124943DC1}"/>
              </a:ext>
            </a:extLst>
          </p:cNvPr>
          <p:cNvSpPr/>
          <p:nvPr/>
        </p:nvSpPr>
        <p:spPr>
          <a:xfrm rot="11026671" flipH="1">
            <a:off x="9039016" y="2467896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7DE42DD-8876-781A-12C6-650095EC8079}"/>
              </a:ext>
            </a:extLst>
          </p:cNvPr>
          <p:cNvSpPr txBox="1"/>
          <p:nvPr/>
        </p:nvSpPr>
        <p:spPr>
          <a:xfrm>
            <a:off x="8426135" y="1959196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Стрілка: вигнута вгору 96">
            <a:extLst>
              <a:ext uri="{FF2B5EF4-FFF2-40B4-BE49-F238E27FC236}">
                <a16:creationId xmlns:a16="http://schemas.microsoft.com/office/drawing/2014/main" xmlns="" id="{73310CF1-BC6A-187D-E60B-28A9FD56042F}"/>
              </a:ext>
            </a:extLst>
          </p:cNvPr>
          <p:cNvSpPr/>
          <p:nvPr/>
        </p:nvSpPr>
        <p:spPr>
          <a:xfrm rot="11026671" flipH="1">
            <a:off x="8390848" y="2467896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EC28B94-B130-8E82-6EB9-BD01C44949DD}"/>
              </a:ext>
            </a:extLst>
          </p:cNvPr>
          <p:cNvSpPr txBox="1"/>
          <p:nvPr/>
        </p:nvSpPr>
        <p:spPr>
          <a:xfrm>
            <a:off x="7797116" y="1959196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Стрілка: вигнута вгору 98">
            <a:extLst>
              <a:ext uri="{FF2B5EF4-FFF2-40B4-BE49-F238E27FC236}">
                <a16:creationId xmlns:a16="http://schemas.microsoft.com/office/drawing/2014/main" xmlns="" id="{C39EFB15-01EB-0E18-988A-FC0D0575F2EA}"/>
              </a:ext>
            </a:extLst>
          </p:cNvPr>
          <p:cNvSpPr/>
          <p:nvPr/>
        </p:nvSpPr>
        <p:spPr>
          <a:xfrm rot="11026671" flipH="1">
            <a:off x="7761829" y="2467896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9607CA49-1BE8-0504-35CD-A83CD92A933F}"/>
              </a:ext>
            </a:extLst>
          </p:cNvPr>
          <p:cNvSpPr txBox="1"/>
          <p:nvPr/>
        </p:nvSpPr>
        <p:spPr>
          <a:xfrm>
            <a:off x="7187983" y="1959196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Стрілка: вигнута вгору 100">
            <a:extLst>
              <a:ext uri="{FF2B5EF4-FFF2-40B4-BE49-F238E27FC236}">
                <a16:creationId xmlns:a16="http://schemas.microsoft.com/office/drawing/2014/main" xmlns="" id="{1A10223E-231D-9782-25B2-EDCAD958EA5E}"/>
              </a:ext>
            </a:extLst>
          </p:cNvPr>
          <p:cNvSpPr/>
          <p:nvPr/>
        </p:nvSpPr>
        <p:spPr>
          <a:xfrm rot="11026671" flipH="1">
            <a:off x="7152696" y="2467896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C656D291-CB94-ED50-6EBE-7908ED8CF91A}"/>
              </a:ext>
            </a:extLst>
          </p:cNvPr>
          <p:cNvSpPr txBox="1"/>
          <p:nvPr/>
        </p:nvSpPr>
        <p:spPr>
          <a:xfrm>
            <a:off x="6601910" y="1959197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Стрілка: вигнута вгору 102">
            <a:extLst>
              <a:ext uri="{FF2B5EF4-FFF2-40B4-BE49-F238E27FC236}">
                <a16:creationId xmlns:a16="http://schemas.microsoft.com/office/drawing/2014/main" xmlns="" id="{24D33E9A-154E-882E-8A74-B62CE91A88F7}"/>
              </a:ext>
            </a:extLst>
          </p:cNvPr>
          <p:cNvSpPr/>
          <p:nvPr/>
        </p:nvSpPr>
        <p:spPr>
          <a:xfrm rot="11026671" flipH="1">
            <a:off x="6566623" y="2467897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0FCB59B-A063-DDC1-406B-B1617D46A427}"/>
              </a:ext>
            </a:extLst>
          </p:cNvPr>
          <p:cNvSpPr txBox="1"/>
          <p:nvPr/>
        </p:nvSpPr>
        <p:spPr>
          <a:xfrm>
            <a:off x="5928905" y="1959197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Стрілка: вигнута вгору 104">
            <a:extLst>
              <a:ext uri="{FF2B5EF4-FFF2-40B4-BE49-F238E27FC236}">
                <a16:creationId xmlns:a16="http://schemas.microsoft.com/office/drawing/2014/main" xmlns="" id="{0E1FA479-98DD-A389-D493-CEF428C415DC}"/>
              </a:ext>
            </a:extLst>
          </p:cNvPr>
          <p:cNvSpPr/>
          <p:nvPr/>
        </p:nvSpPr>
        <p:spPr>
          <a:xfrm rot="11026671" flipH="1">
            <a:off x="5893618" y="2467897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A55C758-6DC4-F3FB-77F4-434D22666ABE}"/>
              </a:ext>
            </a:extLst>
          </p:cNvPr>
          <p:cNvSpPr txBox="1"/>
          <p:nvPr/>
        </p:nvSpPr>
        <p:spPr>
          <a:xfrm>
            <a:off x="5344570" y="1959197"/>
            <a:ext cx="65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Стрілка: вигнута вгору 106">
            <a:extLst>
              <a:ext uri="{FF2B5EF4-FFF2-40B4-BE49-F238E27FC236}">
                <a16:creationId xmlns:a16="http://schemas.microsoft.com/office/drawing/2014/main" xmlns="" id="{907E63ED-0514-92C0-1C72-AAC9A6168D3E}"/>
              </a:ext>
            </a:extLst>
          </p:cNvPr>
          <p:cNvSpPr/>
          <p:nvPr/>
        </p:nvSpPr>
        <p:spPr>
          <a:xfrm rot="11026671" flipH="1">
            <a:off x="5309283" y="2467897"/>
            <a:ext cx="759216" cy="32461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grpSp>
        <p:nvGrpSpPr>
          <p:cNvPr id="96" name="Групувати 11">
            <a:extLst>
              <a:ext uri="{FF2B5EF4-FFF2-40B4-BE49-F238E27FC236}">
                <a16:creationId xmlns:a16="http://schemas.microsoft.com/office/drawing/2014/main" xmlns="" id="{7A0A5916-3E8D-84E8-B2D0-216BE142378D}"/>
              </a:ext>
            </a:extLst>
          </p:cNvPr>
          <p:cNvGrpSpPr/>
          <p:nvPr/>
        </p:nvGrpSpPr>
        <p:grpSpPr>
          <a:xfrm>
            <a:off x="2027985" y="1991446"/>
            <a:ext cx="2188531" cy="1404211"/>
            <a:chOff x="6785886" y="1279180"/>
            <a:chExt cx="2188531" cy="1404211"/>
          </a:xfrm>
        </p:grpSpPr>
        <p:sp>
          <p:nvSpPr>
            <p:cNvPr id="97" name="Стрілка: вигнута вгору 13">
              <a:extLst>
                <a:ext uri="{FF2B5EF4-FFF2-40B4-BE49-F238E27FC236}">
                  <a16:creationId xmlns:a16="http://schemas.microsoft.com/office/drawing/2014/main" xmlns="" id="{4E66588F-81AC-DB91-7147-1A2712D2A4F3}"/>
                </a:ext>
              </a:extLst>
            </p:cNvPr>
            <p:cNvSpPr/>
            <p:nvPr/>
          </p:nvSpPr>
          <p:spPr>
            <a:xfrm rot="10800000">
              <a:off x="7238550" y="1747051"/>
              <a:ext cx="733590" cy="322153"/>
            </a:xfrm>
            <a:prstGeom prst="curved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98" name="Прямокутник: округлені кути 5">
              <a:extLst>
                <a:ext uri="{FF2B5EF4-FFF2-40B4-BE49-F238E27FC236}">
                  <a16:creationId xmlns:a16="http://schemas.microsoft.com/office/drawing/2014/main" xmlns="" id="{C0A499DE-8D1D-9688-EB9F-E28FDAE95937}"/>
                </a:ext>
              </a:extLst>
            </p:cNvPr>
            <p:cNvSpPr/>
            <p:nvPr/>
          </p:nvSpPr>
          <p:spPr>
            <a:xfrm>
              <a:off x="6785886" y="1295002"/>
              <a:ext cx="2188531" cy="1388389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99" name="Пряма сполучна лінія 7">
              <a:extLst>
                <a:ext uri="{FF2B5EF4-FFF2-40B4-BE49-F238E27FC236}">
                  <a16:creationId xmlns:a16="http://schemas.microsoft.com/office/drawing/2014/main" xmlns="" id="{89831574-06FA-9CD4-1A33-237DC40839EF}"/>
                </a:ext>
              </a:extLst>
            </p:cNvPr>
            <p:cNvCxnSpPr/>
            <p:nvPr/>
          </p:nvCxnSpPr>
          <p:spPr>
            <a:xfrm>
              <a:off x="7066690" y="2192734"/>
              <a:ext cx="1692718" cy="0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xmlns="" id="{2F70D93F-59C9-E4BB-F620-90160B78606F}"/>
                </a:ext>
              </a:extLst>
            </p:cNvPr>
            <p:cNvSpPr/>
            <p:nvPr/>
          </p:nvSpPr>
          <p:spPr>
            <a:xfrm>
              <a:off x="7245970" y="2138749"/>
              <a:ext cx="100353" cy="1204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xmlns="" id="{A77F1A02-34ED-836C-A068-90017C5326A2}"/>
                </a:ext>
              </a:extLst>
            </p:cNvPr>
            <p:cNvSpPr/>
            <p:nvPr/>
          </p:nvSpPr>
          <p:spPr>
            <a:xfrm>
              <a:off x="7889265" y="2132848"/>
              <a:ext cx="100353" cy="1204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xmlns="" id="{F3196608-61FA-1383-FC57-A072D5A5D252}"/>
                </a:ext>
              </a:extLst>
            </p:cNvPr>
            <p:cNvSpPr/>
            <p:nvPr/>
          </p:nvSpPr>
          <p:spPr>
            <a:xfrm>
              <a:off x="8526228" y="2132848"/>
              <a:ext cx="100353" cy="1204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2DD920F-E6C2-C80C-FB47-7EA53AD2CEF1}"/>
                </a:ext>
              </a:extLst>
            </p:cNvPr>
            <p:cNvSpPr txBox="1"/>
            <p:nvPr/>
          </p:nvSpPr>
          <p:spPr>
            <a:xfrm>
              <a:off x="7007226" y="2150148"/>
              <a:ext cx="658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x-none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E95FBDB-78C4-859E-AB21-A78AA4F18D94}"/>
                </a:ext>
              </a:extLst>
            </p:cNvPr>
            <p:cNvSpPr txBox="1"/>
            <p:nvPr/>
          </p:nvSpPr>
          <p:spPr>
            <a:xfrm>
              <a:off x="7652763" y="2150148"/>
              <a:ext cx="658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endParaRPr lang="x-none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BE581A60-BE40-9D09-A197-3CCBC5B2866E}"/>
                </a:ext>
              </a:extLst>
            </p:cNvPr>
            <p:cNvSpPr txBox="1"/>
            <p:nvPr/>
          </p:nvSpPr>
          <p:spPr>
            <a:xfrm>
              <a:off x="8298300" y="2150148"/>
              <a:ext cx="658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  <a:endParaRPr lang="x-none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Стрілка: вигнута вгору 113">
              <a:extLst>
                <a:ext uri="{FF2B5EF4-FFF2-40B4-BE49-F238E27FC236}">
                  <a16:creationId xmlns:a16="http://schemas.microsoft.com/office/drawing/2014/main" xmlns="" id="{F72C9B94-B904-C774-392A-2938C2491950}"/>
                </a:ext>
              </a:extLst>
            </p:cNvPr>
            <p:cNvSpPr/>
            <p:nvPr/>
          </p:nvSpPr>
          <p:spPr>
            <a:xfrm rot="11026671" flipH="1">
              <a:off x="7929552" y="1757523"/>
              <a:ext cx="759216" cy="324614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BC34F3B9-3906-5B2B-57B0-77C70F83E26C}"/>
                </a:ext>
              </a:extLst>
            </p:cNvPr>
            <p:cNvSpPr txBox="1"/>
            <p:nvPr/>
          </p:nvSpPr>
          <p:spPr>
            <a:xfrm>
              <a:off x="7254882" y="1279180"/>
              <a:ext cx="658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sz="28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x-none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319835D3-3540-A9C7-F575-A824108F3BCF}"/>
                </a:ext>
              </a:extLst>
            </p:cNvPr>
            <p:cNvSpPr txBox="1"/>
            <p:nvPr/>
          </p:nvSpPr>
          <p:spPr>
            <a:xfrm>
              <a:off x="7944432" y="1279180"/>
              <a:ext cx="658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+1</a:t>
              </a:r>
              <a:endParaRPr lang="x-non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531151" y="4063139"/>
            <a:ext cx="6256189" cy="225379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 algn="ctr"/>
            <a:r>
              <a:rPr lang="uk-UA" sz="3200" b="1" dirty="0">
                <a:solidFill>
                  <a:srgbClr val="FF0000"/>
                </a:solidFill>
              </a:rPr>
              <a:t>Наступне число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утворюється </a:t>
            </a:r>
            <a:r>
              <a:rPr lang="uk-UA" sz="3200" b="1" dirty="0">
                <a:solidFill>
                  <a:srgbClr val="FF0000"/>
                </a:solidFill>
              </a:rPr>
              <a:t>додаванням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одиниці.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Попереднє число </a:t>
            </a:r>
            <a:r>
              <a:rPr lang="uk-UA" sz="3200" b="1" dirty="0">
                <a:solidFill>
                  <a:srgbClr val="7030A0"/>
                </a:solidFill>
              </a:rPr>
              <a:t>утворюється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відніманням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одиниці.</a:t>
            </a: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5" grpId="0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11455</TotalTime>
  <Words>581</Words>
  <Application>Microsoft Office PowerPoint</Application>
  <PresentationFormat>Произвольный</PresentationFormat>
  <Paragraphs>217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1224</cp:revision>
  <dcterms:created xsi:type="dcterms:W3CDTF">2018-01-05T16:38:53Z</dcterms:created>
  <dcterms:modified xsi:type="dcterms:W3CDTF">2024-02-19T08:24:10Z</dcterms:modified>
</cp:coreProperties>
</file>