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4v" ContentType="video/unknown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8" r:id="rId2"/>
    <p:sldId id="1062" r:id="rId3"/>
    <p:sldId id="1063" r:id="rId4"/>
    <p:sldId id="1067" r:id="rId5"/>
    <p:sldId id="1064" r:id="rId6"/>
    <p:sldId id="1065" r:id="rId7"/>
    <p:sldId id="808" r:id="rId8"/>
    <p:sldId id="1053" r:id="rId9"/>
    <p:sldId id="1054" r:id="rId10"/>
    <p:sldId id="1060" r:id="rId11"/>
    <p:sldId id="1029" r:id="rId12"/>
    <p:sldId id="1045" r:id="rId13"/>
    <p:sldId id="1061" r:id="rId14"/>
    <p:sldId id="997" r:id="rId15"/>
    <p:sldId id="1057" r:id="rId16"/>
    <p:sldId id="866" r:id="rId17"/>
    <p:sldId id="352" r:id="rId18"/>
    <p:sldId id="1066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FFF"/>
    <a:srgbClr val="CC00CC"/>
    <a:srgbClr val="78B64E"/>
    <a:srgbClr val="FF66FF"/>
    <a:srgbClr val="F5F6F9"/>
    <a:srgbClr val="F7F8FB"/>
    <a:srgbClr val="FCFCFE"/>
    <a:srgbClr val="FF5050"/>
    <a:srgbClr val="F0F2F6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63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04.03.2024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04.03.2024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04.03.2024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2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73yz6bcn23" TargetMode="External"/><Relationship Id="rId5" Type="http://schemas.microsoft.com/office/2007/relationships/hdphoto" Target="../media/hdphoto5.wdp"/><Relationship Id="rId4" Type="http://schemas.openxmlformats.org/officeDocument/2006/relationships/image" Target="../media/image43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64773" y="4295223"/>
            <a:ext cx="9714056" cy="16004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</a:rPr>
              <a:t>Написання </a:t>
            </a:r>
            <a:r>
              <a:rPr lang="ru-RU" sz="4400" b="1" dirty="0" err="1">
                <a:solidFill>
                  <a:schemeClr val="bg1"/>
                </a:solidFill>
              </a:rPr>
              <a:t>великої</a:t>
            </a:r>
            <a:r>
              <a:rPr lang="ru-RU" sz="4400" b="1" dirty="0">
                <a:solidFill>
                  <a:schemeClr val="bg1"/>
                </a:solidFill>
              </a:rPr>
              <a:t> </a:t>
            </a:r>
            <a:r>
              <a:rPr lang="ru-RU" sz="4400" b="1" dirty="0" err="1">
                <a:solidFill>
                  <a:schemeClr val="bg1"/>
                </a:solidFill>
              </a:rPr>
              <a:t>букви</a:t>
            </a:r>
            <a:r>
              <a:rPr lang="ru-RU" sz="4400" b="1" dirty="0">
                <a:solidFill>
                  <a:schemeClr val="bg1"/>
                </a:solidFill>
              </a:rPr>
              <a:t> Щ, </a:t>
            </a:r>
            <a:r>
              <a:rPr lang="ru-RU" sz="4400" b="1" dirty="0" err="1">
                <a:solidFill>
                  <a:schemeClr val="bg1"/>
                </a:solidFill>
              </a:rPr>
              <a:t>складів</a:t>
            </a:r>
            <a:r>
              <a:rPr lang="ru-RU" sz="4400" b="1" dirty="0">
                <a:solidFill>
                  <a:schemeClr val="bg1"/>
                </a:solidFill>
              </a:rPr>
              <a:t>, </a:t>
            </a:r>
            <a:r>
              <a:rPr lang="ru-RU" sz="4400" b="1" dirty="0" err="1">
                <a:solidFill>
                  <a:schemeClr val="bg1"/>
                </a:solidFill>
              </a:rPr>
              <a:t>слів</a:t>
            </a:r>
            <a:r>
              <a:rPr lang="ru-RU" sz="4400" b="1" dirty="0">
                <a:solidFill>
                  <a:schemeClr val="bg1"/>
                </a:solidFill>
              </a:rPr>
              <a:t> і </a:t>
            </a:r>
            <a:r>
              <a:rPr lang="ru-RU" sz="4400" b="1" dirty="0" err="1">
                <a:solidFill>
                  <a:schemeClr val="bg1"/>
                </a:solidFill>
              </a:rPr>
              <a:t>речень</a:t>
            </a:r>
            <a:r>
              <a:rPr lang="ru-RU" sz="4400" b="1" dirty="0">
                <a:solidFill>
                  <a:schemeClr val="bg1"/>
                </a:solidFill>
              </a:rPr>
              <a:t> з </a:t>
            </a:r>
            <a:r>
              <a:rPr lang="ru-RU" sz="4400" b="1" dirty="0" err="1">
                <a:solidFill>
                  <a:schemeClr val="bg1"/>
                </a:solidFill>
              </a:rPr>
              <a:t>вивченими</a:t>
            </a:r>
            <a:r>
              <a:rPr lang="ru-RU" sz="4400" b="1" dirty="0">
                <a:solidFill>
                  <a:schemeClr val="bg1"/>
                </a:solidFill>
              </a:rPr>
              <a:t> буквами. 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257" y="1415467"/>
            <a:ext cx="3935722" cy="2213844"/>
          </a:xfrm>
          <a:prstGeom prst="round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200386" y="1486545"/>
            <a:ext cx="3343597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</a:t>
            </a:r>
            <a:r>
              <a:rPr lang="uk-UA" sz="2800" b="1" dirty="0">
                <a:solidFill>
                  <a:schemeClr val="bg1"/>
                </a:solidFill>
              </a:rPr>
              <a:t>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86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2" t="24614" r="38460" b="50891"/>
          <a:stretch/>
        </p:blipFill>
        <p:spPr>
          <a:xfrm>
            <a:off x="1054099" y="1889270"/>
            <a:ext cx="9720000" cy="303136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497" t="72434" r="59516" b="12912"/>
          <a:stretch/>
        </p:blipFill>
        <p:spPr>
          <a:xfrm>
            <a:off x="1223823" y="2838200"/>
            <a:ext cx="1429850" cy="84266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205" t="56179" r="29229" b="30541"/>
          <a:stretch/>
        </p:blipFill>
        <p:spPr>
          <a:xfrm>
            <a:off x="3913735" y="1964557"/>
            <a:ext cx="4556266" cy="76364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969" t="35964" r="29603" b="45681"/>
          <a:stretch/>
        </p:blipFill>
        <p:spPr>
          <a:xfrm>
            <a:off x="1223823" y="1852341"/>
            <a:ext cx="2599530" cy="105551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205" t="56179" r="33292" b="30541"/>
          <a:stretch/>
        </p:blipFill>
        <p:spPr>
          <a:xfrm>
            <a:off x="2653673" y="2944278"/>
            <a:ext cx="4140881" cy="76364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176" t="74673" r="53296" b="12047"/>
          <a:stretch/>
        </p:blipFill>
        <p:spPr>
          <a:xfrm>
            <a:off x="6854090" y="3001096"/>
            <a:ext cx="565145" cy="76364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940" t="74327" r="29046" b="7849"/>
          <a:stretch/>
        </p:blipFill>
        <p:spPr>
          <a:xfrm>
            <a:off x="7257437" y="2944278"/>
            <a:ext cx="2557323" cy="1024907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53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54099" y="435651"/>
            <a:ext cx="9951752" cy="13346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питальне речення у наступному рядку.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Додай слово у </a:t>
            </a:r>
            <a:r>
              <a:rPr lang="uk-UA" sz="3200" b="1" dirty="0" smtClean="0">
                <a:solidFill>
                  <a:schemeClr val="bg1"/>
                </a:solidFill>
              </a:rPr>
              <a:t>речення нижче</a:t>
            </a:r>
            <a:r>
              <a:rPr lang="uk-UA" sz="3200" b="1" dirty="0" smtClean="0">
                <a:solidFill>
                  <a:schemeClr val="bg1"/>
                </a:solidFill>
              </a:rPr>
              <a:t>. </a:t>
            </a:r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 за зразком. 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Україна відмовилась од власного похорону - Український Сві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971" y="3877936"/>
            <a:ext cx="4024786" cy="271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Дуга 11"/>
          <p:cNvSpPr/>
          <p:nvPr/>
        </p:nvSpPr>
        <p:spPr>
          <a:xfrm rot="9427414">
            <a:off x="5461527" y="2055611"/>
            <a:ext cx="1468381" cy="634869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Дуга 12"/>
          <p:cNvSpPr/>
          <p:nvPr/>
        </p:nvSpPr>
        <p:spPr>
          <a:xfrm rot="9427414">
            <a:off x="6265064" y="2073498"/>
            <a:ext cx="1600851" cy="607950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Дуга 13"/>
          <p:cNvSpPr/>
          <p:nvPr/>
        </p:nvSpPr>
        <p:spPr>
          <a:xfrm rot="9914785">
            <a:off x="3957324" y="1892390"/>
            <a:ext cx="3027845" cy="733198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Дуга 14"/>
          <p:cNvSpPr/>
          <p:nvPr/>
        </p:nvSpPr>
        <p:spPr>
          <a:xfrm rot="9427414">
            <a:off x="7122990" y="2062183"/>
            <a:ext cx="1500800" cy="599486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21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03493" y="425003"/>
            <a:ext cx="9878164" cy="134376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Пальчикова гімнастика "</a:t>
            </a:r>
            <a:r>
              <a:rPr lang="uk-UA" sz="3600" b="1" dirty="0" smtClean="0">
                <a:solidFill>
                  <a:schemeClr val="bg1"/>
                </a:solidFill>
              </a:rPr>
              <a:t>Каченята« з </a:t>
            </a:r>
            <a:r>
              <a:rPr lang="uk-UA" sz="3600" b="1" dirty="0">
                <a:solidFill>
                  <a:schemeClr val="bg1"/>
                </a:solidFill>
              </a:rPr>
              <a:t>сайту </a:t>
            </a:r>
            <a:r>
              <a:rPr lang="uk-UA" sz="3600" b="1" dirty="0" err="1">
                <a:solidFill>
                  <a:schemeClr val="bg1"/>
                </a:solidFill>
              </a:rPr>
              <a:t>Ютуб</a:t>
            </a:r>
            <a:r>
              <a:rPr lang="uk-UA" sz="3600" b="1" dirty="0">
                <a:solidFill>
                  <a:schemeClr val="bg1"/>
                </a:solidFill>
              </a:rPr>
              <a:t> від каналу </a:t>
            </a:r>
            <a:r>
              <a:rPr lang="uk-UA" sz="3600" b="1" dirty="0" smtClean="0">
                <a:solidFill>
                  <a:schemeClr val="bg1"/>
                </a:solidFill>
              </a:rPr>
              <a:t>«</a:t>
            </a:r>
            <a:r>
              <a:rPr lang="uk-UA" sz="3600" b="1" dirty="0"/>
              <a:t>Світлана Скрипка»</a:t>
            </a:r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Народні пальчикові ігр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21499"/>
            <a:ext cx="2213453" cy="120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Animated Pencil Clipart Png Transparent Png (#5472725) - PinClipar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39" b="97098" l="21136" r="80000">
                        <a14:foregroundMark x1="36477" y1="37731" x2="36477" y2="37731"/>
                        <a14:foregroundMark x1="43068" y1="37863" x2="43068" y2="37863"/>
                        <a14:backgroundMark x1="27500" y1="54617" x2="27500" y2="54617"/>
                        <a14:backgroundMark x1="28295" y1="51583" x2="28295" y2="51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05" r="21736"/>
          <a:stretch/>
        </p:blipFill>
        <p:spPr bwMode="auto">
          <a:xfrm flipH="1">
            <a:off x="8860351" y="1768767"/>
            <a:ext cx="2833513" cy="422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Пальчикова гімнасти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13453" y="1885267"/>
            <a:ext cx="7006404" cy="3941102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67440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" t="17189" r="47417" b="50285"/>
          <a:stretch/>
        </p:blipFill>
        <p:spPr>
          <a:xfrm>
            <a:off x="1243698" y="1864043"/>
            <a:ext cx="8208000" cy="402527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" name="Прямоугольник 5"/>
          <p:cNvSpPr/>
          <p:nvPr/>
        </p:nvSpPr>
        <p:spPr>
          <a:xfrm>
            <a:off x="1426547" y="2066759"/>
            <a:ext cx="539962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500" dirty="0" err="1"/>
              <a:t>Щедрим</a:t>
            </a:r>
            <a:r>
              <a:rPr lang="ru-RU" sz="3500" dirty="0"/>
              <a:t> будь, а не скупим.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26547" y="3999204"/>
            <a:ext cx="4608762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500" dirty="0"/>
              <a:t>З </a:t>
            </a:r>
            <a:r>
              <a:rPr lang="ru-RU" sz="3500" dirty="0" err="1"/>
              <a:t>друзями</a:t>
            </a:r>
            <a:r>
              <a:rPr lang="ru-RU" sz="3500" dirty="0"/>
              <a:t> </a:t>
            </a:r>
            <a:r>
              <a:rPr lang="ru-RU" sz="3500" dirty="0" err="1"/>
              <a:t>ділись</a:t>
            </a:r>
            <a:r>
              <a:rPr lang="ru-RU" sz="3500" dirty="0"/>
              <a:t> </a:t>
            </a:r>
            <a:r>
              <a:rPr lang="ru-RU" sz="3500" dirty="0" err="1"/>
              <a:t>усим</a:t>
            </a:r>
            <a:r>
              <a:rPr lang="ru-RU" sz="3500" dirty="0"/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267" t="19924" r="31358" b="61950"/>
          <a:stretch/>
        </p:blipFill>
        <p:spPr>
          <a:xfrm>
            <a:off x="1332523" y="2900418"/>
            <a:ext cx="4323523" cy="101628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167" t="38715" r="43251" b="43159"/>
          <a:stretch/>
        </p:blipFill>
        <p:spPr>
          <a:xfrm>
            <a:off x="5738229" y="2941670"/>
            <a:ext cx="3148036" cy="101628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544" t="37344" r="38171" b="49537"/>
          <a:stretch/>
        </p:blipFill>
        <p:spPr>
          <a:xfrm>
            <a:off x="1426547" y="4797510"/>
            <a:ext cx="526775" cy="73549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069" t="58215" r="31500" b="23659"/>
          <a:stretch/>
        </p:blipFill>
        <p:spPr>
          <a:xfrm>
            <a:off x="2097198" y="4956719"/>
            <a:ext cx="4329144" cy="101628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068" t="77864" r="57043" b="7705"/>
          <a:stretch/>
        </p:blipFill>
        <p:spPr>
          <a:xfrm>
            <a:off x="6660914" y="5035578"/>
            <a:ext cx="1783162" cy="809065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54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243698" y="435651"/>
            <a:ext cx="9389891" cy="13346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</a:t>
            </a:r>
            <a:r>
              <a:rPr lang="uk-UA" sz="3200" b="1" dirty="0" smtClean="0">
                <a:solidFill>
                  <a:schemeClr val="bg1"/>
                </a:solidFill>
              </a:rPr>
              <a:t>речення-поради.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 рукописними літерами 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Картинки до тестів\Людина\Малеч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265" y="3772349"/>
            <a:ext cx="3067074" cy="2813766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44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0" t="2217" r="50810" b="73930"/>
          <a:stretch/>
        </p:blipFill>
        <p:spPr>
          <a:xfrm>
            <a:off x="921604" y="1625199"/>
            <a:ext cx="7039923" cy="2952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TextBox 1"/>
          <p:cNvSpPr txBox="1"/>
          <p:nvPr/>
        </p:nvSpPr>
        <p:spPr>
          <a:xfrm>
            <a:off x="2683437" y="1746542"/>
            <a:ext cx="100367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dirty="0" smtClean="0"/>
              <a:t>дня</a:t>
            </a:r>
            <a:endParaRPr lang="ru-RU" sz="3500" dirty="0"/>
          </a:p>
        </p:txBody>
      </p:sp>
      <p:sp>
        <p:nvSpPr>
          <p:cNvPr id="27" name="TextBox 26"/>
          <p:cNvSpPr txBox="1"/>
          <p:nvPr/>
        </p:nvSpPr>
        <p:spPr>
          <a:xfrm>
            <a:off x="2683438" y="3686070"/>
            <a:ext cx="152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dirty="0" smtClean="0"/>
              <a:t>року</a:t>
            </a:r>
            <a:endParaRPr lang="ru-RU" sz="3500" dirty="0"/>
          </a:p>
        </p:txBody>
      </p:sp>
      <p:sp>
        <p:nvSpPr>
          <p:cNvPr id="28" name="TextBox 27"/>
          <p:cNvSpPr txBox="1"/>
          <p:nvPr/>
        </p:nvSpPr>
        <p:spPr>
          <a:xfrm>
            <a:off x="887236" y="2731216"/>
            <a:ext cx="136158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dirty="0" smtClean="0"/>
              <a:t>що</a:t>
            </a:r>
            <a:endParaRPr lang="ru-RU" sz="3500" dirty="0"/>
          </a:p>
        </p:txBody>
      </p:sp>
      <p:sp>
        <p:nvSpPr>
          <p:cNvPr id="29" name="TextBox 28"/>
          <p:cNvSpPr txBox="1"/>
          <p:nvPr/>
        </p:nvSpPr>
        <p:spPr>
          <a:xfrm>
            <a:off x="2683438" y="2744277"/>
            <a:ext cx="14145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dirty="0" smtClean="0"/>
              <a:t>тижня</a:t>
            </a:r>
            <a:endParaRPr lang="ru-RU" sz="3500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1790670" y="2117794"/>
            <a:ext cx="892767" cy="77115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1793533" y="3050206"/>
            <a:ext cx="573743" cy="24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1790670" y="3198666"/>
            <a:ext cx="774313" cy="80287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59" t="23543" r="54714" b="61772"/>
          <a:stretch/>
        </p:blipFill>
        <p:spPr>
          <a:xfrm>
            <a:off x="4328390" y="1822013"/>
            <a:ext cx="2037498" cy="85313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234" t="39625" r="42471" b="45690"/>
          <a:stretch/>
        </p:blipFill>
        <p:spPr>
          <a:xfrm>
            <a:off x="4332299" y="2675151"/>
            <a:ext cx="3232344" cy="85313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575" t="23030" r="33179" b="62285"/>
          <a:stretch/>
        </p:blipFill>
        <p:spPr>
          <a:xfrm>
            <a:off x="4328390" y="3713842"/>
            <a:ext cx="2194423" cy="853138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54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243698" y="435651"/>
            <a:ext cx="9389891" cy="13346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Утвори слова з їх частин у наступних рядках. </a:t>
            </a:r>
          </a:p>
          <a:p>
            <a:pPr algn="ctr"/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 рукописними </a:t>
            </a:r>
            <a:r>
              <a:rPr lang="uk-UA" sz="3200" b="1" dirty="0" smtClean="0">
                <a:solidFill>
                  <a:schemeClr val="bg1"/>
                </a:solidFill>
              </a:rPr>
              <a:t>літерами. 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/>
          <a:srcRect l="2174"/>
          <a:stretch/>
        </p:blipFill>
        <p:spPr>
          <a:xfrm>
            <a:off x="8165537" y="2293032"/>
            <a:ext cx="2918690" cy="231839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2" t="33009" r="28996" b="58317"/>
          <a:stretch/>
        </p:blipFill>
        <p:spPr>
          <a:xfrm>
            <a:off x="8228883" y="4702783"/>
            <a:ext cx="2791998" cy="107342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366" t="57075" r="57735" b="28240"/>
          <a:stretch/>
        </p:blipFill>
        <p:spPr>
          <a:xfrm>
            <a:off x="8752082" y="4781377"/>
            <a:ext cx="1725503" cy="843420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7928879" y="1746542"/>
            <a:ext cx="3508721" cy="54649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Розгадай ребус</a:t>
            </a:r>
            <a:endParaRPr lang="uk-UA" sz="3200" b="1" dirty="0">
              <a:solidFill>
                <a:srgbClr val="0070C0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2" t="17189" r="54550" b="66187"/>
          <a:stretch/>
        </p:blipFill>
        <p:spPr>
          <a:xfrm>
            <a:off x="899999" y="4610981"/>
            <a:ext cx="7061527" cy="205732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817" t="55193" r="36162" b="30122"/>
          <a:stretch/>
        </p:blipFill>
        <p:spPr>
          <a:xfrm>
            <a:off x="3013679" y="4610981"/>
            <a:ext cx="518614" cy="85313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810" t="73311" r="40221" b="7539"/>
          <a:stretch/>
        </p:blipFill>
        <p:spPr>
          <a:xfrm>
            <a:off x="3776030" y="4600285"/>
            <a:ext cx="3405218" cy="111253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528" t="55193" r="36162" b="30122"/>
          <a:stretch/>
        </p:blipFill>
        <p:spPr>
          <a:xfrm>
            <a:off x="2973170" y="5577169"/>
            <a:ext cx="548431" cy="853138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810" t="73311" r="40221" b="7539"/>
          <a:stretch/>
        </p:blipFill>
        <p:spPr>
          <a:xfrm>
            <a:off x="3765338" y="5566473"/>
            <a:ext cx="3405218" cy="111253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536" t="22560" r="56092" b="57736"/>
          <a:stretch/>
        </p:blipFill>
        <p:spPr>
          <a:xfrm>
            <a:off x="1054351" y="5508726"/>
            <a:ext cx="1878496" cy="1198549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401" t="55171" r="40700" b="30144"/>
          <a:stretch/>
        </p:blipFill>
        <p:spPr>
          <a:xfrm>
            <a:off x="1130847" y="4600284"/>
            <a:ext cx="1802000" cy="880811"/>
          </a:xfrm>
          <a:prstGeom prst="rect">
            <a:avLst/>
          </a:prstGeom>
        </p:spPr>
      </p:pic>
      <p:cxnSp>
        <p:nvCxnSpPr>
          <p:cNvPr id="38" name="Прямая соединительная линия 37"/>
          <p:cNvCxnSpPr/>
          <p:nvPr/>
        </p:nvCxnSpPr>
        <p:spPr>
          <a:xfrm flipH="1">
            <a:off x="1729573" y="4927192"/>
            <a:ext cx="507535" cy="6246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4151716" y="1526848"/>
            <a:ext cx="2214172" cy="584775"/>
          </a:xfrm>
          <a:prstGeom prst="rect">
            <a:avLst/>
          </a:prstGeom>
          <a:noFill/>
          <a:ln w="38100"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– –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– 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=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6941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53306" y="394321"/>
            <a:ext cx="8732066" cy="10211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Фізкультхвилинка</a:t>
            </a:r>
          </a:p>
        </p:txBody>
      </p:sp>
      <p:pic>
        <p:nvPicPr>
          <p:cNvPr id="6" name="Фізкультхвилинка №12">
            <a:hlinkClick r:id="" action="ppaction://media"/>
            <a:extLst>
              <a:ext uri="{FF2B5EF4-FFF2-40B4-BE49-F238E27FC236}">
                <a16:creationId xmlns="" xmlns:a16="http://schemas.microsoft.com/office/drawing/2014/main" id="{EE6ACF33-C88B-4C01-8D5F-5538CCDA0C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6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1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30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2" t="17382" r="34476" b="66273"/>
          <a:stretch/>
        </p:blipFill>
        <p:spPr>
          <a:xfrm>
            <a:off x="828000" y="4288803"/>
            <a:ext cx="10368000" cy="2022763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074478" y="492702"/>
            <a:ext cx="8732066" cy="81467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Малюнковий диктант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51718" y="3533868"/>
            <a:ext cx="745965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3600" b="1" dirty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Щиглик, ящірка, щітка, лящ, щука.</a:t>
            </a:r>
            <a:endParaRPr lang="ru-RU" sz="36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2050" name="Picture 2" descr="Щиглик звичайний — Вікіпеді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7" r="24395"/>
          <a:stretch/>
        </p:blipFill>
        <p:spPr bwMode="auto">
          <a:xfrm>
            <a:off x="799123" y="1434984"/>
            <a:ext cx="1620754" cy="1983053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991" y="1537049"/>
            <a:ext cx="2301444" cy="1880988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pic>
        <p:nvPicPr>
          <p:cNvPr id="2054" name="Picture 6" descr="Красная зубная щетка Вектор зубной щетки Рукотянутая зубная щетка  Иллюстрация штока - иллюстрации насчитывающей микстура, икона: 1611183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835" y="1434983"/>
            <a:ext cx="1983053" cy="1983053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Щука детский рисунок (56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t="11538" r="7883" b="11519"/>
          <a:stretch/>
        </p:blipFill>
        <p:spPr bwMode="auto">
          <a:xfrm>
            <a:off x="9530027" y="1438729"/>
            <a:ext cx="1965369" cy="1979308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Лещ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276" y="1434984"/>
            <a:ext cx="2271577" cy="141077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4" t="39327" r="28465" b="42761"/>
          <a:stretch/>
        </p:blipFill>
        <p:spPr>
          <a:xfrm>
            <a:off x="849744" y="4086500"/>
            <a:ext cx="4756729" cy="139563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4" t="38788" r="43373" b="45185"/>
          <a:stretch/>
        </p:blipFill>
        <p:spPr>
          <a:xfrm>
            <a:off x="5537449" y="4023733"/>
            <a:ext cx="1782619" cy="131591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38384" r="32658" b="44060"/>
          <a:stretch/>
        </p:blipFill>
        <p:spPr>
          <a:xfrm>
            <a:off x="9321018" y="3996895"/>
            <a:ext cx="1874982" cy="143491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5" t="39327" r="11061" b="42761"/>
          <a:stretch/>
        </p:blipFill>
        <p:spPr>
          <a:xfrm>
            <a:off x="7320068" y="4106735"/>
            <a:ext cx="2660074" cy="139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6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53664" y="603386"/>
            <a:ext cx="8732066" cy="8117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«Мікрофон»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18114" y="1810008"/>
            <a:ext cx="4885983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 вчилися писати?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Добери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слова,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починаються з великої букви «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</a:t>
            </a:r>
            <a:endParaRPr lang="uk-UA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558452" y="2147686"/>
            <a:ext cx="2739919" cy="33049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8539986" y="2540763"/>
            <a:ext cx="2748991" cy="344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2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562723" y="440222"/>
            <a:ext cx="8811364" cy="89950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=""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90638" y="174567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=""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88824" y="2163416"/>
            <a:ext cx="1278835" cy="127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1175657" y="646929"/>
            <a:ext cx="9607138" cy="9097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Рефлексія. </a:t>
            </a:r>
            <a:r>
              <a:rPr lang="uk-UA" sz="4000" b="1" dirty="0" smtClean="0">
                <a:solidFill>
                  <a:schemeClr val="bg1"/>
                </a:solidFill>
              </a:rPr>
              <a:t>«</a:t>
            </a:r>
            <a:r>
              <a:rPr lang="uk-UA" sz="4000" b="1" dirty="0">
                <a:solidFill>
                  <a:schemeClr val="bg1"/>
                </a:solidFill>
              </a:rPr>
              <a:t>Ранець-м'ясорубка-кошик»</a:t>
            </a:r>
          </a:p>
        </p:txBody>
      </p:sp>
      <p:pic>
        <p:nvPicPr>
          <p:cNvPr id="21506" name="Picture 2" descr="Мультфильм школьный рюкзак дает большие пальцы | Премиум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7942" y="1895338"/>
            <a:ext cx="3041907" cy="264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Векторный мультфильм кухни мясорубки Клипарт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362" y="2035905"/>
            <a:ext cx="2774030" cy="236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SHOPPING CART GREEN vector icon | SVG(VECTOR):Domínio públic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003" y="1795902"/>
            <a:ext cx="2953259" cy="260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4257" y="4630735"/>
            <a:ext cx="2471057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Корисні </a:t>
            </a:r>
          </a:p>
          <a:p>
            <a:pPr algn="ctr"/>
            <a:r>
              <a:rPr lang="uk-UA" sz="3600" b="1" dirty="0">
                <a:solidFill>
                  <a:schemeClr val="bg1"/>
                </a:solidFill>
              </a:rPr>
              <a:t>знання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50043" y="4630734"/>
            <a:ext cx="3258366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Над цим варто замислитися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18831" y="4565704"/>
            <a:ext cx="2768431" cy="1200329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Це мені  потрібно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92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38944" y="644555"/>
            <a:ext cx="9369451" cy="7864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Налаштуйся </a:t>
            </a:r>
            <a:r>
              <a:rPr lang="uk-UA" sz="4000" b="1" dirty="0">
                <a:solidFill>
                  <a:schemeClr val="bg1"/>
                </a:solidFill>
              </a:rPr>
              <a:t>на </a:t>
            </a:r>
            <a:r>
              <a:rPr lang="uk-UA" sz="4000" b="1" dirty="0" smtClean="0">
                <a:solidFill>
                  <a:schemeClr val="bg1"/>
                </a:solidFill>
              </a:rPr>
              <a:t>урок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714518" y="1612108"/>
            <a:ext cx="6048672" cy="18183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altLang="ru-RU" sz="2800" b="1" dirty="0">
                <a:solidFill>
                  <a:schemeClr val="bg1"/>
                </a:solidFill>
              </a:rPr>
              <a:t>В школі справу хоч яку</a:t>
            </a:r>
          </a:p>
          <a:p>
            <a:pPr algn="ctr">
              <a:lnSpc>
                <a:spcPct val="90000"/>
              </a:lnSpc>
            </a:pPr>
            <a:r>
              <a:rPr lang="uk-UA" altLang="ru-RU" sz="2800" b="1" dirty="0">
                <a:solidFill>
                  <a:schemeClr val="bg1"/>
                </a:solidFill>
              </a:rPr>
              <a:t>Починаєм по дзвінку.</a:t>
            </a:r>
          </a:p>
          <a:p>
            <a:pPr algn="ctr">
              <a:lnSpc>
                <a:spcPct val="90000"/>
              </a:lnSpc>
            </a:pPr>
            <a:r>
              <a:rPr lang="uk-UA" altLang="ru-RU" sz="2800" b="1" dirty="0">
                <a:solidFill>
                  <a:schemeClr val="bg1"/>
                </a:solidFill>
              </a:rPr>
              <a:t>Тож хвилини не втрачаєм,</a:t>
            </a:r>
          </a:p>
          <a:p>
            <a:pPr algn="ctr">
              <a:lnSpc>
                <a:spcPct val="90000"/>
              </a:lnSpc>
            </a:pPr>
            <a:r>
              <a:rPr lang="uk-UA" altLang="ru-RU" sz="2800" b="1" dirty="0">
                <a:solidFill>
                  <a:schemeClr val="bg1"/>
                </a:solidFill>
              </a:rPr>
              <a:t>Все нове запам’ятаєм.</a:t>
            </a: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714518" y="1612108"/>
            <a:ext cx="6048672" cy="11249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2800" b="1" dirty="0" err="1" smtClean="0">
                <a:solidFill>
                  <a:srgbClr val="0070C0"/>
                </a:solidFill>
              </a:rPr>
              <a:t>Вибер</a:t>
            </a:r>
            <a:r>
              <a:rPr lang="uk-UA" sz="2800" b="1" dirty="0">
                <a:solidFill>
                  <a:srgbClr val="0070C0"/>
                </a:solidFill>
              </a:rPr>
              <a:t>и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>
                <a:solidFill>
                  <a:srgbClr val="0070C0"/>
                </a:solidFill>
              </a:rPr>
              <a:t>вагончик, </a:t>
            </a:r>
            <a:r>
              <a:rPr lang="ru-RU" sz="2800" b="1" dirty="0" smtClean="0">
                <a:solidFill>
                  <a:srgbClr val="0070C0"/>
                </a:solidFill>
              </a:rPr>
              <a:t>у </a:t>
            </a:r>
            <a:r>
              <a:rPr lang="ru-RU" sz="2800" b="1" dirty="0" err="1">
                <a:solidFill>
                  <a:srgbClr val="0070C0"/>
                </a:solidFill>
              </a:rPr>
              <a:t>якому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</a:rPr>
              <a:t>б </a:t>
            </a:r>
            <a:r>
              <a:rPr lang="ru-RU" sz="2800" b="1" dirty="0" err="1" smtClean="0">
                <a:solidFill>
                  <a:srgbClr val="0070C0"/>
                </a:solidFill>
              </a:rPr>
              <a:t>хотів</a:t>
            </a:r>
            <a:r>
              <a:rPr lang="ru-RU" sz="2800" b="1" dirty="0" smtClean="0">
                <a:solidFill>
                  <a:srgbClr val="0070C0"/>
                </a:solidFill>
              </a:rPr>
              <a:t>(ла) </a:t>
            </a:r>
            <a:r>
              <a:rPr lang="ru-RU" sz="2800" b="1" dirty="0" err="1">
                <a:solidFill>
                  <a:srgbClr val="0070C0"/>
                </a:solidFill>
              </a:rPr>
              <a:t>мандрувати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цим</a:t>
            </a:r>
            <a:r>
              <a:rPr lang="ru-RU" sz="2800" b="1" dirty="0">
                <a:solidFill>
                  <a:srgbClr val="0070C0"/>
                </a:solidFill>
              </a:rPr>
              <a:t> уроком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768075" y="71463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uk-UA" dirty="0" smtClean="0"/>
              <a:t> </a:t>
            </a:r>
            <a:endParaRPr lang="ru-RU" dirty="0"/>
          </a:p>
          <a:p>
            <a:r>
              <a:rPr lang="uk-UA" dirty="0"/>
              <a:t> </a:t>
            </a:r>
            <a:endParaRPr lang="ru-RU" dirty="0"/>
          </a:p>
        </p:txBody>
      </p:sp>
      <p:pic>
        <p:nvPicPr>
          <p:cNvPr id="1026" name="Picture 2" descr="https://kartinkof.club/uploads/posts/2022-05/1653673499_24-kartinkof-club-p-parovoz-kartinka-veselii-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82" b="29967"/>
          <a:stretch/>
        </p:blipFill>
        <p:spPr bwMode="auto">
          <a:xfrm>
            <a:off x="655972" y="3294042"/>
            <a:ext cx="10673745" cy="2985571"/>
          </a:xfrm>
          <a:prstGeom prst="round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699304" y="3294042"/>
            <a:ext cx="2427268" cy="523220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800" b="1" dirty="0" err="1"/>
              <a:t>Працьовитість</a:t>
            </a:r>
            <a:endParaRPr lang="ru-RU" sz="2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042422" y="3293870"/>
            <a:ext cx="173996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800" b="1" dirty="0" err="1"/>
              <a:t>Уважність</a:t>
            </a:r>
            <a:endParaRPr lang="ru-RU" sz="2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438470" y="3294042"/>
            <a:ext cx="185018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800" b="1" dirty="0" err="1"/>
              <a:t>Активність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55575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6" t="14656" r="6335" b="17912"/>
          <a:stretch/>
        </p:blipFill>
        <p:spPr bwMode="auto">
          <a:xfrm>
            <a:off x="963930" y="1616730"/>
            <a:ext cx="4356599" cy="4883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49036" y="533309"/>
            <a:ext cx="9715500" cy="857885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 smtClean="0"/>
              <a:t>Українська абетка рукописних букв</a:t>
            </a:r>
            <a:endParaRPr lang="ru-RU" sz="4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669280" y="2614683"/>
            <a:ext cx="2756263" cy="1323439"/>
          </a:xfrm>
          <a:prstGeom prst="rect">
            <a:avLst/>
          </a:prstGeom>
          <a:solidFill>
            <a:srgbClr val="FF33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uk-UA" sz="2000" b="1" dirty="0" smtClean="0"/>
              <a:t>Назви букви червоного кольору. </a:t>
            </a:r>
          </a:p>
          <a:p>
            <a:pPr lvl="0" algn="ctr"/>
            <a:r>
              <a:rPr lang="uk-UA" sz="2000" b="1" dirty="0" smtClean="0"/>
              <a:t>Які звуки вони позначають?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669280" y="4060195"/>
            <a:ext cx="2756263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uk-UA" sz="2000" b="1" dirty="0" smtClean="0"/>
              <a:t>Назви букви приголосних </a:t>
            </a:r>
            <a:r>
              <a:rPr lang="uk-UA" sz="2000" b="1" dirty="0" smtClean="0"/>
              <a:t>звуків</a:t>
            </a:r>
            <a:r>
              <a:rPr lang="uk-UA" sz="2000" b="1" dirty="0" smtClean="0"/>
              <a:t>. </a:t>
            </a:r>
            <a:endParaRPr lang="ru-RU" sz="2000" b="1" dirty="0"/>
          </a:p>
        </p:txBody>
      </p:sp>
      <p:sp>
        <p:nvSpPr>
          <p:cNvPr id="4" name="Овал 3"/>
          <p:cNvSpPr/>
          <p:nvPr/>
        </p:nvSpPr>
        <p:spPr>
          <a:xfrm>
            <a:off x="1126154" y="3739884"/>
            <a:ext cx="777240" cy="77882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903394" y="3739882"/>
            <a:ext cx="777240" cy="77882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2868930" y="3739883"/>
            <a:ext cx="909856" cy="77882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3874495" y="3677281"/>
            <a:ext cx="777240" cy="77882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126154" y="4360967"/>
            <a:ext cx="777240" cy="77882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903394" y="4326867"/>
            <a:ext cx="777240" cy="77882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2680634" y="4354496"/>
            <a:ext cx="777240" cy="77882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3485874" y="4351422"/>
            <a:ext cx="953923" cy="77882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2868930" y="1616731"/>
            <a:ext cx="777240" cy="77882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669280" y="1673785"/>
            <a:ext cx="4400414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uk-UA" sz="2400" b="1" dirty="0" smtClean="0"/>
              <a:t>Розглянь українську абетку. </a:t>
            </a:r>
          </a:p>
          <a:p>
            <a:pPr lvl="0" algn="ctr"/>
            <a:r>
              <a:rPr lang="uk-UA" sz="2400" b="1" dirty="0" smtClean="0"/>
              <a:t>В ній 33 літери.</a:t>
            </a:r>
            <a:endParaRPr lang="ru-RU" sz="2400" b="1" dirty="0"/>
          </a:p>
        </p:txBody>
      </p:sp>
      <p:pic>
        <p:nvPicPr>
          <p:cNvPr id="1029" name="Picture 5" descr="D:\Картинки до тестів\Людина\Хлоп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9" r="4863"/>
          <a:stretch/>
        </p:blipFill>
        <p:spPr bwMode="auto">
          <a:xfrm>
            <a:off x="8723114" y="2735385"/>
            <a:ext cx="2693160" cy="3745679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Овал 19"/>
          <p:cNvSpPr/>
          <p:nvPr/>
        </p:nvSpPr>
        <p:spPr>
          <a:xfrm>
            <a:off x="1126154" y="2373475"/>
            <a:ext cx="777240" cy="77882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1049036" y="3072707"/>
            <a:ext cx="777240" cy="77882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1050479" y="1616731"/>
            <a:ext cx="777240" cy="7788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2104019" y="2359426"/>
            <a:ext cx="777240" cy="7788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1840048" y="3010102"/>
            <a:ext cx="777240" cy="7788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2682077" y="3010101"/>
            <a:ext cx="777240" cy="7788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4651735" y="3721468"/>
            <a:ext cx="777240" cy="7788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4543289" y="4431305"/>
            <a:ext cx="777240" cy="7788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4366606" y="3010102"/>
            <a:ext cx="953923" cy="77882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1903394" y="1725959"/>
            <a:ext cx="953923" cy="77882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4074627" y="5719474"/>
            <a:ext cx="777240" cy="7788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3645626" y="1635728"/>
            <a:ext cx="777240" cy="77882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4531859" y="1635728"/>
            <a:ext cx="777240" cy="77882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3977985" y="2308416"/>
            <a:ext cx="1236271" cy="77882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1826276" y="5006025"/>
            <a:ext cx="777240" cy="77882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3485875" y="5006025"/>
            <a:ext cx="777240" cy="77882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4263115" y="5028441"/>
            <a:ext cx="951141" cy="86073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2292014" y="5893650"/>
            <a:ext cx="600898" cy="587414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5669280" y="4887604"/>
            <a:ext cx="2756263" cy="1015663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uk-UA" sz="2000" b="1" dirty="0" smtClean="0"/>
              <a:t>Чим </a:t>
            </a:r>
            <a:r>
              <a:rPr lang="uk-UA" sz="2000" b="1" dirty="0" smtClean="0"/>
              <a:t>цікава буква, виділена </a:t>
            </a:r>
            <a:r>
              <a:rPr lang="uk-UA" sz="2000" b="1" dirty="0" smtClean="0"/>
              <a:t>зеленим колом? </a:t>
            </a:r>
            <a:endParaRPr lang="ru-RU" sz="2000" b="1" dirty="0"/>
          </a:p>
        </p:txBody>
      </p:sp>
      <p:sp>
        <p:nvSpPr>
          <p:cNvPr id="39" name="Овал 38"/>
          <p:cNvSpPr/>
          <p:nvPr/>
        </p:nvSpPr>
        <p:spPr>
          <a:xfrm>
            <a:off x="3097254" y="2362595"/>
            <a:ext cx="777240" cy="7788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3511405" y="2996887"/>
            <a:ext cx="777240" cy="7788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3069254" y="5739154"/>
            <a:ext cx="777240" cy="7788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963930" y="5085111"/>
            <a:ext cx="777240" cy="77882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2682077" y="5069394"/>
            <a:ext cx="777240" cy="77882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92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4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5002" y="428947"/>
            <a:ext cx="9239315" cy="841248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Словникове Лото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1137" name="Rectangle 1"/>
          <p:cNvSpPr>
            <a:spLocks noChangeArrowheads="1"/>
          </p:cNvSpPr>
          <p:nvPr/>
        </p:nvSpPr>
        <p:spPr bwMode="auto">
          <a:xfrm>
            <a:off x="2155335" y="1388671"/>
            <a:ext cx="2612608" cy="2308324"/>
          </a:xfrm>
          <a:prstGeom prst="rect">
            <a:avLst/>
          </a:prstGeom>
          <a:ln w="38100">
            <a:solidFill>
              <a:srgbClr val="0070C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3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Смачний            </a:t>
            </a:r>
            <a:endParaRPr kumimoji="0" lang="uk-UA" sz="3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3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Новий                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3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Сильний</a:t>
            </a:r>
            <a:endParaRPr kumimoji="0" lang="uk-UA" sz="3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Прудка</a:t>
            </a:r>
            <a:endParaRPr kumimoji="0" lang="uk-UA" sz="3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</a:endParaRPr>
          </a:p>
        </p:txBody>
      </p:sp>
      <p:pic>
        <p:nvPicPr>
          <p:cNvPr id="91139" name="Picture 3" descr="http://www.licet.ru/up/article/023/picture_101110_19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1639" y="4011619"/>
            <a:ext cx="3273942" cy="183787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cxnSp>
        <p:nvCxnSpPr>
          <p:cNvPr id="8" name="Прямая со стрелкой 7"/>
          <p:cNvCxnSpPr/>
          <p:nvPr/>
        </p:nvCxnSpPr>
        <p:spPr>
          <a:xfrm>
            <a:off x="4767943" y="1785926"/>
            <a:ext cx="2431097" cy="500066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4767943" y="2285992"/>
            <a:ext cx="2431097" cy="609608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4767943" y="2823817"/>
            <a:ext cx="2431097" cy="533746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4742078" y="1785924"/>
            <a:ext cx="2456964" cy="1590691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7199040" y="1381863"/>
            <a:ext cx="2184446" cy="2308324"/>
          </a:xfrm>
          <a:prstGeom prst="rect">
            <a:avLst/>
          </a:prstGeom>
          <a:ln w="38100">
            <a:solidFill>
              <a:srgbClr val="0070C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3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ящірка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борщ</a:t>
            </a:r>
            <a:endParaRPr lang="ru-RU" sz="3600" b="1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плащ                   </a:t>
            </a:r>
            <a:endParaRPr kumimoji="0" lang="uk-UA" sz="3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дощ</a:t>
            </a:r>
            <a:endParaRPr kumimoji="0" lang="uk-UA" sz="3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42" y="4011619"/>
            <a:ext cx="2756807" cy="1837872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Плащ дитячий, жовтий, Kid's Garden Stocker (4930) арт. 56356 – купити за  330 грн. в інтернет-магазині Літо 🌿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6" r="19024"/>
          <a:stretch/>
        </p:blipFill>
        <p:spPr bwMode="auto">
          <a:xfrm>
            <a:off x="9634112" y="3286124"/>
            <a:ext cx="2268000" cy="3086094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s://zz.te.ua/wp-content/uploads/2011/05/13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8" r="10389"/>
          <a:stretch/>
        </p:blipFill>
        <p:spPr bwMode="auto">
          <a:xfrm>
            <a:off x="6940544" y="4011619"/>
            <a:ext cx="2520000" cy="238125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43210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17610" y="599474"/>
            <a:ext cx="8732066" cy="9354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Послухай </a:t>
            </a:r>
            <a:r>
              <a:rPr lang="uk-UA" sz="4000" b="1" dirty="0" smtClean="0">
                <a:solidFill>
                  <a:schemeClr val="bg1"/>
                </a:solidFill>
              </a:rPr>
              <a:t>прислів’я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00300" y="1738516"/>
            <a:ext cx="4443742" cy="95410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Людина без </a:t>
            </a:r>
            <a:r>
              <a:rPr lang="ru-RU" sz="2800" b="1" dirty="0" err="1" smtClean="0">
                <a:solidFill>
                  <a:schemeClr val="bg1"/>
                </a:solidFill>
              </a:rPr>
              <a:t>Батьківщини</a:t>
            </a:r>
            <a:r>
              <a:rPr lang="ru-RU" sz="2800" b="1" dirty="0" smtClean="0">
                <a:solidFill>
                  <a:schemeClr val="bg1"/>
                </a:solidFill>
              </a:rPr>
              <a:t>, як соловей без </a:t>
            </a:r>
            <a:r>
              <a:rPr lang="ru-RU" sz="2800" b="1" dirty="0" err="1" smtClean="0">
                <a:solidFill>
                  <a:schemeClr val="bg1"/>
                </a:solidFill>
              </a:rPr>
              <a:t>пісні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http://www.gps-info.com.ua/images/maps/rastr/ukraine/atlas/ukraine_fizicheskaya_karta_2.jpg"/>
          <p:cNvPicPr>
            <a:picLocks noChangeAspect="1" noChangeArrowheads="1"/>
          </p:cNvPicPr>
          <p:nvPr/>
        </p:nvPicPr>
        <p:blipFill rotWithShape="1">
          <a:blip r:embed="rId2" cstate="print"/>
          <a:srcRect l="1823" r="2615" b="2988"/>
          <a:stretch/>
        </p:blipFill>
        <p:spPr bwMode="auto">
          <a:xfrm>
            <a:off x="5802162" y="1629659"/>
            <a:ext cx="4747514" cy="3152349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271278" y="2789385"/>
            <a:ext cx="4501785" cy="40011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Як </a:t>
            </a:r>
            <a:r>
              <a:rPr lang="ru-RU" sz="2000" b="1" dirty="0" err="1" smtClean="0">
                <a:solidFill>
                  <a:srgbClr val="0070C0"/>
                </a:solidFill>
              </a:rPr>
              <a:t>ти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розумієш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зміст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цього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прислів’я</a:t>
            </a:r>
            <a:r>
              <a:rPr lang="ru-RU" sz="2000" b="1" dirty="0" smtClean="0">
                <a:solidFill>
                  <a:srgbClr val="0070C0"/>
                </a:solidFill>
              </a:rPr>
              <a:t>? </a:t>
            </a:r>
            <a:endParaRPr lang="ru-RU" sz="2000" b="1" dirty="0" smtClean="0">
              <a:solidFill>
                <a:srgbClr val="0070C0"/>
              </a:solidFill>
            </a:endParaRPr>
          </a:p>
        </p:txBody>
      </p:sp>
      <p:pic>
        <p:nvPicPr>
          <p:cNvPr id="11" name="Picture 3" descr="http://s1.fotokto.ru/photo/large/41/4134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45193" y="3719931"/>
            <a:ext cx="2124154" cy="2124154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12" name="Picture 7" descr="http://barvinok.ucoz.net/statti-vid0204/vinok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4960" y="3673497"/>
            <a:ext cx="2136852" cy="1870855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835850" y="3342344"/>
            <a:ext cx="3953864" cy="1938992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Соловей – символ волі, співець добра й кохання. Без пісні – соловей непомітна сіра пташка.</a:t>
            </a:r>
          </a:p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Так і людина щаслива, спокійна, впевнена, коли має Батьківщину. Хоч іноді й не живе в ній.</a:t>
            </a:r>
            <a:endParaRPr lang="uk-UA" sz="2000" b="1" dirty="0" smtClean="0">
              <a:solidFill>
                <a:srgbClr val="0070C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31644" y="5443708"/>
            <a:ext cx="3958070" cy="70788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Від якого слова утворилось слово Батьківщина?</a:t>
            </a:r>
          </a:p>
        </p:txBody>
      </p:sp>
    </p:spTree>
    <p:extLst>
      <p:ext uri="{BB962C8B-B14F-4D97-AF65-F5344CB8AC3E}">
        <p14:creationId xmlns:p14="http://schemas.microsoft.com/office/powerpoint/2010/main" val="226807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584859" y="601161"/>
            <a:ext cx="8732066" cy="8900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Повідомлення теми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57" y="1803683"/>
            <a:ext cx="3861531" cy="386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105400" y="1890883"/>
            <a:ext cx="5736771" cy="3915966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</a:rPr>
              <a:t>уроці</a:t>
            </a:r>
            <a:r>
              <a:rPr lang="uk-UA" sz="2800" b="1" dirty="0">
                <a:solidFill>
                  <a:schemeClr val="bg1"/>
                </a:solidFill>
              </a:rPr>
              <a:t> письма ми </a:t>
            </a:r>
            <a:r>
              <a:rPr lang="uk-UA" sz="2800" b="1" dirty="0" smtClean="0">
                <a:solidFill>
                  <a:schemeClr val="bg1"/>
                </a:solidFill>
              </a:rPr>
              <a:t>навчимося </a:t>
            </a:r>
            <a:r>
              <a:rPr lang="uk-UA" sz="2800" b="1" dirty="0">
                <a:solidFill>
                  <a:schemeClr val="bg1"/>
                </a:solidFill>
              </a:rPr>
              <a:t>писати </a:t>
            </a:r>
            <a:r>
              <a:rPr lang="uk-UA" sz="2800" b="1" dirty="0" smtClean="0">
                <a:solidFill>
                  <a:schemeClr val="bg1"/>
                </a:solidFill>
              </a:rPr>
              <a:t>рукописну велику букву </a:t>
            </a:r>
            <a:r>
              <a:rPr lang="uk-UA" sz="2800" b="1" i="1" dirty="0" smtClean="0">
                <a:solidFill>
                  <a:srgbClr val="FFFF00"/>
                </a:solidFill>
              </a:rPr>
              <a:t>«</a:t>
            </a:r>
            <a:r>
              <a:rPr lang="uk-UA" sz="2800" b="1" i="1" dirty="0" err="1" smtClean="0">
                <a:solidFill>
                  <a:srgbClr val="FFFF00"/>
                </a:solidFill>
              </a:rPr>
              <a:t>Ща</a:t>
            </a:r>
            <a:r>
              <a:rPr lang="uk-UA" sz="2800" b="1" i="1" dirty="0" smtClean="0">
                <a:solidFill>
                  <a:srgbClr val="FFFF00"/>
                </a:solidFill>
              </a:rPr>
              <a:t>»</a:t>
            </a:r>
            <a:r>
              <a:rPr lang="uk-UA" sz="2800" b="1" dirty="0" smtClean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з'єднувати </a:t>
            </a:r>
            <a:r>
              <a:rPr lang="uk-UA" sz="2800" b="1" dirty="0">
                <a:solidFill>
                  <a:schemeClr val="bg1"/>
                </a:solidFill>
              </a:rPr>
              <a:t>її  </a:t>
            </a:r>
            <a:r>
              <a:rPr lang="uk-UA" sz="2800" b="1" dirty="0" smtClean="0">
                <a:solidFill>
                  <a:schemeClr val="bg1"/>
                </a:solidFill>
              </a:rPr>
              <a:t>з іншими </a:t>
            </a:r>
            <a:r>
              <a:rPr lang="uk-UA" sz="2800" b="1" dirty="0">
                <a:solidFill>
                  <a:schemeClr val="bg1"/>
                </a:solidFill>
              </a:rPr>
              <a:t>буквами</a:t>
            </a:r>
            <a:r>
              <a:rPr lang="uk-UA" sz="2800" b="1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Побудуємо речення за поданим початком. </a:t>
            </a:r>
          </a:p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Запишемо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друковані </a:t>
            </a:r>
            <a:r>
              <a:rPr lang="uk-UA" sz="2800" b="1" dirty="0" smtClean="0">
                <a:solidFill>
                  <a:schemeClr val="bg1"/>
                </a:solidFill>
              </a:rPr>
              <a:t>речення рукописними буквами. </a:t>
            </a:r>
          </a:p>
        </p:txBody>
      </p:sp>
    </p:spTree>
    <p:extLst>
      <p:ext uri="{BB962C8B-B14F-4D97-AF65-F5344CB8AC3E}">
        <p14:creationId xmlns:p14="http://schemas.microsoft.com/office/powerpoint/2010/main" val="363868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51112" y="448245"/>
            <a:ext cx="10700658" cy="163897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Що </a:t>
            </a:r>
            <a:r>
              <a:rPr lang="uk-UA" sz="2800" b="1" dirty="0">
                <a:solidFill>
                  <a:schemeClr val="bg1"/>
                </a:solidFill>
              </a:rPr>
              <a:t>т</a:t>
            </a:r>
            <a:r>
              <a:rPr lang="uk-UA" sz="2800" b="1" dirty="0" smtClean="0">
                <a:solidFill>
                  <a:schemeClr val="bg1"/>
                </a:solidFill>
              </a:rPr>
              <a:t>и бачиш </a:t>
            </a:r>
            <a:r>
              <a:rPr lang="uk-UA" sz="2800" b="1" dirty="0">
                <a:solidFill>
                  <a:schemeClr val="bg1"/>
                </a:solidFill>
              </a:rPr>
              <a:t>на </a:t>
            </a:r>
            <a:r>
              <a:rPr lang="uk-UA" sz="2800" b="1" dirty="0" smtClean="0">
                <a:solidFill>
                  <a:schemeClr val="bg1"/>
                </a:solidFill>
              </a:rPr>
              <a:t>малюнку? Це </a:t>
            </a:r>
            <a:r>
              <a:rPr lang="uk-UA" sz="2800" b="1" i="1" dirty="0" smtClean="0">
                <a:solidFill>
                  <a:schemeClr val="bg1"/>
                </a:solidFill>
              </a:rPr>
              <a:t>монумент </a:t>
            </a:r>
            <a:r>
              <a:rPr lang="uk-UA" sz="2800" b="1" i="1" dirty="0">
                <a:solidFill>
                  <a:schemeClr val="bg1"/>
                </a:solidFill>
              </a:rPr>
              <a:t>Незалежності – </a:t>
            </a:r>
            <a:r>
              <a:rPr lang="uk-UA" sz="2800" b="1" dirty="0">
                <a:solidFill>
                  <a:schemeClr val="bg1"/>
                </a:solidFill>
              </a:rPr>
              <a:t>колона, увінчана фігурою </a:t>
            </a:r>
            <a:r>
              <a:rPr lang="uk-UA" sz="2800" b="1" dirty="0" smtClean="0">
                <a:solidFill>
                  <a:schemeClr val="bg1"/>
                </a:solidFill>
              </a:rPr>
              <a:t>жінки-Берегині </a:t>
            </a:r>
            <a:r>
              <a:rPr lang="uk-UA" sz="2800" b="1" dirty="0">
                <a:solidFill>
                  <a:schemeClr val="bg1"/>
                </a:solidFill>
              </a:rPr>
              <a:t>з калиновою гілкою в </a:t>
            </a:r>
            <a:r>
              <a:rPr lang="uk-UA" sz="2800" b="1" dirty="0" smtClean="0">
                <a:solidFill>
                  <a:schemeClr val="bg1"/>
                </a:solidFill>
              </a:rPr>
              <a:t>руках.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 знаєш, </a:t>
            </a:r>
            <a:r>
              <a:rPr lang="uk-UA" sz="2800" b="1" dirty="0">
                <a:solidFill>
                  <a:schemeClr val="bg1"/>
                </a:solidFill>
              </a:rPr>
              <a:t>де знаходиться цей </a:t>
            </a:r>
            <a:r>
              <a:rPr lang="uk-UA" sz="2800" b="1" dirty="0" smtClean="0">
                <a:solidFill>
                  <a:schemeClr val="bg1"/>
                </a:solidFill>
              </a:rPr>
              <a:t>монумент? Що він символізує? 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731" t="17018" r="33848" b="21348"/>
          <a:stretch/>
        </p:blipFill>
        <p:spPr>
          <a:xfrm>
            <a:off x="5301342" y="2186378"/>
            <a:ext cx="6019798" cy="363459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881739" y="4579252"/>
            <a:ext cx="4147459" cy="114807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З'ясуй, </a:t>
            </a:r>
            <a:r>
              <a:rPr lang="uk-UA" sz="2000" b="1" dirty="0">
                <a:solidFill>
                  <a:schemeClr val="bg1"/>
                </a:solidFill>
              </a:rPr>
              <a:t>з яких елементів складається </a:t>
            </a:r>
            <a:r>
              <a:rPr lang="uk-UA" sz="2000" b="1" dirty="0" smtClean="0">
                <a:solidFill>
                  <a:schemeClr val="bg1"/>
                </a:solidFill>
              </a:rPr>
              <a:t>велика буква Щ. Наведи </a:t>
            </a:r>
            <a:r>
              <a:rPr lang="uk-UA" sz="2000" b="1" dirty="0">
                <a:solidFill>
                  <a:schemeClr val="bg1"/>
                </a:solidFill>
              </a:rPr>
              <a:t>на малюнку всі її </a:t>
            </a:r>
            <a:r>
              <a:rPr lang="uk-UA" sz="2000" b="1" dirty="0" smtClean="0">
                <a:solidFill>
                  <a:schemeClr val="bg1"/>
                </a:solidFill>
              </a:rPr>
              <a:t>елементи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53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81740" y="2186379"/>
            <a:ext cx="4147459" cy="23420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/>
              <a:t>Монуме́нт</a:t>
            </a:r>
            <a:r>
              <a:rPr lang="ru-RU" sz="2000" b="1" dirty="0"/>
              <a:t> </a:t>
            </a:r>
            <a:r>
              <a:rPr lang="ru-RU" sz="2000" b="1" dirty="0" err="1"/>
              <a:t>Незале́жності</a:t>
            </a:r>
            <a:r>
              <a:rPr lang="ru-RU" sz="2000" b="1" dirty="0"/>
              <a:t> </a:t>
            </a:r>
            <a:r>
              <a:rPr lang="ru-RU" sz="2000" b="1" dirty="0"/>
              <a:t> </a:t>
            </a:r>
            <a:r>
              <a:rPr lang="ru-RU" sz="2000" b="1" dirty="0" err="1" smtClean="0"/>
              <a:t>знаходиться</a:t>
            </a:r>
            <a:r>
              <a:rPr lang="ru-RU" sz="2000" b="1" dirty="0" smtClean="0"/>
              <a:t> в </a:t>
            </a:r>
            <a:r>
              <a:rPr lang="ru-RU" sz="2000" b="1" dirty="0" err="1" smtClean="0"/>
              <a:t>центрі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Києва</a:t>
            </a:r>
            <a:r>
              <a:rPr lang="ru-RU" sz="2000" b="1" dirty="0" smtClean="0"/>
              <a:t> на </a:t>
            </a:r>
            <a:r>
              <a:rPr lang="ru-RU" sz="2000" b="1" dirty="0" err="1" smtClean="0"/>
              <a:t>Майдані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Незалежності</a:t>
            </a:r>
            <a:r>
              <a:rPr lang="ru-RU" sz="2000" b="1" dirty="0" smtClean="0"/>
              <a:t>.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Чи доводилося тобі бувати біля цього монументу? Коли, з ким і з якої нагоди?  Які ще визначні місця в Києві відомі тобі</a:t>
            </a:r>
            <a:r>
              <a:rPr lang="uk-UA" sz="2000" b="1" dirty="0" smtClean="0">
                <a:solidFill>
                  <a:schemeClr val="bg1"/>
                </a:solidFill>
              </a:rPr>
              <a:t>?</a:t>
            </a:r>
            <a:endParaRPr lang="uk-UA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4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30713" y="601662"/>
            <a:ext cx="8485498" cy="8570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Вчимося </a:t>
            </a:r>
            <a:r>
              <a:rPr lang="ru-RU" sz="4000" b="1" dirty="0" err="1">
                <a:solidFill>
                  <a:schemeClr val="bg1"/>
                </a:solidFill>
              </a:rPr>
              <a:t>писати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933450" y="3714750"/>
            <a:ext cx="108394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933450" y="4705350"/>
            <a:ext cx="108394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933450" y="2152650"/>
            <a:ext cx="10839450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933450" y="6286500"/>
            <a:ext cx="10839450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933450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9258300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5095875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олілінія: фігура 1">
            <a:extLst>
              <a:ext uri="{FF2B5EF4-FFF2-40B4-BE49-F238E27FC236}">
                <a16:creationId xmlns="" xmlns:a16="http://schemas.microsoft.com/office/drawing/2014/main" id="{233DD3DD-351C-425A-A197-8F25B93E25B5}"/>
              </a:ext>
            </a:extLst>
          </p:cNvPr>
          <p:cNvSpPr/>
          <p:nvPr/>
        </p:nvSpPr>
        <p:spPr>
          <a:xfrm>
            <a:off x="4631122" y="2153631"/>
            <a:ext cx="2884680" cy="3122238"/>
          </a:xfrm>
          <a:custGeom>
            <a:avLst/>
            <a:gdLst>
              <a:gd name="connsiteX0" fmla="*/ 98618 w 2884680"/>
              <a:gd name="connsiteY0" fmla="*/ 475631 h 3134278"/>
              <a:gd name="connsiteX1" fmla="*/ 465330 w 2884680"/>
              <a:gd name="connsiteY1" fmla="*/ 80343 h 3134278"/>
              <a:gd name="connsiteX2" fmla="*/ 755843 w 2884680"/>
              <a:gd name="connsiteY2" fmla="*/ 47006 h 3134278"/>
              <a:gd name="connsiteX3" fmla="*/ 822518 w 2884680"/>
              <a:gd name="connsiteY3" fmla="*/ 347043 h 3134278"/>
              <a:gd name="connsiteX4" fmla="*/ 422468 w 2884680"/>
              <a:gd name="connsiteY4" fmla="*/ 1190006 h 3134278"/>
              <a:gd name="connsiteX5" fmla="*/ 12893 w 2884680"/>
              <a:gd name="connsiteY5" fmla="*/ 2137743 h 3134278"/>
              <a:gd name="connsiteX6" fmla="*/ 146243 w 2884680"/>
              <a:gd name="connsiteY6" fmla="*/ 2504456 h 3134278"/>
              <a:gd name="connsiteX7" fmla="*/ 579630 w 2884680"/>
              <a:gd name="connsiteY7" fmla="*/ 2118693 h 3134278"/>
              <a:gd name="connsiteX8" fmla="*/ 1775018 w 2884680"/>
              <a:gd name="connsiteY8" fmla="*/ 13668 h 3134278"/>
              <a:gd name="connsiteX9" fmla="*/ 1179705 w 2884680"/>
              <a:gd name="connsiteY9" fmla="*/ 1251918 h 3134278"/>
              <a:gd name="connsiteX10" fmla="*/ 827280 w 2884680"/>
              <a:gd name="connsiteY10" fmla="*/ 2066306 h 3134278"/>
              <a:gd name="connsiteX11" fmla="*/ 893955 w 2884680"/>
              <a:gd name="connsiteY11" fmla="*/ 2504456 h 3134278"/>
              <a:gd name="connsiteX12" fmla="*/ 1332105 w 2884680"/>
              <a:gd name="connsiteY12" fmla="*/ 2166318 h 3134278"/>
              <a:gd name="connsiteX13" fmla="*/ 2575118 w 2884680"/>
              <a:gd name="connsiteY13" fmla="*/ 23193 h 3134278"/>
              <a:gd name="connsiteX14" fmla="*/ 1713105 w 2884680"/>
              <a:gd name="connsiteY14" fmla="*/ 1837706 h 3134278"/>
              <a:gd name="connsiteX15" fmla="*/ 1660718 w 2884680"/>
              <a:gd name="connsiteY15" fmla="*/ 2423493 h 3134278"/>
              <a:gd name="connsiteX16" fmla="*/ 1955993 w 2884680"/>
              <a:gd name="connsiteY16" fmla="*/ 2442543 h 3134278"/>
              <a:gd name="connsiteX17" fmla="*/ 2146493 w 2884680"/>
              <a:gd name="connsiteY17" fmla="*/ 2166318 h 3134278"/>
              <a:gd name="connsiteX18" fmla="*/ 1932180 w 2884680"/>
              <a:gd name="connsiteY18" fmla="*/ 2904506 h 3134278"/>
              <a:gd name="connsiteX19" fmla="*/ 1760730 w 2884680"/>
              <a:gd name="connsiteY19" fmla="*/ 3133106 h 3134278"/>
              <a:gd name="connsiteX20" fmla="*/ 1660718 w 2884680"/>
              <a:gd name="connsiteY20" fmla="*/ 2985468 h 3134278"/>
              <a:gd name="connsiteX21" fmla="*/ 1746443 w 2884680"/>
              <a:gd name="connsiteY21" fmla="*/ 2804493 h 3134278"/>
              <a:gd name="connsiteX22" fmla="*/ 2884680 w 2884680"/>
              <a:gd name="connsiteY22" fmla="*/ 1985343 h 3134278"/>
              <a:gd name="connsiteX0" fmla="*/ 98618 w 2884680"/>
              <a:gd name="connsiteY0" fmla="*/ 475631 h 3134435"/>
              <a:gd name="connsiteX1" fmla="*/ 465330 w 2884680"/>
              <a:gd name="connsiteY1" fmla="*/ 80343 h 3134435"/>
              <a:gd name="connsiteX2" fmla="*/ 755843 w 2884680"/>
              <a:gd name="connsiteY2" fmla="*/ 47006 h 3134435"/>
              <a:gd name="connsiteX3" fmla="*/ 822518 w 2884680"/>
              <a:gd name="connsiteY3" fmla="*/ 347043 h 3134435"/>
              <a:gd name="connsiteX4" fmla="*/ 422468 w 2884680"/>
              <a:gd name="connsiteY4" fmla="*/ 1190006 h 3134435"/>
              <a:gd name="connsiteX5" fmla="*/ 12893 w 2884680"/>
              <a:gd name="connsiteY5" fmla="*/ 2137743 h 3134435"/>
              <a:gd name="connsiteX6" fmla="*/ 146243 w 2884680"/>
              <a:gd name="connsiteY6" fmla="*/ 2504456 h 3134435"/>
              <a:gd name="connsiteX7" fmla="*/ 579630 w 2884680"/>
              <a:gd name="connsiteY7" fmla="*/ 2118693 h 3134435"/>
              <a:gd name="connsiteX8" fmla="*/ 1775018 w 2884680"/>
              <a:gd name="connsiteY8" fmla="*/ 13668 h 3134435"/>
              <a:gd name="connsiteX9" fmla="*/ 1179705 w 2884680"/>
              <a:gd name="connsiteY9" fmla="*/ 1251918 h 3134435"/>
              <a:gd name="connsiteX10" fmla="*/ 827280 w 2884680"/>
              <a:gd name="connsiteY10" fmla="*/ 2066306 h 3134435"/>
              <a:gd name="connsiteX11" fmla="*/ 893955 w 2884680"/>
              <a:gd name="connsiteY11" fmla="*/ 2504456 h 3134435"/>
              <a:gd name="connsiteX12" fmla="*/ 1332105 w 2884680"/>
              <a:gd name="connsiteY12" fmla="*/ 2166318 h 3134435"/>
              <a:gd name="connsiteX13" fmla="*/ 2575118 w 2884680"/>
              <a:gd name="connsiteY13" fmla="*/ 23193 h 3134435"/>
              <a:gd name="connsiteX14" fmla="*/ 1713105 w 2884680"/>
              <a:gd name="connsiteY14" fmla="*/ 1837706 h 3134435"/>
              <a:gd name="connsiteX15" fmla="*/ 1660718 w 2884680"/>
              <a:gd name="connsiteY15" fmla="*/ 2423493 h 3134435"/>
              <a:gd name="connsiteX16" fmla="*/ 1955993 w 2884680"/>
              <a:gd name="connsiteY16" fmla="*/ 2442543 h 3134435"/>
              <a:gd name="connsiteX17" fmla="*/ 2146493 w 2884680"/>
              <a:gd name="connsiteY17" fmla="*/ 2166318 h 3134435"/>
              <a:gd name="connsiteX18" fmla="*/ 1932180 w 2884680"/>
              <a:gd name="connsiteY18" fmla="*/ 2904506 h 3134435"/>
              <a:gd name="connsiteX19" fmla="*/ 1760730 w 2884680"/>
              <a:gd name="connsiteY19" fmla="*/ 3133106 h 3134435"/>
              <a:gd name="connsiteX20" fmla="*/ 1660718 w 2884680"/>
              <a:gd name="connsiteY20" fmla="*/ 2985468 h 3134435"/>
              <a:gd name="connsiteX21" fmla="*/ 1746443 w 2884680"/>
              <a:gd name="connsiteY21" fmla="*/ 2804493 h 3134435"/>
              <a:gd name="connsiteX22" fmla="*/ 2884680 w 2884680"/>
              <a:gd name="connsiteY22" fmla="*/ 1985343 h 3134435"/>
              <a:gd name="connsiteX0" fmla="*/ 98618 w 2884680"/>
              <a:gd name="connsiteY0" fmla="*/ 475631 h 3135186"/>
              <a:gd name="connsiteX1" fmla="*/ 465330 w 2884680"/>
              <a:gd name="connsiteY1" fmla="*/ 80343 h 3135186"/>
              <a:gd name="connsiteX2" fmla="*/ 755843 w 2884680"/>
              <a:gd name="connsiteY2" fmla="*/ 47006 h 3135186"/>
              <a:gd name="connsiteX3" fmla="*/ 822518 w 2884680"/>
              <a:gd name="connsiteY3" fmla="*/ 347043 h 3135186"/>
              <a:gd name="connsiteX4" fmla="*/ 422468 w 2884680"/>
              <a:gd name="connsiteY4" fmla="*/ 1190006 h 3135186"/>
              <a:gd name="connsiteX5" fmla="*/ 12893 w 2884680"/>
              <a:gd name="connsiteY5" fmla="*/ 2137743 h 3135186"/>
              <a:gd name="connsiteX6" fmla="*/ 146243 w 2884680"/>
              <a:gd name="connsiteY6" fmla="*/ 2504456 h 3135186"/>
              <a:gd name="connsiteX7" fmla="*/ 579630 w 2884680"/>
              <a:gd name="connsiteY7" fmla="*/ 2118693 h 3135186"/>
              <a:gd name="connsiteX8" fmla="*/ 1775018 w 2884680"/>
              <a:gd name="connsiteY8" fmla="*/ 13668 h 3135186"/>
              <a:gd name="connsiteX9" fmla="*/ 1179705 w 2884680"/>
              <a:gd name="connsiteY9" fmla="*/ 1251918 h 3135186"/>
              <a:gd name="connsiteX10" fmla="*/ 827280 w 2884680"/>
              <a:gd name="connsiteY10" fmla="*/ 2066306 h 3135186"/>
              <a:gd name="connsiteX11" fmla="*/ 893955 w 2884680"/>
              <a:gd name="connsiteY11" fmla="*/ 2504456 h 3135186"/>
              <a:gd name="connsiteX12" fmla="*/ 1332105 w 2884680"/>
              <a:gd name="connsiteY12" fmla="*/ 2166318 h 3135186"/>
              <a:gd name="connsiteX13" fmla="*/ 2575118 w 2884680"/>
              <a:gd name="connsiteY13" fmla="*/ 23193 h 3135186"/>
              <a:gd name="connsiteX14" fmla="*/ 1713105 w 2884680"/>
              <a:gd name="connsiteY14" fmla="*/ 1837706 h 3135186"/>
              <a:gd name="connsiteX15" fmla="*/ 1660718 w 2884680"/>
              <a:gd name="connsiteY15" fmla="*/ 2423493 h 3135186"/>
              <a:gd name="connsiteX16" fmla="*/ 1955993 w 2884680"/>
              <a:gd name="connsiteY16" fmla="*/ 2442543 h 3135186"/>
              <a:gd name="connsiteX17" fmla="*/ 2146493 w 2884680"/>
              <a:gd name="connsiteY17" fmla="*/ 2166318 h 3135186"/>
              <a:gd name="connsiteX18" fmla="*/ 1932180 w 2884680"/>
              <a:gd name="connsiteY18" fmla="*/ 2904506 h 3135186"/>
              <a:gd name="connsiteX19" fmla="*/ 1760730 w 2884680"/>
              <a:gd name="connsiteY19" fmla="*/ 3133106 h 3135186"/>
              <a:gd name="connsiteX20" fmla="*/ 1746443 w 2884680"/>
              <a:gd name="connsiteY20" fmla="*/ 2804493 h 3135186"/>
              <a:gd name="connsiteX21" fmla="*/ 2884680 w 2884680"/>
              <a:gd name="connsiteY21" fmla="*/ 1985343 h 3135186"/>
              <a:gd name="connsiteX0" fmla="*/ 98618 w 2884680"/>
              <a:gd name="connsiteY0" fmla="*/ 475631 h 3135186"/>
              <a:gd name="connsiteX1" fmla="*/ 465330 w 2884680"/>
              <a:gd name="connsiteY1" fmla="*/ 80343 h 3135186"/>
              <a:gd name="connsiteX2" fmla="*/ 755843 w 2884680"/>
              <a:gd name="connsiteY2" fmla="*/ 47006 h 3135186"/>
              <a:gd name="connsiteX3" fmla="*/ 822518 w 2884680"/>
              <a:gd name="connsiteY3" fmla="*/ 347043 h 3135186"/>
              <a:gd name="connsiteX4" fmla="*/ 422468 w 2884680"/>
              <a:gd name="connsiteY4" fmla="*/ 1190006 h 3135186"/>
              <a:gd name="connsiteX5" fmla="*/ 12893 w 2884680"/>
              <a:gd name="connsiteY5" fmla="*/ 2137743 h 3135186"/>
              <a:gd name="connsiteX6" fmla="*/ 146243 w 2884680"/>
              <a:gd name="connsiteY6" fmla="*/ 2504456 h 3135186"/>
              <a:gd name="connsiteX7" fmla="*/ 579630 w 2884680"/>
              <a:gd name="connsiteY7" fmla="*/ 2118693 h 3135186"/>
              <a:gd name="connsiteX8" fmla="*/ 1775018 w 2884680"/>
              <a:gd name="connsiteY8" fmla="*/ 13668 h 3135186"/>
              <a:gd name="connsiteX9" fmla="*/ 1179705 w 2884680"/>
              <a:gd name="connsiteY9" fmla="*/ 1251918 h 3135186"/>
              <a:gd name="connsiteX10" fmla="*/ 827280 w 2884680"/>
              <a:gd name="connsiteY10" fmla="*/ 2066306 h 3135186"/>
              <a:gd name="connsiteX11" fmla="*/ 893955 w 2884680"/>
              <a:gd name="connsiteY11" fmla="*/ 2504456 h 3135186"/>
              <a:gd name="connsiteX12" fmla="*/ 1332105 w 2884680"/>
              <a:gd name="connsiteY12" fmla="*/ 2166318 h 3135186"/>
              <a:gd name="connsiteX13" fmla="*/ 2575118 w 2884680"/>
              <a:gd name="connsiteY13" fmla="*/ 23193 h 3135186"/>
              <a:gd name="connsiteX14" fmla="*/ 1713105 w 2884680"/>
              <a:gd name="connsiteY14" fmla="*/ 1837706 h 3135186"/>
              <a:gd name="connsiteX15" fmla="*/ 1660718 w 2884680"/>
              <a:gd name="connsiteY15" fmla="*/ 2423493 h 3135186"/>
              <a:gd name="connsiteX16" fmla="*/ 1955993 w 2884680"/>
              <a:gd name="connsiteY16" fmla="*/ 2442543 h 3135186"/>
              <a:gd name="connsiteX17" fmla="*/ 2146493 w 2884680"/>
              <a:gd name="connsiteY17" fmla="*/ 2166318 h 3135186"/>
              <a:gd name="connsiteX18" fmla="*/ 1932180 w 2884680"/>
              <a:gd name="connsiteY18" fmla="*/ 2904506 h 3135186"/>
              <a:gd name="connsiteX19" fmla="*/ 1760730 w 2884680"/>
              <a:gd name="connsiteY19" fmla="*/ 3133106 h 3135186"/>
              <a:gd name="connsiteX20" fmla="*/ 1746443 w 2884680"/>
              <a:gd name="connsiteY20" fmla="*/ 2804493 h 3135186"/>
              <a:gd name="connsiteX21" fmla="*/ 2884680 w 2884680"/>
              <a:gd name="connsiteY21" fmla="*/ 1985343 h 3135186"/>
              <a:gd name="connsiteX0" fmla="*/ 98618 w 2884680"/>
              <a:gd name="connsiteY0" fmla="*/ 462683 h 3122238"/>
              <a:gd name="connsiteX1" fmla="*/ 465330 w 2884680"/>
              <a:gd name="connsiteY1" fmla="*/ 67395 h 3122238"/>
              <a:gd name="connsiteX2" fmla="*/ 755843 w 2884680"/>
              <a:gd name="connsiteY2" fmla="*/ 34058 h 3122238"/>
              <a:gd name="connsiteX3" fmla="*/ 822518 w 2884680"/>
              <a:gd name="connsiteY3" fmla="*/ 334095 h 3122238"/>
              <a:gd name="connsiteX4" fmla="*/ 422468 w 2884680"/>
              <a:gd name="connsiteY4" fmla="*/ 1177058 h 3122238"/>
              <a:gd name="connsiteX5" fmla="*/ 12893 w 2884680"/>
              <a:gd name="connsiteY5" fmla="*/ 2124795 h 3122238"/>
              <a:gd name="connsiteX6" fmla="*/ 146243 w 2884680"/>
              <a:gd name="connsiteY6" fmla="*/ 2491508 h 3122238"/>
              <a:gd name="connsiteX7" fmla="*/ 579630 w 2884680"/>
              <a:gd name="connsiteY7" fmla="*/ 2105745 h 3122238"/>
              <a:gd name="connsiteX8" fmla="*/ 1775018 w 2884680"/>
              <a:gd name="connsiteY8" fmla="*/ 720 h 3122238"/>
              <a:gd name="connsiteX9" fmla="*/ 1179705 w 2884680"/>
              <a:gd name="connsiteY9" fmla="*/ 1238970 h 3122238"/>
              <a:gd name="connsiteX10" fmla="*/ 827280 w 2884680"/>
              <a:gd name="connsiteY10" fmla="*/ 2053358 h 3122238"/>
              <a:gd name="connsiteX11" fmla="*/ 893955 w 2884680"/>
              <a:gd name="connsiteY11" fmla="*/ 2491508 h 3122238"/>
              <a:gd name="connsiteX12" fmla="*/ 1332105 w 2884680"/>
              <a:gd name="connsiteY12" fmla="*/ 2153370 h 3122238"/>
              <a:gd name="connsiteX13" fmla="*/ 2575118 w 2884680"/>
              <a:gd name="connsiteY13" fmla="*/ 10245 h 3122238"/>
              <a:gd name="connsiteX14" fmla="*/ 1713105 w 2884680"/>
              <a:gd name="connsiteY14" fmla="*/ 1824758 h 3122238"/>
              <a:gd name="connsiteX15" fmla="*/ 1660718 w 2884680"/>
              <a:gd name="connsiteY15" fmla="*/ 2410545 h 3122238"/>
              <a:gd name="connsiteX16" fmla="*/ 1955993 w 2884680"/>
              <a:gd name="connsiteY16" fmla="*/ 2429595 h 3122238"/>
              <a:gd name="connsiteX17" fmla="*/ 2146493 w 2884680"/>
              <a:gd name="connsiteY17" fmla="*/ 2153370 h 3122238"/>
              <a:gd name="connsiteX18" fmla="*/ 1932180 w 2884680"/>
              <a:gd name="connsiteY18" fmla="*/ 2891558 h 3122238"/>
              <a:gd name="connsiteX19" fmla="*/ 1760730 w 2884680"/>
              <a:gd name="connsiteY19" fmla="*/ 3120158 h 3122238"/>
              <a:gd name="connsiteX20" fmla="*/ 1746443 w 2884680"/>
              <a:gd name="connsiteY20" fmla="*/ 2791545 h 3122238"/>
              <a:gd name="connsiteX21" fmla="*/ 2884680 w 2884680"/>
              <a:gd name="connsiteY21" fmla="*/ 1972395 h 312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84680" h="3122238">
                <a:moveTo>
                  <a:pt x="98618" y="462683"/>
                </a:moveTo>
                <a:cubicBezTo>
                  <a:pt x="227205" y="300757"/>
                  <a:pt x="355793" y="138832"/>
                  <a:pt x="465330" y="67395"/>
                </a:cubicBezTo>
                <a:cubicBezTo>
                  <a:pt x="574868" y="-4043"/>
                  <a:pt x="696312" y="-10392"/>
                  <a:pt x="755843" y="34058"/>
                </a:cubicBezTo>
                <a:cubicBezTo>
                  <a:pt x="815374" y="78508"/>
                  <a:pt x="878080" y="143595"/>
                  <a:pt x="822518" y="334095"/>
                </a:cubicBezTo>
                <a:cubicBezTo>
                  <a:pt x="766956" y="524595"/>
                  <a:pt x="557405" y="878608"/>
                  <a:pt x="422468" y="1177058"/>
                </a:cubicBezTo>
                <a:cubicBezTo>
                  <a:pt x="287531" y="1475508"/>
                  <a:pt x="58930" y="1905720"/>
                  <a:pt x="12893" y="2124795"/>
                </a:cubicBezTo>
                <a:cubicBezTo>
                  <a:pt x="-33144" y="2343870"/>
                  <a:pt x="51787" y="2494683"/>
                  <a:pt x="146243" y="2491508"/>
                </a:cubicBezTo>
                <a:cubicBezTo>
                  <a:pt x="240699" y="2488333"/>
                  <a:pt x="308168" y="2520876"/>
                  <a:pt x="579630" y="2105745"/>
                </a:cubicBezTo>
                <a:cubicBezTo>
                  <a:pt x="851092" y="1690614"/>
                  <a:pt x="1765494" y="30882"/>
                  <a:pt x="1775018" y="720"/>
                </a:cubicBezTo>
                <a:cubicBezTo>
                  <a:pt x="1784542" y="-29442"/>
                  <a:pt x="1337661" y="896864"/>
                  <a:pt x="1179705" y="1238970"/>
                </a:cubicBezTo>
                <a:cubicBezTo>
                  <a:pt x="1021749" y="1581076"/>
                  <a:pt x="874905" y="1844602"/>
                  <a:pt x="827280" y="2053358"/>
                </a:cubicBezTo>
                <a:cubicBezTo>
                  <a:pt x="779655" y="2262114"/>
                  <a:pt x="809818" y="2474839"/>
                  <a:pt x="893955" y="2491508"/>
                </a:cubicBezTo>
                <a:cubicBezTo>
                  <a:pt x="978093" y="2508177"/>
                  <a:pt x="1051911" y="2566914"/>
                  <a:pt x="1332105" y="2153370"/>
                </a:cubicBezTo>
                <a:cubicBezTo>
                  <a:pt x="1612299" y="1739826"/>
                  <a:pt x="2568768" y="17389"/>
                  <a:pt x="2575118" y="10245"/>
                </a:cubicBezTo>
                <a:cubicBezTo>
                  <a:pt x="2581468" y="3101"/>
                  <a:pt x="1865505" y="1424708"/>
                  <a:pt x="1713105" y="1824758"/>
                </a:cubicBezTo>
                <a:cubicBezTo>
                  <a:pt x="1560705" y="2224808"/>
                  <a:pt x="1620237" y="2309739"/>
                  <a:pt x="1660718" y="2410545"/>
                </a:cubicBezTo>
                <a:cubicBezTo>
                  <a:pt x="1701199" y="2511351"/>
                  <a:pt x="1875031" y="2472457"/>
                  <a:pt x="1955993" y="2429595"/>
                </a:cubicBezTo>
                <a:cubicBezTo>
                  <a:pt x="2036955" y="2386733"/>
                  <a:pt x="2150462" y="2076376"/>
                  <a:pt x="2146493" y="2153370"/>
                </a:cubicBezTo>
                <a:cubicBezTo>
                  <a:pt x="2142524" y="2230364"/>
                  <a:pt x="1996474" y="2730427"/>
                  <a:pt x="1932180" y="2891558"/>
                </a:cubicBezTo>
                <a:cubicBezTo>
                  <a:pt x="1867886" y="3052689"/>
                  <a:pt x="1791686" y="3136827"/>
                  <a:pt x="1760730" y="3120158"/>
                </a:cubicBezTo>
                <a:cubicBezTo>
                  <a:pt x="1729774" y="3103489"/>
                  <a:pt x="1559118" y="2982839"/>
                  <a:pt x="1746443" y="2791545"/>
                </a:cubicBezTo>
                <a:cubicBezTo>
                  <a:pt x="1950437" y="2624858"/>
                  <a:pt x="2417558" y="2298626"/>
                  <a:pt x="2884680" y="1972395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Овал 25"/>
          <p:cNvSpPr/>
          <p:nvPr/>
        </p:nvSpPr>
        <p:spPr>
          <a:xfrm>
            <a:off x="4716438" y="2526170"/>
            <a:ext cx="78178" cy="7640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46461" y="1669667"/>
            <a:ext cx="467602" cy="894706"/>
          </a:xfrm>
          <a:prstGeom prst="rect">
            <a:avLst/>
          </a:prstGeom>
        </p:spPr>
      </p:pic>
      <p:pic>
        <p:nvPicPr>
          <p:cNvPr id="25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1" y="1783984"/>
            <a:ext cx="3861531" cy="386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69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0.01641 -0.03703 L 0.02969 -0.05555 L 0.04167 -0.06342 L 0.05157 -0.06064 L 0.0573 -0.04814 L 0.05964 -0.02638 L 0.05391 -0.00092 L 0.00469 0.18195 L -0.00703 0.23102 L -0.01015 0.25556 L -0.00911 0.27639 L -0.00599 0.29028 L 0.00157 0.30047 L 0.01172 0.29723 L 0.02344 0.27778 L 0.06276 0.16991 L 0.1112 0.01528 L 0.13516 -0.06458 L 0.0862 0.11667 L 0.07032 0.17963 L 0.05886 0.23102 L 0.05651 0.26112 L 0.05782 0.28889 L 0.06355 0.3 L 0.07292 0.30278 L 0.08464 0.2875 L 0.11094 0.21575 L 0.15469 0.08658 L 0.20157 -0.06342 L 0.15469 0.10186 L 0.13542 0.18102 L 0.1237 0.23797 L 0.12266 0.26713 L 0.12605 0.28473 L 0.13125 0.29723 L 0.14219 0.2963 L 0.15235 0.2875 L 0.16016 0.27269 L 0.16667 0.2463 L 0.15026 0.35139 L 0.14219 0.37963 L 0.13776 0.39028 L 0.13151 0.3875 L 0.12683 0.37223 L 0.12761 0.35325 L 0.1375 0.33519 L 0.22618 0.225 " pathEditMode="relative" rAng="0" ptsTypes="AAAAAAAAAAAAAAAAAAAAAAAAAAAAAAAAAAAAAAAAAAAAAAAA">
                                      <p:cBhvr>
                                        <p:cTn id="14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4" y="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" t="17189" r="44081" b="58075"/>
          <a:stretch/>
        </p:blipFill>
        <p:spPr>
          <a:xfrm>
            <a:off x="1080000" y="2102095"/>
            <a:ext cx="8748000" cy="3061181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9" t="41207" r="49621" b="46708"/>
          <a:stretch/>
        </p:blipFill>
        <p:spPr>
          <a:xfrm>
            <a:off x="1023599" y="2049323"/>
            <a:ext cx="1109423" cy="998961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9" t="41207" r="49621" b="46708"/>
          <a:stretch/>
        </p:blipFill>
        <p:spPr>
          <a:xfrm>
            <a:off x="2490592" y="2049322"/>
            <a:ext cx="1109423" cy="998961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9" t="41207" r="49621" b="46708"/>
          <a:stretch/>
        </p:blipFill>
        <p:spPr>
          <a:xfrm>
            <a:off x="3837420" y="2049321"/>
            <a:ext cx="1109423" cy="998961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9" t="41207" r="49621" b="46708"/>
          <a:stretch/>
        </p:blipFill>
        <p:spPr>
          <a:xfrm>
            <a:off x="5191353" y="2043289"/>
            <a:ext cx="1109423" cy="998961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9" t="41207" r="49621" b="46708"/>
          <a:stretch/>
        </p:blipFill>
        <p:spPr>
          <a:xfrm>
            <a:off x="6683279" y="2030698"/>
            <a:ext cx="1109423" cy="998961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9" t="41207" r="49621" b="46708"/>
          <a:stretch/>
        </p:blipFill>
        <p:spPr>
          <a:xfrm>
            <a:off x="8030107" y="2043289"/>
            <a:ext cx="1109423" cy="98636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108" t="19890" r="29326" b="65456"/>
          <a:stretch/>
        </p:blipFill>
        <p:spPr>
          <a:xfrm>
            <a:off x="1223935" y="3106039"/>
            <a:ext cx="4556266" cy="842664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108" t="19890" r="29326" b="65456"/>
          <a:stretch/>
        </p:blipFill>
        <p:spPr>
          <a:xfrm>
            <a:off x="5365393" y="3111752"/>
            <a:ext cx="4556266" cy="842664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108" t="19890" r="62077" b="65456"/>
          <a:stretch/>
        </p:blipFill>
        <p:spPr>
          <a:xfrm>
            <a:off x="1223935" y="4072735"/>
            <a:ext cx="1207876" cy="842664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011" t="38038" r="56247" b="43607"/>
          <a:stretch/>
        </p:blipFill>
        <p:spPr>
          <a:xfrm>
            <a:off x="2737820" y="4072735"/>
            <a:ext cx="1813832" cy="1055519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108" t="19890" r="62077" b="65456"/>
          <a:stretch/>
        </p:blipFill>
        <p:spPr>
          <a:xfrm>
            <a:off x="5191353" y="4072735"/>
            <a:ext cx="1207876" cy="842664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011" t="38038" r="56247" b="43607"/>
          <a:stretch/>
        </p:blipFill>
        <p:spPr>
          <a:xfrm>
            <a:off x="6705238" y="4072735"/>
            <a:ext cx="1813832" cy="105551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425948" y="615409"/>
            <a:ext cx="2261791" cy="210211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139530" y="3134450"/>
            <a:ext cx="2193585" cy="2028826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53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054100" y="500784"/>
            <a:ext cx="8586440" cy="11656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Напиши велику рукописну букву </a:t>
            </a:r>
            <a:r>
              <a:rPr lang="uk-UA" sz="3200" b="1" i="1" dirty="0" smtClean="0">
                <a:solidFill>
                  <a:schemeClr val="bg1"/>
                </a:solidFill>
              </a:rPr>
              <a:t>Щ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 першому рядку </a:t>
            </a:r>
            <a:r>
              <a:rPr lang="uk-UA" sz="3200" b="1" dirty="0">
                <a:solidFill>
                  <a:schemeClr val="bg1"/>
                </a:solidFill>
              </a:rPr>
              <a:t>за </a:t>
            </a:r>
            <a:r>
              <a:rPr lang="uk-UA" sz="3200" b="1" dirty="0" smtClean="0">
                <a:solidFill>
                  <a:schemeClr val="bg1"/>
                </a:solidFill>
              </a:rPr>
              <a:t>зразком 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16181" y="500784"/>
            <a:ext cx="8662277" cy="13346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слова у наступних рядках.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Поділи слова на склади. </a:t>
            </a:r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 за зразком 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9" name="Дуга 28"/>
          <p:cNvSpPr/>
          <p:nvPr/>
        </p:nvSpPr>
        <p:spPr>
          <a:xfrm rot="9442246">
            <a:off x="1202846" y="3422651"/>
            <a:ext cx="841096" cy="379184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Дуга 29"/>
          <p:cNvSpPr/>
          <p:nvPr/>
        </p:nvSpPr>
        <p:spPr>
          <a:xfrm rot="9427414">
            <a:off x="3672907" y="3204692"/>
            <a:ext cx="1226312" cy="606496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Дуга 30"/>
          <p:cNvSpPr/>
          <p:nvPr/>
        </p:nvSpPr>
        <p:spPr>
          <a:xfrm rot="9933463">
            <a:off x="2445897" y="3064086"/>
            <a:ext cx="2368321" cy="743022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Дуга 31"/>
          <p:cNvSpPr/>
          <p:nvPr/>
        </p:nvSpPr>
        <p:spPr>
          <a:xfrm rot="9427414">
            <a:off x="4339920" y="3261176"/>
            <a:ext cx="1180755" cy="515993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Дуга 32"/>
          <p:cNvSpPr/>
          <p:nvPr/>
        </p:nvSpPr>
        <p:spPr>
          <a:xfrm rot="9442246">
            <a:off x="1715468" y="3381894"/>
            <a:ext cx="978785" cy="422298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Дуга 33"/>
          <p:cNvSpPr/>
          <p:nvPr/>
        </p:nvSpPr>
        <p:spPr>
          <a:xfrm rot="9933463">
            <a:off x="2445896" y="3064085"/>
            <a:ext cx="2368321" cy="743022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Дуга 34"/>
          <p:cNvSpPr/>
          <p:nvPr/>
        </p:nvSpPr>
        <p:spPr>
          <a:xfrm rot="9933463">
            <a:off x="2804908" y="4208336"/>
            <a:ext cx="1464518" cy="584014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Дуга 35"/>
          <p:cNvSpPr/>
          <p:nvPr/>
        </p:nvSpPr>
        <p:spPr>
          <a:xfrm rot="9427414">
            <a:off x="3567312" y="4141684"/>
            <a:ext cx="1560846" cy="640935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74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44564</TotalTime>
  <Words>456</Words>
  <Application>Microsoft Office PowerPoint</Application>
  <PresentationFormat>Произвольный</PresentationFormat>
  <Paragraphs>91</Paragraphs>
  <Slides>18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Налаштуйся на урок</vt:lpstr>
      <vt:lpstr>Українська абетка рукописних букв</vt:lpstr>
      <vt:lpstr>Словникове Лото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2926</cp:revision>
  <dcterms:created xsi:type="dcterms:W3CDTF">2018-01-05T16:38:53Z</dcterms:created>
  <dcterms:modified xsi:type="dcterms:W3CDTF">2024-03-04T18:04:04Z</dcterms:modified>
</cp:coreProperties>
</file>