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339" r:id="rId3"/>
    <p:sldId id="1634" r:id="rId4"/>
    <p:sldId id="1806" r:id="rId5"/>
    <p:sldId id="1676" r:id="rId6"/>
    <p:sldId id="1749" r:id="rId7"/>
    <p:sldId id="1644" r:id="rId8"/>
    <p:sldId id="1807" r:id="rId9"/>
    <p:sldId id="1528" r:id="rId10"/>
    <p:sldId id="1431" r:id="rId11"/>
    <p:sldId id="1688" r:id="rId12"/>
    <p:sldId id="1785" r:id="rId13"/>
    <p:sldId id="1787" r:id="rId14"/>
    <p:sldId id="1711" r:id="rId15"/>
    <p:sldId id="1798" r:id="rId16"/>
    <p:sldId id="1802" r:id="rId17"/>
    <p:sldId id="1440" r:id="rId18"/>
    <p:sldId id="151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1168AD-DE70-4609-8084-6B013F293A82}">
          <p14:sldIdLst>
            <p14:sldId id="258"/>
            <p14:sldId id="339"/>
            <p14:sldId id="1634"/>
            <p14:sldId id="1806"/>
            <p14:sldId id="1676"/>
            <p14:sldId id="1749"/>
            <p14:sldId id="1644"/>
            <p14:sldId id="1807"/>
            <p14:sldId id="1528"/>
            <p14:sldId id="1431"/>
            <p14:sldId id="1688"/>
            <p14:sldId id="1785"/>
            <p14:sldId id="1787"/>
            <p14:sldId id="1711"/>
            <p14:sldId id="1798"/>
            <p14:sldId id="1802"/>
            <p14:sldId id="1440"/>
            <p14:sldId id="1519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C9FF"/>
    <a:srgbClr val="FFB7FF"/>
    <a:srgbClr val="FF3300"/>
    <a:srgbClr val="354B80"/>
    <a:srgbClr val="99FFCC"/>
    <a:srgbClr val="CCFF66"/>
    <a:srgbClr val="FF99FF"/>
    <a:srgbClr val="ECDAB2"/>
    <a:srgbClr val="E6C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102" autoAdjust="0"/>
    <p:restoredTop sz="95274" autoAdjust="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8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20.02.2024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20.02.2024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20.02.2024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3.png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microsoft.com/office/2007/relationships/hdphoto" Target="../media/hdphoto5.wdp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6.wdp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microsoft.com/office/2007/relationships/hdphoto" Target="../media/hdphoto8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hyperlink" Target="https://learningapps.org/watch?v=pydp6a4hk22" TargetMode="Externa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microsoft.com/office/2007/relationships/hdphoto" Target="../media/hdphoto10.wdp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7A8A23-690A-E4F8-8ED3-AF0636624CB4}"/>
              </a:ext>
            </a:extLst>
          </p:cNvPr>
          <p:cNvSpPr txBox="1"/>
          <p:nvPr/>
        </p:nvSpPr>
        <p:spPr>
          <a:xfrm>
            <a:off x="1452295" y="4775819"/>
            <a:ext cx="8925018" cy="1123712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chemeClr val="bg1"/>
                </a:solidFill>
              </a:rPr>
              <a:t>Порівняння чисел</a:t>
            </a:r>
          </a:p>
        </p:txBody>
      </p:sp>
      <p:pic>
        <p:nvPicPr>
          <p:cNvPr id="1026" name="Picture 2" descr="Vector niños aprendiendo matemáticas con símbolo e icono de matemátic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295" y="1361700"/>
            <a:ext cx="3307002" cy="267307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93429" y="1285083"/>
            <a:ext cx="3049321" cy="282630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Розділ </a:t>
            </a:r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r>
              <a:rPr lang="uk-UA" sz="32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Числа 11-20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8</a:t>
            </a:r>
            <a:r>
              <a:rPr lang="en-US" sz="3200" b="1" dirty="0" smtClean="0">
                <a:solidFill>
                  <a:schemeClr val="bg1"/>
                </a:solidFill>
              </a:rPr>
              <a:t>6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58077" y="603386"/>
            <a:ext cx="8732066" cy="88795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4733" y="2333280"/>
            <a:ext cx="5462078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Сьогодні на уроці ми будемо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порівнювати числа.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Розв'язувати задачі.</a:t>
            </a: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986138" y="2566180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20" y="2158463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2091524" y="494528"/>
            <a:ext cx="8732066" cy="72467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Вивчаю </a:t>
            </a:r>
            <a:r>
              <a:rPr lang="uk-U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6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1CB99C4B-4A14-3299-DF47-F5A495C56EF0}"/>
              </a:ext>
            </a:extLst>
          </p:cNvPr>
          <p:cNvSpPr/>
          <p:nvPr/>
        </p:nvSpPr>
        <p:spPr>
          <a:xfrm>
            <a:off x="527050" y="1488106"/>
            <a:ext cx="3042833" cy="84156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Розглянь малюнок. Прочитай пояснення.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071171FA-FA96-816A-2CB9-5EEC9BE7FAD8}"/>
              </a:ext>
            </a:extLst>
          </p:cNvPr>
          <p:cNvSpPr txBox="1"/>
          <p:nvPr/>
        </p:nvSpPr>
        <p:spPr>
          <a:xfrm>
            <a:off x="4589312" y="2520513"/>
            <a:ext cx="96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3366FF"/>
                </a:solidFill>
              </a:rPr>
              <a:t>1</a:t>
            </a:r>
            <a:r>
              <a:rPr lang="ru-RU" sz="6000" b="1" dirty="0">
                <a:solidFill>
                  <a:srgbClr val="FF0000"/>
                </a:solidFill>
              </a:rPr>
              <a:t>5</a:t>
            </a:r>
            <a:endParaRPr lang="x-none" sz="6000" b="1" dirty="0">
              <a:solidFill>
                <a:srgbClr val="FF0000"/>
              </a:solidFill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7FC3D2B8-87F1-F50F-19CF-01B56A239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981" y="1375015"/>
            <a:ext cx="895502" cy="143426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0117746E-65C3-B370-ED1B-106630F0F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571" y="1571395"/>
            <a:ext cx="467490" cy="113067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EA05CBC1-E695-BAC0-3932-47F53B9B0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747" y="1571395"/>
            <a:ext cx="467490" cy="113067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F6C26AB3-9E1F-C0E9-F986-FCD9C5655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924"/>
          <a:stretch/>
        </p:blipFill>
        <p:spPr>
          <a:xfrm>
            <a:off x="7771237" y="1571395"/>
            <a:ext cx="243448" cy="1130672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76FDC96C-F189-E476-D24C-F04BD07CA9B9}"/>
              </a:ext>
            </a:extLst>
          </p:cNvPr>
          <p:cNvSpPr txBox="1"/>
          <p:nvPr/>
        </p:nvSpPr>
        <p:spPr>
          <a:xfrm>
            <a:off x="7179064" y="2526150"/>
            <a:ext cx="592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</a:rPr>
              <a:t>5</a:t>
            </a:r>
            <a:endParaRPr lang="x-none" sz="6000" b="1" dirty="0">
              <a:solidFill>
                <a:srgbClr val="FF0000"/>
              </a:solidFill>
            </a:endParaRPr>
          </a:p>
        </p:txBody>
      </p:sp>
      <p:sp>
        <p:nvSpPr>
          <p:cNvPr id="73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287DEABF-8B8C-D949-9995-85BFB185903F}"/>
              </a:ext>
            </a:extLst>
          </p:cNvPr>
          <p:cNvSpPr/>
          <p:nvPr/>
        </p:nvSpPr>
        <p:spPr>
          <a:xfrm>
            <a:off x="8358311" y="1488106"/>
            <a:ext cx="3053115" cy="14569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Двоцифрове число більше за одноцифрове.</a:t>
            </a:r>
          </a:p>
        </p:txBody>
      </p:sp>
      <p:pic>
        <p:nvPicPr>
          <p:cNvPr id="74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="" xmlns:a16="http://schemas.microsoft.com/office/drawing/2014/main" id="{D3DED37C-3C6D-6632-8AEA-F3BE34FF1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 flipH="1">
            <a:off x="539403" y="3101686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D809FCC0-7527-E047-08B9-88C81CD78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788" y="1571395"/>
            <a:ext cx="467490" cy="113067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EFFBFD57-909F-41C1-CBD5-DEF7EB54C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964" y="1571395"/>
            <a:ext cx="467490" cy="113067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="" xmlns:a16="http://schemas.microsoft.com/office/drawing/2014/main" id="{867E28B0-10D7-E9E5-AE56-865F8933F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924"/>
          <a:stretch/>
        </p:blipFill>
        <p:spPr>
          <a:xfrm>
            <a:off x="5917055" y="1571395"/>
            <a:ext cx="243448" cy="1130672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B8800D2E-85A4-B2E0-DB88-C98A867AD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981" y="3607113"/>
            <a:ext cx="895502" cy="1434260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="" xmlns:a16="http://schemas.microsoft.com/office/drawing/2014/main" id="{A2760FF7-6105-01F8-AE5B-E337C9437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715" y="3803493"/>
            <a:ext cx="467490" cy="1130672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="" xmlns:a16="http://schemas.microsoft.com/office/drawing/2014/main" id="{1FAB41AC-764A-3AE6-9489-F4290B40B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891" y="3803493"/>
            <a:ext cx="467490" cy="113067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BBB4B657-486E-AF03-8FB2-B11E7C8CA6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924"/>
          <a:stretch/>
        </p:blipFill>
        <p:spPr>
          <a:xfrm>
            <a:off x="5895381" y="3803493"/>
            <a:ext cx="243448" cy="1130672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810683A5-22F0-09EF-69BD-7B23AB18C245}"/>
              </a:ext>
            </a:extLst>
          </p:cNvPr>
          <p:cNvSpPr txBox="1"/>
          <p:nvPr/>
        </p:nvSpPr>
        <p:spPr>
          <a:xfrm>
            <a:off x="6205304" y="2526149"/>
            <a:ext cx="659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&gt;</a:t>
            </a:r>
            <a:endParaRPr lang="x-none" sz="6000" b="1" dirty="0">
              <a:solidFill>
                <a:srgbClr val="FF0000"/>
              </a:solidFill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="" xmlns:a16="http://schemas.microsoft.com/office/drawing/2014/main" id="{C3453F9A-8CFF-8058-DC4A-3CB2ACF16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550" y="3596909"/>
            <a:ext cx="895502" cy="1434260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="" xmlns:a16="http://schemas.microsoft.com/office/drawing/2014/main" id="{63427372-72F1-D03F-8A68-6EE679FD5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124" y="3678280"/>
            <a:ext cx="467490" cy="1130672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="" xmlns:a16="http://schemas.microsoft.com/office/drawing/2014/main" id="{425DDFCC-4D2D-B0FB-1840-18FC4011E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300" y="3678280"/>
            <a:ext cx="467490" cy="1130672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="" xmlns:a16="http://schemas.microsoft.com/office/drawing/2014/main" id="{772D50A1-C931-A827-1976-5A6FCB486E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924"/>
          <a:stretch/>
        </p:blipFill>
        <p:spPr>
          <a:xfrm>
            <a:off x="10584790" y="3678280"/>
            <a:ext cx="243448" cy="1130672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="" xmlns:a16="http://schemas.microsoft.com/office/drawing/2014/main" id="{B52E6013-E8C7-CC1B-B36C-CC6C7ADF1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8054" y="3678280"/>
            <a:ext cx="467490" cy="1130672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2D5AE618-4783-8074-B507-21352E82D3A4}"/>
              </a:ext>
            </a:extLst>
          </p:cNvPr>
          <p:cNvSpPr txBox="1"/>
          <p:nvPr/>
        </p:nvSpPr>
        <p:spPr>
          <a:xfrm>
            <a:off x="6165179" y="3918502"/>
            <a:ext cx="1013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3366FF"/>
                </a:solidFill>
              </a:rPr>
              <a:t>1</a:t>
            </a:r>
            <a:r>
              <a:rPr lang="ru-RU" sz="6000" b="1" dirty="0">
                <a:solidFill>
                  <a:srgbClr val="FF0000"/>
                </a:solidFill>
              </a:rPr>
              <a:t>5</a:t>
            </a:r>
            <a:endParaRPr lang="x-none" sz="6000" b="1" dirty="0">
              <a:solidFill>
                <a:srgbClr val="FF0000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98CA6E2C-D632-E235-5101-195DFFB4A15A}"/>
              </a:ext>
            </a:extLst>
          </p:cNvPr>
          <p:cNvSpPr txBox="1"/>
          <p:nvPr/>
        </p:nvSpPr>
        <p:spPr>
          <a:xfrm>
            <a:off x="7608537" y="3918500"/>
            <a:ext cx="1033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3366FF"/>
                </a:solidFill>
              </a:rPr>
              <a:t>1</a:t>
            </a:r>
            <a:r>
              <a:rPr lang="en-US" sz="6000" b="1" dirty="0">
                <a:solidFill>
                  <a:srgbClr val="FF0000"/>
                </a:solidFill>
              </a:rPr>
              <a:t>7</a:t>
            </a:r>
            <a:endParaRPr lang="x-none" sz="6000" b="1" dirty="0">
              <a:solidFill>
                <a:srgbClr val="FF0000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27AB8159-EE51-E523-3EF7-67F8DD68F275}"/>
              </a:ext>
            </a:extLst>
          </p:cNvPr>
          <p:cNvSpPr txBox="1"/>
          <p:nvPr/>
        </p:nvSpPr>
        <p:spPr>
          <a:xfrm>
            <a:off x="7112225" y="3918500"/>
            <a:ext cx="659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&lt;</a:t>
            </a:r>
            <a:endParaRPr lang="x-none" sz="6000" b="1" dirty="0">
              <a:solidFill>
                <a:srgbClr val="FF0000"/>
              </a:solidFill>
            </a:endParaRPr>
          </a:p>
        </p:txBody>
      </p:sp>
      <p:sp>
        <p:nvSpPr>
          <p:cNvPr id="3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smtClean="0">
                <a:solidFill>
                  <a:schemeClr val="bg1"/>
                </a:solidFill>
              </a:rPr>
              <a:t>78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579315" y="5201196"/>
            <a:ext cx="5771730" cy="110081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 algn="ctr"/>
            <a:r>
              <a:rPr lang="uk-UA" sz="2800" b="1" dirty="0" smtClean="0">
                <a:solidFill>
                  <a:srgbClr val="7030A0"/>
                </a:solidFill>
              </a:rPr>
              <a:t>Щоб </a:t>
            </a:r>
            <a:r>
              <a:rPr lang="uk-UA" sz="2800" b="1" dirty="0">
                <a:solidFill>
                  <a:srgbClr val="7030A0"/>
                </a:solidFill>
              </a:rPr>
              <a:t>порівняти числа 15 і 17, </a:t>
            </a:r>
            <a:endParaRPr lang="en-US" sz="2800" b="1" dirty="0">
              <a:solidFill>
                <a:srgbClr val="7030A0"/>
              </a:solidFill>
            </a:endParaRPr>
          </a:p>
          <a:p>
            <a:pPr marL="0" lvl="1" algn="ctr"/>
            <a:r>
              <a:rPr lang="uk-UA" sz="2800" b="1" dirty="0">
                <a:solidFill>
                  <a:srgbClr val="7030A0"/>
                </a:solidFill>
              </a:rPr>
              <a:t>треба порівняти їхні одиниці.</a:t>
            </a:r>
          </a:p>
        </p:txBody>
      </p:sp>
    </p:spTree>
    <p:extLst>
      <p:ext uri="{BB962C8B-B14F-4D97-AF65-F5344CB8AC3E}">
        <p14:creationId xmlns:p14="http://schemas.microsoft.com/office/powerpoint/2010/main" val="343393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2" grpId="0"/>
      <p:bldP spid="73" grpId="0" animBg="1"/>
      <p:bldP spid="82" grpId="0"/>
      <p:bldP spid="114" grpId="0"/>
      <p:bldP spid="115" grpId="0"/>
      <p:bldP spid="116" grpId="0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252818" y="531325"/>
            <a:ext cx="9456890" cy="78584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Порівняння чисел. Складання </a:t>
            </a:r>
            <a:r>
              <a:rPr lang="uk-UA" sz="4000" b="1" dirty="0" err="1" smtClean="0">
                <a:solidFill>
                  <a:schemeClr val="bg1"/>
                </a:solidFill>
              </a:rPr>
              <a:t>рівностей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EFDF8B05-AD76-AFFE-B87F-C424E6C6B900}"/>
              </a:ext>
            </a:extLst>
          </p:cNvPr>
          <p:cNvSpPr txBox="1"/>
          <p:nvPr/>
        </p:nvSpPr>
        <p:spPr>
          <a:xfrm>
            <a:off x="1252818" y="1568222"/>
            <a:ext cx="245921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/>
              <a:t>14       11</a:t>
            </a:r>
            <a:endParaRPr lang="x-none" sz="4000" b="1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18468E2-AE9F-26B2-AAF3-8700EFBEC635}"/>
              </a:ext>
            </a:extLst>
          </p:cNvPr>
          <p:cNvSpPr txBox="1"/>
          <p:nvPr/>
        </p:nvSpPr>
        <p:spPr>
          <a:xfrm>
            <a:off x="2197341" y="1414332"/>
            <a:ext cx="687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&gt;</a:t>
            </a:r>
            <a:endParaRPr lang="x-none" sz="6000" b="1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EFDF8B05-AD76-AFFE-B87F-C424E6C6B900}"/>
              </a:ext>
            </a:extLst>
          </p:cNvPr>
          <p:cNvSpPr txBox="1"/>
          <p:nvPr/>
        </p:nvSpPr>
        <p:spPr>
          <a:xfrm>
            <a:off x="1252818" y="2557001"/>
            <a:ext cx="245921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/>
              <a:t>10       8</a:t>
            </a:r>
            <a:endParaRPr lang="x-none" sz="4000" b="1" dirty="0"/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EFDF8B05-AD76-AFFE-B87F-C424E6C6B900}"/>
              </a:ext>
            </a:extLst>
          </p:cNvPr>
          <p:cNvSpPr txBox="1"/>
          <p:nvPr/>
        </p:nvSpPr>
        <p:spPr>
          <a:xfrm>
            <a:off x="1252818" y="3493986"/>
            <a:ext cx="245921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/>
              <a:t>12       16</a:t>
            </a:r>
            <a:endParaRPr lang="x-none" sz="4000" b="1" dirty="0"/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EFDF8B05-AD76-AFFE-B87F-C424E6C6B900}"/>
              </a:ext>
            </a:extLst>
          </p:cNvPr>
          <p:cNvSpPr txBox="1"/>
          <p:nvPr/>
        </p:nvSpPr>
        <p:spPr>
          <a:xfrm>
            <a:off x="1252818" y="4390405"/>
            <a:ext cx="245921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/>
              <a:t>13      18</a:t>
            </a:r>
            <a:endParaRPr lang="x-none" sz="4000" b="1" dirty="0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118468E2-AE9F-26B2-AAF3-8700EFBEC635}"/>
              </a:ext>
            </a:extLst>
          </p:cNvPr>
          <p:cNvSpPr txBox="1"/>
          <p:nvPr/>
        </p:nvSpPr>
        <p:spPr>
          <a:xfrm>
            <a:off x="2349741" y="2212778"/>
            <a:ext cx="687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&gt;</a:t>
            </a:r>
            <a:endParaRPr lang="x-none" sz="6000" b="1" dirty="0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118468E2-AE9F-26B2-AAF3-8700EFBEC635}"/>
              </a:ext>
            </a:extLst>
          </p:cNvPr>
          <p:cNvSpPr txBox="1"/>
          <p:nvPr/>
        </p:nvSpPr>
        <p:spPr>
          <a:xfrm rot="10800000">
            <a:off x="2150983" y="3374741"/>
            <a:ext cx="662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&gt;</a:t>
            </a:r>
            <a:endParaRPr lang="x-none" sz="6000" b="1" dirty="0">
              <a:solidFill>
                <a:schemeClr val="bg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118468E2-AE9F-26B2-AAF3-8700EFBEC635}"/>
              </a:ext>
            </a:extLst>
          </p:cNvPr>
          <p:cNvSpPr txBox="1"/>
          <p:nvPr/>
        </p:nvSpPr>
        <p:spPr>
          <a:xfrm rot="10800000">
            <a:off x="2096553" y="4290947"/>
            <a:ext cx="662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&gt;</a:t>
            </a:r>
            <a:endParaRPr lang="x-none" sz="6000" b="1" dirty="0">
              <a:solidFill>
                <a:schemeClr val="bg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EFDF8B05-AD76-AFFE-B87F-C424E6C6B900}"/>
              </a:ext>
            </a:extLst>
          </p:cNvPr>
          <p:cNvSpPr txBox="1"/>
          <p:nvPr/>
        </p:nvSpPr>
        <p:spPr>
          <a:xfrm>
            <a:off x="6477961" y="1622652"/>
            <a:ext cx="245921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/>
              <a:t>10 + 7 = 17       </a:t>
            </a:r>
            <a:endParaRPr lang="x-none" sz="4000" b="1" dirty="0"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EFDF8B05-AD76-AFFE-B87F-C424E6C6B900}"/>
              </a:ext>
            </a:extLst>
          </p:cNvPr>
          <p:cNvSpPr txBox="1"/>
          <p:nvPr/>
        </p:nvSpPr>
        <p:spPr>
          <a:xfrm>
            <a:off x="6477961" y="2611431"/>
            <a:ext cx="245921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/>
              <a:t>7 + 10= 17       </a:t>
            </a:r>
            <a:endParaRPr lang="x-none" sz="4000" b="1" dirty="0"/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EFDF8B05-AD76-AFFE-B87F-C424E6C6B900}"/>
              </a:ext>
            </a:extLst>
          </p:cNvPr>
          <p:cNvSpPr txBox="1"/>
          <p:nvPr/>
        </p:nvSpPr>
        <p:spPr>
          <a:xfrm>
            <a:off x="6477961" y="3548416"/>
            <a:ext cx="245921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/>
              <a:t>17 – 7 = 10</a:t>
            </a:r>
            <a:endParaRPr lang="x-none" sz="4000" b="1" dirty="0"/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EFDF8B05-AD76-AFFE-B87F-C424E6C6B900}"/>
              </a:ext>
            </a:extLst>
          </p:cNvPr>
          <p:cNvSpPr txBox="1"/>
          <p:nvPr/>
        </p:nvSpPr>
        <p:spPr>
          <a:xfrm>
            <a:off x="6428975" y="4444835"/>
            <a:ext cx="255718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/>
              <a:t>17 – 10 =  7</a:t>
            </a:r>
            <a:endParaRPr lang="x-none" sz="4000" b="1" dirty="0"/>
          </a:p>
        </p:txBody>
      </p:sp>
      <p:sp>
        <p:nvSpPr>
          <p:cNvPr id="63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1CB99C4B-4A14-3299-DF47-F5A495C56EF0}"/>
              </a:ext>
            </a:extLst>
          </p:cNvPr>
          <p:cNvSpPr/>
          <p:nvPr/>
        </p:nvSpPr>
        <p:spPr>
          <a:xfrm>
            <a:off x="3974246" y="1600060"/>
            <a:ext cx="2295925" cy="164001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Склади 4 рівності з числами</a:t>
            </a:r>
          </a:p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17, 10, 7</a:t>
            </a:r>
            <a:endParaRPr lang="uk-UA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8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6" grpId="0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кутник: округлені кути 63">
            <a:extLst>
              <a:ext uri="{FF2B5EF4-FFF2-40B4-BE49-F238E27FC236}">
                <a16:creationId xmlns="" xmlns:a16="http://schemas.microsoft.com/office/drawing/2014/main" id="{B38D68F4-4AAA-3EAA-8C20-B804FF3BE090}"/>
              </a:ext>
            </a:extLst>
          </p:cNvPr>
          <p:cNvSpPr/>
          <p:nvPr/>
        </p:nvSpPr>
        <p:spPr>
          <a:xfrm>
            <a:off x="1227855" y="5525997"/>
            <a:ext cx="10774880" cy="111533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2315152" y="494528"/>
            <a:ext cx="8732066" cy="71753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Порівняння іменованих чисел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1" name="Picture 6" descr="Mr Peabody Stickers | Redbubble">
            <a:extLst>
              <a:ext uri="{FF2B5EF4-FFF2-40B4-BE49-F238E27FC236}">
                <a16:creationId xmlns="" xmlns:a16="http://schemas.microsoft.com/office/drawing/2014/main" id="{169C5884-FB84-AF38-E737-31E5B4D29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97793" y="2513082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5B95CEA0-0430-C371-17F4-F4D9388CCDDE}"/>
              </a:ext>
            </a:extLst>
          </p:cNvPr>
          <p:cNvSpPr/>
          <p:nvPr/>
        </p:nvSpPr>
        <p:spPr>
          <a:xfrm>
            <a:off x="167517" y="1308251"/>
            <a:ext cx="2597943" cy="131789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Визнач довжину кожного відрізка. Порівняй ці довжини.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AC6B1151-1976-DD95-0CC9-BE49FDDB3C8C}"/>
              </a:ext>
            </a:extLst>
          </p:cNvPr>
          <p:cNvSpPr/>
          <p:nvPr/>
        </p:nvSpPr>
        <p:spPr>
          <a:xfrm>
            <a:off x="2965227" y="3209077"/>
            <a:ext cx="199766" cy="22818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Овал 35">
            <a:extLst>
              <a:ext uri="{FF2B5EF4-FFF2-40B4-BE49-F238E27FC236}">
                <a16:creationId xmlns="" xmlns:a16="http://schemas.microsoft.com/office/drawing/2014/main" id="{C1E5FB8C-68FD-FA1D-A1A0-EE6F599DDA77}"/>
              </a:ext>
            </a:extLst>
          </p:cNvPr>
          <p:cNvSpPr/>
          <p:nvPr/>
        </p:nvSpPr>
        <p:spPr>
          <a:xfrm>
            <a:off x="6338733" y="3209077"/>
            <a:ext cx="199766" cy="22818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46" name="Пряма сполучна лінія 35">
            <a:extLst>
              <a:ext uri="{FF2B5EF4-FFF2-40B4-BE49-F238E27FC236}">
                <a16:creationId xmlns="" xmlns:a16="http://schemas.microsoft.com/office/drawing/2014/main" id="{E6F4D161-6B5E-153E-0BD8-BBF13AF3DBF1}"/>
              </a:ext>
            </a:extLst>
          </p:cNvPr>
          <p:cNvCxnSpPr>
            <a:cxnSpLocks/>
            <a:stCxn id="32" idx="6"/>
            <a:endCxn id="36" idx="2"/>
          </p:cNvCxnSpPr>
          <p:nvPr/>
        </p:nvCxnSpPr>
        <p:spPr>
          <a:xfrm>
            <a:off x="3164993" y="3323170"/>
            <a:ext cx="3173740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="" xmlns:a16="http://schemas.microsoft.com/office/drawing/2014/main" id="{3472C3E2-80E4-8E72-0FF8-2977256F2C95}"/>
              </a:ext>
            </a:extLst>
          </p:cNvPr>
          <p:cNvSpPr/>
          <p:nvPr/>
        </p:nvSpPr>
        <p:spPr>
          <a:xfrm>
            <a:off x="2957225" y="2401274"/>
            <a:ext cx="199766" cy="22818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45A17C02-427C-E304-0C36-DC66F5091793}"/>
              </a:ext>
            </a:extLst>
          </p:cNvPr>
          <p:cNvSpPr/>
          <p:nvPr/>
        </p:nvSpPr>
        <p:spPr>
          <a:xfrm>
            <a:off x="8026510" y="2391409"/>
            <a:ext cx="199766" cy="22818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51" name="Пряма сполучна лінія 54">
            <a:extLst>
              <a:ext uri="{FF2B5EF4-FFF2-40B4-BE49-F238E27FC236}">
                <a16:creationId xmlns="" xmlns:a16="http://schemas.microsoft.com/office/drawing/2014/main" id="{4D31463C-DF1C-C469-1371-38E2886D2DC5}"/>
              </a:ext>
            </a:extLst>
          </p:cNvPr>
          <p:cNvCxnSpPr>
            <a:cxnSpLocks/>
            <a:stCxn id="47" idx="6"/>
            <a:endCxn id="48" idx="2"/>
          </p:cNvCxnSpPr>
          <p:nvPr/>
        </p:nvCxnSpPr>
        <p:spPr>
          <a:xfrm flipV="1">
            <a:off x="3156991" y="2505502"/>
            <a:ext cx="4869519" cy="9865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Овал 52">
            <a:extLst>
              <a:ext uri="{FF2B5EF4-FFF2-40B4-BE49-F238E27FC236}">
                <a16:creationId xmlns="" xmlns:a16="http://schemas.microsoft.com/office/drawing/2014/main" id="{929EF623-4117-06A8-3419-C66D01122B28}"/>
              </a:ext>
            </a:extLst>
          </p:cNvPr>
          <p:cNvSpPr/>
          <p:nvPr/>
        </p:nvSpPr>
        <p:spPr>
          <a:xfrm>
            <a:off x="2965227" y="1657409"/>
            <a:ext cx="199766" cy="22818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4" name="Овал 53">
            <a:extLst>
              <a:ext uri="{FF2B5EF4-FFF2-40B4-BE49-F238E27FC236}">
                <a16:creationId xmlns="" xmlns:a16="http://schemas.microsoft.com/office/drawing/2014/main" id="{189F352E-B344-13B4-D0B1-AAA1F10D8E77}"/>
              </a:ext>
            </a:extLst>
          </p:cNvPr>
          <p:cNvSpPr/>
          <p:nvPr/>
        </p:nvSpPr>
        <p:spPr>
          <a:xfrm>
            <a:off x="8850248" y="1661509"/>
            <a:ext cx="199766" cy="22818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55" name="Пряма сполучна лінія 57">
            <a:extLst>
              <a:ext uri="{FF2B5EF4-FFF2-40B4-BE49-F238E27FC236}">
                <a16:creationId xmlns="" xmlns:a16="http://schemas.microsoft.com/office/drawing/2014/main" id="{A6FBE31E-B36E-D890-5814-F616DA572067}"/>
              </a:ext>
            </a:extLst>
          </p:cNvPr>
          <p:cNvCxnSpPr>
            <a:cxnSpLocks/>
            <a:stCxn id="53" idx="6"/>
            <a:endCxn id="54" idx="2"/>
          </p:cNvCxnSpPr>
          <p:nvPr/>
        </p:nvCxnSpPr>
        <p:spPr>
          <a:xfrm>
            <a:off x="3164993" y="1771502"/>
            <a:ext cx="5685255" cy="4100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2D86EBC8-F85D-F4CC-EDA0-08CF316A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4875265" y="2679794"/>
            <a:ext cx="834995" cy="68371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4BC44490-60E1-EE82-6957-BE3E81F677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5349990" y="1959197"/>
            <a:ext cx="834995" cy="68371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2D7C20B4-E503-9CAE-E7B2-EF9BF5F0AD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6207059" y="1212066"/>
            <a:ext cx="834995" cy="68371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74BD2E95-78D3-021B-77E4-D5A6B397E5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5556" b="90901"/>
          <a:stretch/>
        </p:blipFill>
        <p:spPr>
          <a:xfrm>
            <a:off x="1359638" y="5442633"/>
            <a:ext cx="10643095" cy="122669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F8BD4CBD-65AF-77CF-67F1-6A5A6B20B0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4964804" y="1841484"/>
            <a:ext cx="470074" cy="686891"/>
          </a:xfrm>
          <a:prstGeom prst="rect">
            <a:avLst/>
          </a:prstGeom>
        </p:spPr>
      </p:pic>
      <p:cxnSp>
        <p:nvCxnSpPr>
          <p:cNvPr id="63" name="Пряма сполучна лінія 72">
            <a:extLst>
              <a:ext uri="{FF2B5EF4-FFF2-40B4-BE49-F238E27FC236}">
                <a16:creationId xmlns="" xmlns:a16="http://schemas.microsoft.com/office/drawing/2014/main" id="{E0998008-0B79-73F5-BB1D-3EA9684DCEEF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6438616" y="3437263"/>
            <a:ext cx="282" cy="940699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 сполучна лінія 73">
            <a:extLst>
              <a:ext uri="{FF2B5EF4-FFF2-40B4-BE49-F238E27FC236}">
                <a16:creationId xmlns="" xmlns:a16="http://schemas.microsoft.com/office/drawing/2014/main" id="{2920CA52-A9BD-3390-1839-06D5AD305EBD}"/>
              </a:ext>
            </a:extLst>
          </p:cNvPr>
          <p:cNvCxnSpPr>
            <a:cxnSpLocks/>
            <a:endCxn id="48" idx="4"/>
          </p:cNvCxnSpPr>
          <p:nvPr/>
        </p:nvCxnSpPr>
        <p:spPr>
          <a:xfrm flipV="1">
            <a:off x="8117056" y="2619595"/>
            <a:ext cx="9337" cy="2133603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 сполучна лінія 74">
            <a:extLst>
              <a:ext uri="{FF2B5EF4-FFF2-40B4-BE49-F238E27FC236}">
                <a16:creationId xmlns="" xmlns:a16="http://schemas.microsoft.com/office/drawing/2014/main" id="{EF7BF5C8-F72F-942D-0D6A-6F1A0822903E}"/>
              </a:ext>
            </a:extLst>
          </p:cNvPr>
          <p:cNvCxnSpPr>
            <a:cxnSpLocks/>
            <a:endCxn id="54" idx="4"/>
          </p:cNvCxnSpPr>
          <p:nvPr/>
        </p:nvCxnSpPr>
        <p:spPr>
          <a:xfrm flipV="1">
            <a:off x="8938296" y="1889695"/>
            <a:ext cx="11835" cy="2560727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E8225610-8A2F-FB5C-4D78-1A82BD5479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4720248" y="1859564"/>
            <a:ext cx="381740" cy="604335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CCF00102-6C8E-D331-FE4A-B34BB977DA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8" r="14904"/>
          <a:stretch/>
        </p:blipFill>
        <p:spPr>
          <a:xfrm>
            <a:off x="4403897" y="2613805"/>
            <a:ext cx="424330" cy="68689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06D2DCFC-F2FC-76F3-FA2A-2F1574705C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5549492" y="1103126"/>
            <a:ext cx="381740" cy="604335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E654331E-CAB5-F34A-8251-947F0ED49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1851132" y="5861897"/>
            <a:ext cx="729491" cy="68371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529B3D70-57BA-DC68-61F5-49B8266FE7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8" r="14904"/>
          <a:stretch/>
        </p:blipFill>
        <p:spPr>
          <a:xfrm>
            <a:off x="1520903" y="5760061"/>
            <a:ext cx="424330" cy="68689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="" xmlns:a16="http://schemas.microsoft.com/office/drawing/2014/main" id="{9244D6A9-F6BB-70A1-9EF0-01E2F8FD23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3378869" y="5756240"/>
            <a:ext cx="470074" cy="686891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F8F6049B-EF5E-1686-4A19-63EEAAE188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3072877" y="5776979"/>
            <a:ext cx="381740" cy="604335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="" xmlns:a16="http://schemas.microsoft.com/office/drawing/2014/main" id="{0436FE16-C9D3-9B28-B6C7-7159BB7A2A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3727180" y="5872659"/>
            <a:ext cx="729491" cy="68371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="" xmlns:a16="http://schemas.microsoft.com/office/drawing/2014/main" id="{C093886B-2CF2-99E2-3596-8F720157F3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5648496" y="5766712"/>
            <a:ext cx="470074" cy="68689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7AF7A34A-B956-25C4-FB7B-3094FD51EB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5319445" y="5766640"/>
            <a:ext cx="381740" cy="604335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="" xmlns:a16="http://schemas.microsoft.com/office/drawing/2014/main" id="{159FC396-2FF9-2A57-9673-EDD7C2774B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6004128" y="5872659"/>
            <a:ext cx="729491" cy="68371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="" xmlns:a16="http://schemas.microsoft.com/office/drawing/2014/main" id="{C4039E6A-1B4E-DC63-BD02-D4ACE3F3FC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7203349" y="5761846"/>
            <a:ext cx="381740" cy="60433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="" xmlns:a16="http://schemas.microsoft.com/office/drawing/2014/main" id="{7048D67E-AA12-FD7A-B941-064172F618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7864374" y="5872659"/>
            <a:ext cx="729491" cy="683714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="" xmlns:a16="http://schemas.microsoft.com/office/drawing/2014/main" id="{1B1497BB-3709-EAC7-4A16-448F080D67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89" b="96629" l="2941" r="892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80270" y="5968132"/>
            <a:ext cx="381741" cy="327239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="" xmlns:a16="http://schemas.microsoft.com/office/drawing/2014/main" id="{E9EBCCA8-239F-DDC0-8F89-269EAC2E6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89" b="96629" l="2941" r="892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06940" y="5968132"/>
            <a:ext cx="381741" cy="327239"/>
          </a:xfrm>
          <a:prstGeom prst="rect">
            <a:avLst/>
          </a:prstGeom>
        </p:spPr>
      </p:pic>
      <p:pic>
        <p:nvPicPr>
          <p:cNvPr id="89" name="Picture 2" descr="Vector gratuito juego de reglas escolares de colores en centímetros y pulgada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53033" r="4097" b="30082"/>
          <a:stretch/>
        </p:blipFill>
        <p:spPr bwMode="auto">
          <a:xfrm>
            <a:off x="2855910" y="4195386"/>
            <a:ext cx="9037506" cy="131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Рисунок 89">
            <a:extLst>
              <a:ext uri="{FF2B5EF4-FFF2-40B4-BE49-F238E27FC236}">
                <a16:creationId xmlns="" xmlns:a16="http://schemas.microsoft.com/office/drawing/2014/main" id="{51A4803D-701E-CCBB-6F25-AF1F4BE8C8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7501508" y="5772071"/>
            <a:ext cx="424330" cy="68689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="" xmlns:a16="http://schemas.microsoft.com/office/drawing/2014/main" id="{C4039E6A-1B4E-DC63-BD02-D4ACE3F3FC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9050014" y="5750475"/>
            <a:ext cx="381740" cy="60433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7048D67E-AA12-FD7A-B941-064172F618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9711039" y="5861288"/>
            <a:ext cx="729491" cy="683714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51A4803D-701E-CCBB-6F25-AF1F4BE8C8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9348173" y="5760700"/>
            <a:ext cx="424330" cy="686891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E809D5DF-EEDB-1F03-833A-932658C7BC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89" b="96629" l="2941" r="892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53763" y="5920317"/>
            <a:ext cx="442916" cy="379680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529B3D70-57BA-DC68-61F5-49B8266FE7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8" r="14904"/>
          <a:stretch/>
        </p:blipFill>
        <p:spPr>
          <a:xfrm>
            <a:off x="10889508" y="5773265"/>
            <a:ext cx="424330" cy="686891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51A4803D-701E-CCBB-6F25-AF1F4BE8C8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5740362" y="1100767"/>
            <a:ext cx="424330" cy="68689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6F4B847-B8A2-45AF-884C-FF0054CCF2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17207" y="5797704"/>
            <a:ext cx="725487" cy="682811"/>
          </a:xfrm>
          <a:prstGeom prst="rect">
            <a:avLst/>
          </a:prstGeom>
        </p:spPr>
      </p:pic>
      <p:sp>
        <p:nvSpPr>
          <p:cNvPr id="5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smtClean="0">
                <a:solidFill>
                  <a:schemeClr val="bg1"/>
                </a:solidFill>
              </a:rPr>
              <a:t>78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кутник: округлені кути 44">
            <a:extLst>
              <a:ext uri="{FF2B5EF4-FFF2-40B4-BE49-F238E27FC236}">
                <a16:creationId xmlns="" xmlns:a16="http://schemas.microsoft.com/office/drawing/2014/main" id="{8E33614F-A1DA-B9D8-1122-284F78203D0F}"/>
              </a:ext>
            </a:extLst>
          </p:cNvPr>
          <p:cNvSpPr/>
          <p:nvPr/>
        </p:nvSpPr>
        <p:spPr>
          <a:xfrm>
            <a:off x="947057" y="1531033"/>
            <a:ext cx="4246622" cy="177172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Прямоугольник 11">
            <a:extLst>
              <a:ext uri="{FF2B5EF4-FFF2-40B4-BE49-F238E27FC236}">
                <a16:creationId xmlns="" xmlns:a16="http://schemas.microsoft.com/office/drawing/2014/main" id="{7A039DD5-B75A-4134-3C89-2ED97C0983D9}"/>
              </a:ext>
            </a:extLst>
          </p:cNvPr>
          <p:cNvSpPr/>
          <p:nvPr/>
        </p:nvSpPr>
        <p:spPr>
          <a:xfrm>
            <a:off x="2147414" y="448866"/>
            <a:ext cx="8732066" cy="96987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Розв</a:t>
            </a:r>
            <a:r>
              <a:rPr lang="en-US" sz="4000" b="1" dirty="0">
                <a:solidFill>
                  <a:schemeClr val="bg1"/>
                </a:solidFill>
              </a:rPr>
              <a:t>’</a:t>
            </a:r>
            <a:r>
              <a:rPr lang="uk-UA" sz="4000" b="1" dirty="0" err="1">
                <a:solidFill>
                  <a:schemeClr val="bg1"/>
                </a:solidFill>
              </a:rPr>
              <a:t>язую</a:t>
            </a:r>
            <a:r>
              <a:rPr lang="uk-UA" sz="4000" b="1" dirty="0">
                <a:solidFill>
                  <a:schemeClr val="bg1"/>
                </a:solidFill>
              </a:rPr>
              <a:t> задачі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7" name="Picture 2" descr="Бутерброды Колбаса картинки (46 фото) скачать обои">
            <a:extLst>
              <a:ext uri="{FF2B5EF4-FFF2-40B4-BE49-F238E27FC236}">
                <a16:creationId xmlns="" xmlns:a16="http://schemas.microsoft.com/office/drawing/2014/main" id="{DDC264AD-DEC4-2467-D6AB-95BD43B92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4"/>
          <a:stretch/>
        </p:blipFill>
        <p:spPr bwMode="auto">
          <a:xfrm rot="18093751">
            <a:off x="1934500" y="1629443"/>
            <a:ext cx="783143" cy="10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Бутерброды Колбаса картинки (46 фото) скачать обои">
            <a:extLst>
              <a:ext uri="{FF2B5EF4-FFF2-40B4-BE49-F238E27FC236}">
                <a16:creationId xmlns="" xmlns:a16="http://schemas.microsoft.com/office/drawing/2014/main" id="{936887F3-C8B4-6CBC-7CE7-FD2207999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86"/>
          <a:stretch/>
        </p:blipFill>
        <p:spPr bwMode="auto">
          <a:xfrm rot="17662173">
            <a:off x="3613251" y="1667073"/>
            <a:ext cx="972722" cy="115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983512C-AF78-9F91-E72E-0A52B91747E0}"/>
              </a:ext>
            </a:extLst>
          </p:cNvPr>
          <p:cNvSpPr txBox="1"/>
          <p:nvPr/>
        </p:nvSpPr>
        <p:spPr>
          <a:xfrm>
            <a:off x="5618010" y="1548573"/>
            <a:ext cx="5497087" cy="173664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7030A0"/>
                </a:solidFill>
              </a:rPr>
              <a:t>На обід приготували 5 бутербродів із ковбасою, а із сиром — на 2 </a:t>
            </a:r>
            <a:r>
              <a:rPr lang="uk-UA" sz="2400" b="1" i="1" dirty="0">
                <a:solidFill>
                  <a:srgbClr val="7030A0"/>
                </a:solidFill>
              </a:rPr>
              <a:t>менше</a:t>
            </a:r>
            <a:r>
              <a:rPr lang="uk-UA" sz="2400" b="1" dirty="0">
                <a:solidFill>
                  <a:srgbClr val="7030A0"/>
                </a:solidFill>
              </a:rPr>
              <a:t>. Скільки бутербродів із сиром приготували на обід</a:t>
            </a:r>
            <a:r>
              <a:rPr lang="uk-UA" sz="2400" b="1" dirty="0" smtClean="0">
                <a:solidFill>
                  <a:srgbClr val="7030A0"/>
                </a:solidFill>
              </a:rPr>
              <a:t>?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41" name="Прямокутник: округлені кути 73">
            <a:extLst>
              <a:ext uri="{FF2B5EF4-FFF2-40B4-BE49-F238E27FC236}">
                <a16:creationId xmlns="" xmlns:a16="http://schemas.microsoft.com/office/drawing/2014/main" id="{4DB8B1D7-6FFF-B039-A3B8-A06381701A2F}"/>
              </a:ext>
            </a:extLst>
          </p:cNvPr>
          <p:cNvSpPr/>
          <p:nvPr/>
        </p:nvSpPr>
        <p:spPr>
          <a:xfrm>
            <a:off x="1265056" y="2518050"/>
            <a:ext cx="808227" cy="58592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solidFill>
                  <a:srgbClr val="FF0000"/>
                </a:solidFill>
              </a:rPr>
              <a:t>10</a:t>
            </a:r>
            <a:endParaRPr lang="x-none" sz="3600" b="1" i="1" dirty="0">
              <a:solidFill>
                <a:srgbClr val="FF0000"/>
              </a:solidFill>
            </a:endParaRPr>
          </a:p>
        </p:txBody>
      </p:sp>
      <p:sp>
        <p:nvSpPr>
          <p:cNvPr id="46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0A6AED25-7685-888D-1BBF-F8B1E6075415}"/>
              </a:ext>
            </a:extLst>
          </p:cNvPr>
          <p:cNvSpPr/>
          <p:nvPr/>
        </p:nvSpPr>
        <p:spPr>
          <a:xfrm>
            <a:off x="5193679" y="5234374"/>
            <a:ext cx="6082639" cy="10344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Заміни слово «менше» на слово «більше».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Розв’яжи </a:t>
            </a:r>
            <a:r>
              <a:rPr lang="uk-UA" sz="2400" b="1" dirty="0">
                <a:solidFill>
                  <a:schemeClr val="bg1"/>
                </a:solidFill>
              </a:rPr>
              <a:t>задачу, що утворилася.</a:t>
            </a:r>
          </a:p>
        </p:txBody>
      </p:sp>
      <p:sp>
        <p:nvSpPr>
          <p:cNvPr id="48" name="Прямокутник: округлені кути 51">
            <a:extLst>
              <a:ext uri="{FF2B5EF4-FFF2-40B4-BE49-F238E27FC236}">
                <a16:creationId xmlns="" xmlns:a16="http://schemas.microsoft.com/office/drawing/2014/main" id="{CF694F8B-98E5-B446-FD35-FC6206AF1D08}"/>
              </a:ext>
            </a:extLst>
          </p:cNvPr>
          <p:cNvSpPr/>
          <p:nvPr/>
        </p:nvSpPr>
        <p:spPr>
          <a:xfrm>
            <a:off x="2617588" y="2613556"/>
            <a:ext cx="2486673" cy="58592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rgbClr val="FF0000"/>
                </a:solidFill>
              </a:rPr>
              <a:t>?, </a:t>
            </a:r>
            <a:r>
              <a:rPr lang="uk-UA" sz="2400" b="1" i="1" dirty="0">
                <a:solidFill>
                  <a:srgbClr val="FF0000"/>
                </a:solidFill>
              </a:rPr>
              <a:t>на</a:t>
            </a:r>
            <a:r>
              <a:rPr lang="uk-UA" sz="3600" b="1" i="1" dirty="0">
                <a:solidFill>
                  <a:srgbClr val="FF0000"/>
                </a:solidFill>
              </a:rPr>
              <a:t> 2 </a:t>
            </a:r>
            <a:r>
              <a:rPr lang="uk-UA" sz="2400" b="1" i="1" dirty="0">
                <a:solidFill>
                  <a:srgbClr val="FF0000"/>
                </a:solidFill>
              </a:rPr>
              <a:t>менше</a:t>
            </a:r>
            <a:endParaRPr lang="x-none" sz="2400" b="1" i="1" dirty="0">
              <a:solidFill>
                <a:srgbClr val="FF0000"/>
              </a:solidFill>
            </a:endParaRPr>
          </a:p>
        </p:txBody>
      </p:sp>
      <p:sp>
        <p:nvSpPr>
          <p:cNvPr id="61" name="Овал 60">
            <a:extLst>
              <a:ext uri="{FF2B5EF4-FFF2-40B4-BE49-F238E27FC236}">
                <a16:creationId xmlns="" xmlns:a16="http://schemas.microsoft.com/office/drawing/2014/main" id="{2364BF13-E9B7-1A81-0F6B-144BB1A8F1E9}"/>
              </a:ext>
            </a:extLst>
          </p:cNvPr>
          <p:cNvSpPr/>
          <p:nvPr/>
        </p:nvSpPr>
        <p:spPr>
          <a:xfrm>
            <a:off x="1067720" y="1648326"/>
            <a:ext cx="488865" cy="474085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x-none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9531" y="5234374"/>
            <a:ext cx="136071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10 – 2 =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4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smtClean="0">
                <a:solidFill>
                  <a:schemeClr val="bg1"/>
                </a:solidFill>
              </a:rPr>
              <a:t>78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45" name="Прямокутник: округлені кути 44">
            <a:extLst>
              <a:ext uri="{FF2B5EF4-FFF2-40B4-BE49-F238E27FC236}">
                <a16:creationId xmlns="" xmlns:a16="http://schemas.microsoft.com/office/drawing/2014/main" id="{8E33614F-A1DA-B9D8-1122-284F78203D0F}"/>
              </a:ext>
            </a:extLst>
          </p:cNvPr>
          <p:cNvSpPr/>
          <p:nvPr/>
        </p:nvSpPr>
        <p:spPr>
          <a:xfrm>
            <a:off x="928373" y="3402413"/>
            <a:ext cx="4246622" cy="177172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9" name="Picture 2" descr="Бутерброды Колбаса картинки (46 фото) скачать обои">
            <a:extLst>
              <a:ext uri="{FF2B5EF4-FFF2-40B4-BE49-F238E27FC236}">
                <a16:creationId xmlns="" xmlns:a16="http://schemas.microsoft.com/office/drawing/2014/main" id="{DDC264AD-DEC4-2467-D6AB-95BD43B92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4"/>
          <a:stretch/>
        </p:blipFill>
        <p:spPr bwMode="auto">
          <a:xfrm rot="18093751">
            <a:off x="1804306" y="3725387"/>
            <a:ext cx="731167" cy="99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Бутерброды Колбаса картинки (46 фото) скачать обои">
            <a:extLst>
              <a:ext uri="{FF2B5EF4-FFF2-40B4-BE49-F238E27FC236}">
                <a16:creationId xmlns="" xmlns:a16="http://schemas.microsoft.com/office/drawing/2014/main" id="{936887F3-C8B4-6CBC-7CE7-FD2207999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86"/>
          <a:stretch/>
        </p:blipFill>
        <p:spPr bwMode="auto">
          <a:xfrm rot="18095886">
            <a:off x="2966419" y="3688091"/>
            <a:ext cx="894828" cy="10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Прямокутник: округлені кути 73">
            <a:extLst>
              <a:ext uri="{FF2B5EF4-FFF2-40B4-BE49-F238E27FC236}">
                <a16:creationId xmlns="" xmlns:a16="http://schemas.microsoft.com/office/drawing/2014/main" id="{4DB8B1D7-6FFF-B039-A3B8-A06381701A2F}"/>
              </a:ext>
            </a:extLst>
          </p:cNvPr>
          <p:cNvSpPr/>
          <p:nvPr/>
        </p:nvSpPr>
        <p:spPr>
          <a:xfrm>
            <a:off x="1339187" y="4470361"/>
            <a:ext cx="808227" cy="58592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solidFill>
                  <a:srgbClr val="FF0000"/>
                </a:solidFill>
              </a:rPr>
              <a:t>10</a:t>
            </a:r>
            <a:endParaRPr lang="x-none" sz="3600" b="1" i="1" dirty="0">
              <a:solidFill>
                <a:srgbClr val="FF0000"/>
              </a:solidFill>
            </a:endParaRPr>
          </a:p>
        </p:txBody>
      </p:sp>
      <p:sp>
        <p:nvSpPr>
          <p:cNvPr id="53" name="Прямокутник: округлені кути 51">
            <a:extLst>
              <a:ext uri="{FF2B5EF4-FFF2-40B4-BE49-F238E27FC236}">
                <a16:creationId xmlns="" xmlns:a16="http://schemas.microsoft.com/office/drawing/2014/main" id="{CF694F8B-98E5-B446-FD35-FC6206AF1D08}"/>
              </a:ext>
            </a:extLst>
          </p:cNvPr>
          <p:cNvSpPr/>
          <p:nvPr/>
        </p:nvSpPr>
        <p:spPr>
          <a:xfrm>
            <a:off x="2617588" y="4517444"/>
            <a:ext cx="2486673" cy="58592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rgbClr val="FF0000"/>
                </a:solidFill>
              </a:rPr>
              <a:t>?, </a:t>
            </a:r>
            <a:r>
              <a:rPr lang="uk-UA" sz="2400" b="1" i="1" dirty="0">
                <a:solidFill>
                  <a:srgbClr val="FF0000"/>
                </a:solidFill>
              </a:rPr>
              <a:t>на</a:t>
            </a:r>
            <a:r>
              <a:rPr lang="uk-UA" sz="3600" b="1" i="1" dirty="0">
                <a:solidFill>
                  <a:srgbClr val="FF0000"/>
                </a:solidFill>
              </a:rPr>
              <a:t> 2 </a:t>
            </a:r>
            <a:r>
              <a:rPr lang="uk-UA" sz="2400" b="1" i="1" dirty="0" smtClean="0">
                <a:solidFill>
                  <a:srgbClr val="FF0000"/>
                </a:solidFill>
              </a:rPr>
              <a:t>більше</a:t>
            </a:r>
            <a:endParaRPr lang="x-none" sz="2400" b="1" i="1" dirty="0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D983512C-AF78-9F91-E72E-0A52B91747E0}"/>
              </a:ext>
            </a:extLst>
          </p:cNvPr>
          <p:cNvSpPr txBox="1"/>
          <p:nvPr/>
        </p:nvSpPr>
        <p:spPr>
          <a:xfrm>
            <a:off x="5618009" y="3371042"/>
            <a:ext cx="5497087" cy="173664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7030A0"/>
                </a:solidFill>
              </a:rPr>
              <a:t>На обід приготували 5 бутербродів із ковбасою, а із сиром — на 2 </a:t>
            </a:r>
            <a:r>
              <a:rPr lang="uk-UA" sz="2400" b="1" i="1" dirty="0" smtClean="0">
                <a:solidFill>
                  <a:srgbClr val="7030A0"/>
                </a:solidFill>
              </a:rPr>
              <a:t>більше</a:t>
            </a:r>
            <a:r>
              <a:rPr lang="uk-UA" sz="2400" b="1" dirty="0">
                <a:solidFill>
                  <a:srgbClr val="7030A0"/>
                </a:solidFill>
              </a:rPr>
              <a:t>. Скільки бутербродів із сиром приготували на обід</a:t>
            </a:r>
            <a:r>
              <a:rPr lang="uk-UA" sz="2400" b="1" dirty="0" smtClean="0">
                <a:solidFill>
                  <a:srgbClr val="7030A0"/>
                </a:solidFill>
              </a:rPr>
              <a:t>?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850246" y="5228382"/>
            <a:ext cx="96051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2800" b="1" dirty="0" smtClean="0"/>
              <a:t>8 (б</a:t>
            </a:r>
            <a:r>
              <a:rPr lang="uk-UA" sz="2800" b="1" dirty="0"/>
              <a:t>.)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478801" y="5757594"/>
            <a:ext cx="133722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10 + 2 =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42202" y="5745610"/>
            <a:ext cx="114326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2800" b="1" dirty="0" smtClean="0"/>
              <a:t>12 (б</a:t>
            </a:r>
            <a:r>
              <a:rPr lang="uk-UA" sz="2800" b="1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56844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" grpId="0" animBg="1"/>
      <p:bldP spid="45" grpId="0" animBg="1"/>
      <p:bldP spid="51" grpId="0" animBg="1"/>
      <p:bldP spid="53" grpId="0"/>
      <p:bldP spid="54" grpId="0" animBg="1"/>
      <p:bldP spid="55" grpId="0" animBg="1"/>
      <p:bldP spid="56" grpId="0" animBg="1"/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TextBox 50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1747191" y="498530"/>
            <a:ext cx="8732066" cy="85465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 які предмети схожі об'ємні фігури?</a:t>
            </a:r>
          </a:p>
        </p:txBody>
      </p:sp>
      <p:pic>
        <p:nvPicPr>
          <p:cNvPr id="56" name="Picture 14" descr="Геометрические объемные фигуры и их названия: шар, куб, пирамида, призма,  тетраэд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22" l="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692" y="2374272"/>
            <a:ext cx="1117870" cy="113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Innopolis Open Robotic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03" y="2307151"/>
            <a:ext cx="1388194" cy="133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Blue Cylinder In White Background 3d Rendering Illustration Stock Photo -  Download Image Now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2" t="11867" r="32590" b="14747"/>
          <a:stretch/>
        </p:blipFill>
        <p:spPr bwMode="auto">
          <a:xfrm>
            <a:off x="9109270" y="1453205"/>
            <a:ext cx="1146048" cy="209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Стрелка вправо 58"/>
          <p:cNvSpPr/>
          <p:nvPr/>
        </p:nvSpPr>
        <p:spPr>
          <a:xfrm rot="8637677">
            <a:off x="7125128" y="1450494"/>
            <a:ext cx="1831918" cy="91057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 rot="19407673">
            <a:off x="7049061" y="1599817"/>
            <a:ext cx="1967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куб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Стрелка вправо 60"/>
          <p:cNvSpPr/>
          <p:nvPr/>
        </p:nvSpPr>
        <p:spPr>
          <a:xfrm rot="8637677">
            <a:off x="4977874" y="1535778"/>
            <a:ext cx="1831918" cy="91057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 rot="19407673">
            <a:off x="4901807" y="1685101"/>
            <a:ext cx="1967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куля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Стрелка вправо 62"/>
          <p:cNvSpPr/>
          <p:nvPr/>
        </p:nvSpPr>
        <p:spPr>
          <a:xfrm rot="8637677">
            <a:off x="10052390" y="1453194"/>
            <a:ext cx="1831918" cy="91057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 rot="19407673">
            <a:off x="9976323" y="1602517"/>
            <a:ext cx="1967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циліндр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5" name="Picture 6" descr="арбуз значок - ico,png,icns,Бесплатные иконки скачат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331" y="4740179"/>
            <a:ext cx="1818485" cy="181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Помидор PNG изображения доступны для бесплатного скачивания - CrazyPNG-PNG  изображение скачать бесплатно-CrazyPNG-PNG изображение скачать бесплатн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766" y="5461972"/>
            <a:ext cx="1002868" cy="96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0" descr="Подарок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162" y="4894358"/>
            <a:ext cx="1579373" cy="169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2" descr="Jual Silinder slide gitar silinder gitar BESI untuk gitar Guitar slide -  Kota Surabaya - Kreisler Shop | Tokopedi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t="14742" r="2389" b="13466"/>
          <a:stretch/>
        </p:blipFill>
        <p:spPr bwMode="auto">
          <a:xfrm>
            <a:off x="4852160" y="5207668"/>
            <a:ext cx="1673330" cy="129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9" name="Прямая со стрелкой 68"/>
          <p:cNvCxnSpPr>
            <a:endCxn id="65" idx="0"/>
          </p:cNvCxnSpPr>
          <p:nvPr/>
        </p:nvCxnSpPr>
        <p:spPr>
          <a:xfrm flipH="1">
            <a:off x="4041574" y="3508910"/>
            <a:ext cx="624652" cy="12312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5217711" y="3295510"/>
            <a:ext cx="2519797" cy="22086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>
            <a:endCxn id="75" idx="0"/>
          </p:cNvCxnSpPr>
          <p:nvPr/>
        </p:nvCxnSpPr>
        <p:spPr>
          <a:xfrm flipH="1">
            <a:off x="7033663" y="3542613"/>
            <a:ext cx="21162" cy="19615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flipH="1">
            <a:off x="5893833" y="3299873"/>
            <a:ext cx="3300406" cy="22042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12" descr="Иконка футбольный мяч - Png картинки и иконки без фона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71" y="5207668"/>
            <a:ext cx="1203318" cy="120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Пиратская тема, Пираты, Декор поделки ручной работы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692" y="4989622"/>
            <a:ext cx="1446470" cy="157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Кубик Рубика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879" y="5504130"/>
            <a:ext cx="1141567" cy="114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Прямая со стрелкой 75"/>
          <p:cNvCxnSpPr/>
          <p:nvPr/>
        </p:nvCxnSpPr>
        <p:spPr>
          <a:xfrm flipH="1">
            <a:off x="2842307" y="3241987"/>
            <a:ext cx="1408083" cy="19626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>
            <a:off x="7648576" y="3457506"/>
            <a:ext cx="3267966" cy="15091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 flipH="1">
            <a:off x="9635927" y="3557366"/>
            <a:ext cx="157195" cy="13183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6" descr="Mr Peabody Stickers | Redbubble">
            <a:extLst>
              <a:ext uri="{FF2B5EF4-FFF2-40B4-BE49-F238E27FC236}">
                <a16:creationId xmlns="" xmlns:a16="http://schemas.microsoft.com/office/drawing/2014/main" id="{222D95F1-23E2-6BB6-9835-AE76EE007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78257" y="2702067"/>
            <a:ext cx="2118534" cy="31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7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  <p:bldP spid="61" grpId="0" animBg="1"/>
      <p:bldP spid="62" grpId="0"/>
      <p:bldP spid="63" grpId="0" animBg="1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лако 4"/>
          <p:cNvSpPr/>
          <p:nvPr/>
        </p:nvSpPr>
        <p:spPr>
          <a:xfrm>
            <a:off x="457200" y="2123135"/>
            <a:ext cx="3320144" cy="2696512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Зроби моделі </a:t>
            </a:r>
          </a:p>
          <a:p>
            <a:pPr algn="ctr"/>
            <a:r>
              <a:rPr lang="uk-UA" sz="2400" b="1" dirty="0">
                <a:solidFill>
                  <a:srgbClr val="7030A0"/>
                </a:solidFill>
              </a:rPr>
              <a:t>будь-якого трикутника і чотирикутника </a:t>
            </a:r>
          </a:p>
          <a:p>
            <a:pPr algn="ctr"/>
            <a:r>
              <a:rPr lang="uk-UA" sz="2400" b="1" dirty="0">
                <a:solidFill>
                  <a:srgbClr val="7030A0"/>
                </a:solidFill>
              </a:rPr>
              <a:t>з олівців.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60016" y="539088"/>
            <a:ext cx="8732066" cy="74542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Практична робота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18437" y="1959761"/>
            <a:ext cx="7753474" cy="374873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Pensil Menggambar Seni - Gambar vektor gratis di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8926" flipH="1">
            <a:off x="4742797" y="2760128"/>
            <a:ext cx="1048493" cy="186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42653"/>
          <a:stretch/>
        </p:blipFill>
        <p:spPr>
          <a:xfrm>
            <a:off x="7223284" y="2168942"/>
            <a:ext cx="4292994" cy="31719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r="57347"/>
          <a:stretch/>
        </p:blipFill>
        <p:spPr>
          <a:xfrm>
            <a:off x="4259511" y="2309091"/>
            <a:ext cx="3051845" cy="3031847"/>
          </a:xfrm>
          <a:prstGeom prst="rect">
            <a:avLst/>
          </a:prstGeom>
        </p:spPr>
      </p:pic>
      <p:pic>
        <p:nvPicPr>
          <p:cNvPr id="11" name="Picture 4" descr="Pensil Menggambar Seni - Gambar vektor gratis di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4360" flipH="1">
            <a:off x="5071920" y="3579425"/>
            <a:ext cx="1048493" cy="186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ensil Menggambar Seni - Gambar vektor gratis di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094" flipH="1">
            <a:off x="5756805" y="2806811"/>
            <a:ext cx="1048493" cy="186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ensil Menggambar Seni - Gambar vektor gratis di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094" flipH="1">
            <a:off x="7963699" y="2914864"/>
            <a:ext cx="1048493" cy="186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ensil Menggambar Seni - Gambar vektor gratis di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6310" flipH="1">
            <a:off x="9235127" y="3652593"/>
            <a:ext cx="1048493" cy="186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ensil Menggambar Seni - Gambar vektor gratis di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6310" flipH="1">
            <a:off x="8548037" y="1887550"/>
            <a:ext cx="1048493" cy="186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ensil Menggambar Seni - Gambar vektor gratis di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094" flipH="1">
            <a:off x="9867836" y="2524281"/>
            <a:ext cx="1048493" cy="186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23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802207" y="424085"/>
            <a:ext cx="8672819" cy="91564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>
                <a:solidFill>
                  <a:schemeClr val="bg1"/>
                </a:solidFill>
              </a:rPr>
              <a:t>Online </a:t>
            </a:r>
            <a:r>
              <a:rPr lang="uk-UA" altLang="uk-UA" sz="4000" b="1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388193" y="1861127"/>
            <a:ext cx="2598052" cy="4538966"/>
          </a:xfrm>
          <a:prstGeom prst="rect">
            <a:avLst/>
          </a:prstGeom>
        </p:spPr>
      </p:pic>
      <p:pic>
        <p:nvPicPr>
          <p:cNvPr id="10" name="Рисунок 9">
            <a:hlinkClick r:id="rId5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131133" y="2201620"/>
            <a:ext cx="4265586" cy="4587906"/>
          </a:xfrm>
          <a:prstGeom prst="rect">
            <a:avLst/>
          </a:prstGeom>
        </p:spPr>
      </p:pic>
      <p:sp>
        <p:nvSpPr>
          <p:cNvPr id="13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5410" y="2201620"/>
            <a:ext cx="1187579" cy="117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918"/>
          <a:stretch/>
        </p:blipFill>
        <p:spPr>
          <a:xfrm>
            <a:off x="278401" y="1490273"/>
            <a:ext cx="3153123" cy="2811298"/>
          </a:xfrm>
          <a:prstGeom prst="rect">
            <a:avLst/>
          </a:prstGeom>
        </p:spPr>
      </p:pic>
      <p:pic>
        <p:nvPicPr>
          <p:cNvPr id="15" name="Picture 4" descr="Что делать если пропал значок громкости с панели задач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080" y="1230129"/>
            <a:ext cx="1392066" cy="10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854962" y="494529"/>
            <a:ext cx="8732066" cy="60204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Вправа «Мікрофон» </a:t>
            </a:r>
          </a:p>
        </p:txBody>
      </p:sp>
      <p:pic>
        <p:nvPicPr>
          <p:cNvPr id="19" name="Picture 2" descr="Милая девушка поет с микрофоном | Бесплатно вектор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286" y="2180027"/>
            <a:ext cx="2449604" cy="425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5926146" y="1244600"/>
            <a:ext cx="4184092" cy="7874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rgbClr val="002060"/>
                </a:solidFill>
              </a:rPr>
              <a:t>Що нового дізналися на уроці?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21" name="Picture 4" descr="Что делать если пропал значок громкости с панели задач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71" y="2373897"/>
            <a:ext cx="1392066" cy="10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4809429" y="2470653"/>
            <a:ext cx="4184092" cy="7874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rgbClr val="002060"/>
                </a:solidFill>
              </a:rPr>
              <a:t>Чи знадобиться це нам у житті чи на уроках математики?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33" name="Picture 4" descr="Что делать если пропал значок громкости с панели задач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984" y="3613856"/>
            <a:ext cx="1392066" cy="10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Скругленный прямоугольник 33"/>
          <p:cNvSpPr/>
          <p:nvPr/>
        </p:nvSpPr>
        <p:spPr>
          <a:xfrm>
            <a:off x="3927050" y="3761883"/>
            <a:ext cx="4184092" cy="7874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rgbClr val="002060"/>
                </a:solidFill>
              </a:rPr>
              <a:t>Що здалося складним?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35" name="Picture 4" descr="Что делать если пропал значок громкости с панели задач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84" y="5043955"/>
            <a:ext cx="1392066" cy="10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2847550" y="5191982"/>
            <a:ext cx="4184092" cy="7874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rgbClr val="002060"/>
                </a:solidFill>
              </a:rPr>
              <a:t>З чим ви упоралися легко?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: округлені кути 5">
            <a:extLst>
              <a:ext uri="{FF2B5EF4-FFF2-40B4-BE49-F238E27FC236}">
                <a16:creationId xmlns="" xmlns:a16="http://schemas.microsoft.com/office/drawing/2014/main" id="{1355F926-84C1-4534-9CB2-319E2B5CC316}"/>
              </a:ext>
            </a:extLst>
          </p:cNvPr>
          <p:cNvSpPr/>
          <p:nvPr/>
        </p:nvSpPr>
        <p:spPr>
          <a:xfrm>
            <a:off x="7226300" y="3941361"/>
            <a:ext cx="4843433" cy="2764215"/>
          </a:xfrm>
          <a:prstGeom prst="cloud">
            <a:avLst/>
          </a:prstGeom>
          <a:gradFill flip="none" rotWithShape="1">
            <a:gsLst>
              <a:gs pos="0">
                <a:srgbClr val="0BCFF1">
                  <a:tint val="66000"/>
                  <a:satMod val="160000"/>
                </a:srgbClr>
              </a:gs>
              <a:gs pos="50000">
                <a:srgbClr val="0BCFF1">
                  <a:tint val="44500"/>
                  <a:satMod val="160000"/>
                </a:srgbClr>
              </a:gs>
              <a:gs pos="100000">
                <a:srgbClr val="0BCFF1">
                  <a:tint val="23500"/>
                  <a:satMod val="160000"/>
                </a:srgb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Доброго ранку, 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</a:rPr>
              <a:t>в небі краплинка!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</a:rPr>
              <a:t>Доброго ранку, 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</a:rPr>
              <a:t>тобі хмаринко!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68095" y="484233"/>
            <a:ext cx="8732066" cy="90950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16" name="Прямокутник: округлені кути 5">
            <a:extLst>
              <a:ext uri="{FF2B5EF4-FFF2-40B4-BE49-F238E27FC236}">
                <a16:creationId xmlns="" xmlns:a16="http://schemas.microsoft.com/office/drawing/2014/main" id="{1355F926-84C1-4534-9CB2-319E2B5CC316}"/>
              </a:ext>
            </a:extLst>
          </p:cNvPr>
          <p:cNvSpPr/>
          <p:nvPr/>
        </p:nvSpPr>
        <p:spPr>
          <a:xfrm>
            <a:off x="198524" y="1624838"/>
            <a:ext cx="4151211" cy="2764215"/>
          </a:xfrm>
          <a:prstGeom prst="cloud">
            <a:avLst/>
          </a:prstGeom>
          <a:gradFill flip="none" rotWithShape="1">
            <a:gsLst>
              <a:gs pos="0">
                <a:srgbClr val="0BCFF1">
                  <a:tint val="66000"/>
                  <a:satMod val="160000"/>
                </a:srgbClr>
              </a:gs>
              <a:gs pos="50000">
                <a:srgbClr val="0BCFF1">
                  <a:tint val="44500"/>
                  <a:satMod val="160000"/>
                </a:srgbClr>
              </a:gs>
              <a:gs pos="100000">
                <a:srgbClr val="0BCFF1">
                  <a:tint val="23500"/>
                  <a:satMod val="160000"/>
                </a:srgb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Доброго ранку, сонце привітне!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</a:rPr>
              <a:t>Доброго ранку, небо блакитне! </a:t>
            </a:r>
          </a:p>
        </p:txBody>
      </p:sp>
      <p:pic>
        <p:nvPicPr>
          <p:cNvPr id="17" name="Picture 6" descr="Друзья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3" b="98845" l="10000" r="90000">
                        <a14:foregroundMark x1="42833" y1="71824" x2="42833" y2="71824"/>
                        <a14:foregroundMark x1="62667" y1="66282" x2="62667" y2="66282"/>
                        <a14:foregroundMark x1="67333" y1="43649" x2="67333" y2="43649"/>
                        <a14:foregroundMark x1="51333" y1="8776" x2="51333" y2="8776"/>
                        <a14:foregroundMark x1="50667" y1="31640" x2="50667" y2="31640"/>
                        <a14:foregroundMark x1="34333" y1="45035" x2="34333" y2="45035"/>
                        <a14:foregroundMark x1="40667" y1="70670" x2="40667" y2="70670"/>
                        <a14:foregroundMark x1="60000" y1="66975" x2="60000" y2="66975"/>
                        <a14:foregroundMark x1="67833" y1="47113" x2="67833" y2="47113"/>
                        <a14:foregroundMark x1="51500" y1="33256" x2="51500" y2="33256"/>
                        <a14:foregroundMark x1="34333" y1="47575" x2="34333" y2="47575"/>
                        <a14:foregroundMark x1="47500" y1="9007" x2="47500" y2="9007"/>
                        <a14:foregroundMark x1="53667" y1="11085" x2="53667" y2="11085"/>
                        <a14:foregroundMark x1="43000" y1="12240" x2="43000" y2="12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525" y="1393741"/>
            <a:ext cx="6319207" cy="456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1" b="99666" l="1644" r="9780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6526" y="205595"/>
            <a:ext cx="2240143" cy="367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/>
          <p:cNvSpPr/>
          <p:nvPr/>
        </p:nvSpPr>
        <p:spPr>
          <a:xfrm>
            <a:off x="1849957" y="659364"/>
            <a:ext cx="8732066" cy="86936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Лічба одиницями від </a:t>
            </a:r>
            <a:r>
              <a:rPr lang="uk-UA" sz="4000" b="1" dirty="0" smtClean="0">
                <a:solidFill>
                  <a:schemeClr val="bg1"/>
                </a:solidFill>
              </a:rPr>
              <a:t>11 </a:t>
            </a:r>
            <a:r>
              <a:rPr lang="uk-UA" sz="4000" b="1" dirty="0">
                <a:solidFill>
                  <a:schemeClr val="bg1"/>
                </a:solidFill>
              </a:rPr>
              <a:t>до 20</a:t>
            </a:r>
          </a:p>
        </p:txBody>
      </p:sp>
      <p:pic>
        <p:nvPicPr>
          <p:cNvPr id="63" name="Picture 2" descr="Девочка пускает мыльные пузыри - анимационная картинка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51350" y="2192509"/>
            <a:ext cx="3681349" cy="45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53" y="1942143"/>
            <a:ext cx="1396026" cy="140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935878" y="2257438"/>
            <a:ext cx="914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ru-RU" sz="44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8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514" y="2601413"/>
            <a:ext cx="1602916" cy="160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2604110" y="3039091"/>
            <a:ext cx="868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ru-RU" sz="44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4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068" y="1851145"/>
            <a:ext cx="1577501" cy="158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8679310" y="2352482"/>
            <a:ext cx="1068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endParaRPr lang="ru-RU" sz="44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6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085" y="2990196"/>
            <a:ext cx="1663518" cy="166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5302955" y="3491976"/>
            <a:ext cx="919290" cy="77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ru-RU" sz="44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8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469" y="4558134"/>
            <a:ext cx="1543707" cy="154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6566271" y="4915874"/>
            <a:ext cx="759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ru-RU" sz="44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0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172" y="4268135"/>
            <a:ext cx="1757651" cy="176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3894134" y="4763663"/>
            <a:ext cx="794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ru-RU" sz="44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4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429" y="1665638"/>
            <a:ext cx="1477428" cy="14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4292490" y="2021751"/>
            <a:ext cx="888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ru-RU" sz="44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6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905" y="1812043"/>
            <a:ext cx="1525753" cy="153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6457621" y="2313850"/>
            <a:ext cx="868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ru-RU" sz="44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9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83" y="4202394"/>
            <a:ext cx="1774003" cy="177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TextBox 109"/>
          <p:cNvSpPr txBox="1"/>
          <p:nvPr/>
        </p:nvSpPr>
        <p:spPr>
          <a:xfrm>
            <a:off x="1849956" y="4658488"/>
            <a:ext cx="823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ru-RU" sz="44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3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658" y="3749070"/>
            <a:ext cx="1613498" cy="161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TextBox 113"/>
          <p:cNvSpPr txBox="1"/>
          <p:nvPr/>
        </p:nvSpPr>
        <p:spPr>
          <a:xfrm>
            <a:off x="8151350" y="4173413"/>
            <a:ext cx="8984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ru-RU" sz="44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735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9" grpId="0"/>
      <p:bldP spid="75" grpId="0"/>
      <p:bldP spid="77" grpId="0"/>
      <p:bldP spid="79" grpId="0"/>
      <p:bldP spid="81" grpId="0"/>
      <p:bldP spid="85" grpId="0"/>
      <p:bldP spid="87" grpId="0"/>
      <p:bldP spid="110" grpId="0"/>
      <p:bldP spid="1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1744511" y="578111"/>
            <a:ext cx="8732066" cy="73677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Назви числа, що </a:t>
            </a:r>
            <a:r>
              <a:rPr lang="uk-UA" sz="4000" b="1" dirty="0" smtClean="0"/>
              <a:t>пропущені</a:t>
            </a:r>
            <a:endParaRPr lang="ru-RU" sz="4000" b="1" dirty="0"/>
          </a:p>
        </p:txBody>
      </p:sp>
      <p:pic>
        <p:nvPicPr>
          <p:cNvPr id="37" name="Picture 12" descr="поезд шаржа иллюстрация вектора. иллюстрации насчитывающей малыши - 2117189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28" y="1761532"/>
            <a:ext cx="4889816" cy="134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поезд шаржа иллюстрация вектора. иллюстрации насчитывающей малыши - 2117189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339" y="2420498"/>
            <a:ext cx="4889816" cy="134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поезд шаржа иллюстрация вектора. иллюстрации насчитывающей малыши - 2117189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88" y="3581685"/>
            <a:ext cx="4889816" cy="134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поезд шаржа иллюстрация вектора. иллюстрации насчитывающей малыши - 2117189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885" y="4692074"/>
            <a:ext cx="4889816" cy="134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Скругленный прямоугольник 40"/>
          <p:cNvSpPr/>
          <p:nvPr/>
        </p:nvSpPr>
        <p:spPr>
          <a:xfrm>
            <a:off x="2180578" y="2310799"/>
            <a:ext cx="861219" cy="4679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265946" y="2310799"/>
            <a:ext cx="931100" cy="4679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60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4421195" y="2310799"/>
            <a:ext cx="855750" cy="4679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3333110" y="2355369"/>
            <a:ext cx="796772" cy="37883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2536624" y="4136558"/>
            <a:ext cx="886946" cy="4679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689875" y="4122921"/>
            <a:ext cx="898629" cy="4679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60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805526" y="4122921"/>
            <a:ext cx="855750" cy="4679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721069" y="4167491"/>
            <a:ext cx="796772" cy="37883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7548800" y="2974989"/>
            <a:ext cx="861219" cy="4679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8646080" y="3002066"/>
            <a:ext cx="931100" cy="4679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60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9765091" y="2974989"/>
            <a:ext cx="903398" cy="4679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8713244" y="3041897"/>
            <a:ext cx="796772" cy="37883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7906431" y="5252659"/>
            <a:ext cx="873633" cy="4679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9071377" y="5251549"/>
            <a:ext cx="933507" cy="4679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60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10159462" y="5252659"/>
            <a:ext cx="855750" cy="4679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9071377" y="5297229"/>
            <a:ext cx="796772" cy="37883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072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687286" y="434129"/>
            <a:ext cx="9244880" cy="68643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«Математична павутинка»</a:t>
            </a:r>
          </a:p>
        </p:txBody>
      </p:sp>
      <p:pic>
        <p:nvPicPr>
          <p:cNvPr id="32" name="Picture 4" descr="ᐈ Паутина татуировка - векторные изображения, рисунок паутина татуировка &gt; 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b="3174"/>
          <a:stretch/>
        </p:blipFill>
        <p:spPr bwMode="auto">
          <a:xfrm>
            <a:off x="3966302" y="1040598"/>
            <a:ext cx="6607666" cy="566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650391" y="1060982"/>
            <a:ext cx="14811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6600" b="1" dirty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ru-RU" sz="6600" b="1" dirty="0">
              <a:solidFill>
                <a:srgbClr val="E24E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Picture 4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521" y="1209298"/>
            <a:ext cx="2367480" cy="300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850002" y="1092681"/>
            <a:ext cx="13278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6600" b="1" dirty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ru-RU" sz="6600" b="1" dirty="0">
              <a:solidFill>
                <a:srgbClr val="E24E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22305" y="2354276"/>
            <a:ext cx="13388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6600" b="1" dirty="0" smtClean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ru-RU" sz="6600" b="1" dirty="0">
              <a:solidFill>
                <a:srgbClr val="E24E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112612" y="4464083"/>
            <a:ext cx="14451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uk-UA" sz="6600" b="1" dirty="0" smtClean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ru-RU" sz="6600" b="1" dirty="0">
              <a:solidFill>
                <a:srgbClr val="E24E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766756" y="5734032"/>
            <a:ext cx="13458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66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uk-UA" sz="6600" b="1" dirty="0" smtClean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6600" b="1" dirty="0">
              <a:solidFill>
                <a:srgbClr val="E24E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28274" y="5750004"/>
            <a:ext cx="13631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66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uk-UA" sz="6600" b="1" dirty="0" smtClean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6600" b="1" dirty="0">
              <a:solidFill>
                <a:srgbClr val="E24E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49382" y="4369747"/>
            <a:ext cx="14071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6600" b="1" dirty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ru-RU" sz="6600" b="1" dirty="0">
              <a:solidFill>
                <a:srgbClr val="E24E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15905" y="2237998"/>
            <a:ext cx="14071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6600" b="1" dirty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ru-RU" sz="6600" b="1" dirty="0">
              <a:solidFill>
                <a:srgbClr val="E24E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7924335" y="1127500"/>
            <a:ext cx="1619425" cy="92502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9112612" y="2408331"/>
            <a:ext cx="1554778" cy="92502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9112612" y="4515300"/>
            <a:ext cx="1554778" cy="92502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7977652" y="5834222"/>
            <a:ext cx="1566108" cy="92502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Овал 72"/>
          <p:cNvSpPr/>
          <p:nvPr/>
        </p:nvSpPr>
        <p:spPr>
          <a:xfrm>
            <a:off x="5145337" y="5760666"/>
            <a:ext cx="1467075" cy="92502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Овал 73"/>
          <p:cNvSpPr/>
          <p:nvPr/>
        </p:nvSpPr>
        <p:spPr>
          <a:xfrm>
            <a:off x="3493250" y="4460195"/>
            <a:ext cx="1645053" cy="92502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Овал 74"/>
          <p:cNvSpPr/>
          <p:nvPr/>
        </p:nvSpPr>
        <p:spPr>
          <a:xfrm>
            <a:off x="3750251" y="2362937"/>
            <a:ext cx="1594650" cy="92502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Овал 75"/>
          <p:cNvSpPr/>
          <p:nvPr/>
        </p:nvSpPr>
        <p:spPr>
          <a:xfrm>
            <a:off x="5492322" y="1120561"/>
            <a:ext cx="1483893" cy="92502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6772167" y="3429527"/>
            <a:ext cx="924062" cy="92502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TextBox 77"/>
          <p:cNvSpPr txBox="1"/>
          <p:nvPr/>
        </p:nvSpPr>
        <p:spPr>
          <a:xfrm>
            <a:off x="6691464" y="3287959"/>
            <a:ext cx="1169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</a:t>
            </a:r>
            <a:r>
              <a:rPr lang="en-US" sz="6600" b="1" dirty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6600" b="1" dirty="0">
              <a:solidFill>
                <a:srgbClr val="E24E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9" name="Прямая со стрелкой 78"/>
          <p:cNvCxnSpPr/>
          <p:nvPr/>
        </p:nvCxnSpPr>
        <p:spPr>
          <a:xfrm flipH="1">
            <a:off x="7502395" y="2090916"/>
            <a:ext cx="652694" cy="124243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/>
          <p:nvPr/>
        </p:nvCxnSpPr>
        <p:spPr>
          <a:xfrm flipH="1">
            <a:off x="7875744" y="3137217"/>
            <a:ext cx="1302124" cy="53849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flipH="1" flipV="1">
            <a:off x="7924335" y="4103452"/>
            <a:ext cx="1221545" cy="608453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 flipH="1" flipV="1">
            <a:off x="7531152" y="4407679"/>
            <a:ext cx="564869" cy="131860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 flipV="1">
            <a:off x="6100668" y="4473071"/>
            <a:ext cx="885207" cy="138143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 flipV="1">
            <a:off x="5182349" y="4101586"/>
            <a:ext cx="1383784" cy="596693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>
            <a:off x="5412004" y="3030191"/>
            <a:ext cx="1200408" cy="62654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>
            <a:off x="6481791" y="2093462"/>
            <a:ext cx="501441" cy="116114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60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ᐈ Паутина татуировка - векторные изображения, рисунок паутина татуировка &gt; 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b="3174"/>
          <a:stretch/>
        </p:blipFill>
        <p:spPr bwMode="auto">
          <a:xfrm>
            <a:off x="4089276" y="1035022"/>
            <a:ext cx="6607666" cy="566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443692" y="1035022"/>
            <a:ext cx="1443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6600" b="1" dirty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ru-RU" sz="6600" b="1" dirty="0">
              <a:solidFill>
                <a:srgbClr val="E24E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4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46" y="1110953"/>
            <a:ext cx="2352691" cy="298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047923" y="1066721"/>
            <a:ext cx="14698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6600" b="1" dirty="0" smtClean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ru-RU" sz="6600" b="1" dirty="0">
              <a:solidFill>
                <a:srgbClr val="E24E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20226" y="2328316"/>
            <a:ext cx="13767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6600" b="1" dirty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ru-RU" sz="6600" b="1" dirty="0">
              <a:solidFill>
                <a:srgbClr val="E24E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10533" y="4438123"/>
            <a:ext cx="13767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6600" b="1" dirty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ru-RU" sz="6600" b="1" dirty="0">
              <a:solidFill>
                <a:srgbClr val="E24E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64677" y="5708072"/>
            <a:ext cx="15530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6600" b="1" dirty="0" smtClean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ru-RU" sz="6600" b="1" dirty="0">
              <a:solidFill>
                <a:srgbClr val="E24E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45239" y="5750004"/>
            <a:ext cx="1468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66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uk-UA" sz="6600" b="1" dirty="0" smtClean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6600" b="1" dirty="0">
              <a:solidFill>
                <a:srgbClr val="E24E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11310" y="4284932"/>
            <a:ext cx="1462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6600" b="1" dirty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ru-RU" sz="6600" b="1" dirty="0">
              <a:solidFill>
                <a:srgbClr val="E24E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85886" y="2212038"/>
            <a:ext cx="14350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6600" b="1" dirty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ru-RU" sz="6600" b="1" dirty="0">
              <a:solidFill>
                <a:srgbClr val="E24E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7970433" y="1158208"/>
            <a:ext cx="1547312" cy="92502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9517745" y="2419803"/>
            <a:ext cx="1529137" cy="92502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</a:p>
        </p:txBody>
      </p:sp>
      <p:sp>
        <p:nvSpPr>
          <p:cNvPr id="31" name="Овал 30"/>
          <p:cNvSpPr/>
          <p:nvPr/>
        </p:nvSpPr>
        <p:spPr>
          <a:xfrm>
            <a:off x="9444820" y="4512601"/>
            <a:ext cx="1602062" cy="92502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</a:p>
        </p:txBody>
      </p:sp>
      <p:sp>
        <p:nvSpPr>
          <p:cNvPr id="32" name="Овал 31"/>
          <p:cNvSpPr/>
          <p:nvPr/>
        </p:nvSpPr>
        <p:spPr>
          <a:xfrm>
            <a:off x="7857413" y="5779281"/>
            <a:ext cx="1503121" cy="92502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362801" y="5841491"/>
            <a:ext cx="1471987" cy="92502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3842557" y="4364062"/>
            <a:ext cx="1535507" cy="92502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</a:p>
        </p:txBody>
      </p:sp>
      <p:sp>
        <p:nvSpPr>
          <p:cNvPr id="35" name="Овал 34"/>
          <p:cNvSpPr/>
          <p:nvPr/>
        </p:nvSpPr>
        <p:spPr>
          <a:xfrm>
            <a:off x="3999472" y="2320489"/>
            <a:ext cx="1535506" cy="92502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</a:p>
        </p:txBody>
      </p:sp>
      <p:sp>
        <p:nvSpPr>
          <p:cNvPr id="36" name="Овал 35"/>
          <p:cNvSpPr/>
          <p:nvPr/>
        </p:nvSpPr>
        <p:spPr>
          <a:xfrm>
            <a:off x="5362801" y="1049937"/>
            <a:ext cx="1552878" cy="92502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</a:p>
        </p:txBody>
      </p:sp>
      <p:sp>
        <p:nvSpPr>
          <p:cNvPr id="37" name="Овал 36"/>
          <p:cNvSpPr/>
          <p:nvPr/>
        </p:nvSpPr>
        <p:spPr>
          <a:xfrm>
            <a:off x="6913698" y="3407151"/>
            <a:ext cx="924062" cy="92502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6877505" y="3294394"/>
            <a:ext cx="935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sz="6600" b="1" dirty="0">
                <a:solidFill>
                  <a:srgbClr val="E24E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6600" b="1" dirty="0">
              <a:solidFill>
                <a:srgbClr val="E24E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7625369" y="2085340"/>
            <a:ext cx="652694" cy="124243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7998718" y="3131641"/>
            <a:ext cx="1302124" cy="53849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 flipV="1">
            <a:off x="8047309" y="4097876"/>
            <a:ext cx="1221545" cy="608453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 flipV="1">
            <a:off x="7654126" y="4402103"/>
            <a:ext cx="564869" cy="131860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6223642" y="4467495"/>
            <a:ext cx="885207" cy="138143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V="1">
            <a:off x="5305323" y="4096010"/>
            <a:ext cx="1383784" cy="596693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5534978" y="3024615"/>
            <a:ext cx="1200408" cy="62654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6604765" y="2087886"/>
            <a:ext cx="501441" cy="116114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1687286" y="434129"/>
            <a:ext cx="9244880" cy="68643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«Математична павутинка»</a:t>
            </a:r>
          </a:p>
        </p:txBody>
      </p:sp>
    </p:spTree>
    <p:extLst>
      <p:ext uri="{BB962C8B-B14F-4D97-AF65-F5344CB8AC3E}">
        <p14:creationId xmlns:p14="http://schemas.microsoft.com/office/powerpoint/2010/main" val="427429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/>
        </p:nvSpPr>
        <p:spPr>
          <a:xfrm>
            <a:off x="1631347" y="555114"/>
            <a:ext cx="8732066" cy="81648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574999" y="1615145"/>
            <a:ext cx="6681553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Назви кількість десятків і кількість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 одиниць у кожному числі.</a:t>
            </a:r>
          </a:p>
        </p:txBody>
      </p:sp>
      <p:pic>
        <p:nvPicPr>
          <p:cNvPr id="39" name="Picture 6" descr="Картинки по запросу &quot;клипарт нит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06822">
            <a:off x="1296567" y="3306245"/>
            <a:ext cx="9663598" cy="213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Картинки по запросу &quot;клипарт бусы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530" y="3410526"/>
            <a:ext cx="1652370" cy="165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447885" y="3829212"/>
            <a:ext cx="747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Picture 4" descr="Картинки по запросу &quot;клипарт бусы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533" y="3410526"/>
            <a:ext cx="1652370" cy="165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484888" y="3829212"/>
            <a:ext cx="747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" name="Picture 4" descr="Картинки по запросу &quot;клипарт бусы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249" y="2931273"/>
            <a:ext cx="1652370" cy="165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7929424" y="3353428"/>
            <a:ext cx="747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" name="Picture 4" descr="Картинки по запросу &quot;клипарт бусы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574" y="2603639"/>
            <a:ext cx="1652370" cy="165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8891025" y="3010997"/>
            <a:ext cx="747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Стрелка вниз 80"/>
          <p:cNvSpPr/>
          <p:nvPr/>
        </p:nvSpPr>
        <p:spPr>
          <a:xfrm rot="14000218">
            <a:off x="1021617" y="4161885"/>
            <a:ext cx="1021625" cy="2245231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TextBox 81"/>
          <p:cNvSpPr txBox="1"/>
          <p:nvPr/>
        </p:nvSpPr>
        <p:spPr>
          <a:xfrm rot="19417229">
            <a:off x="561258" y="5092270"/>
            <a:ext cx="1883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дес. 4 од.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3" name="Picture 4" descr="Картинки по запросу &quot;клипарт бусы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39" y="3401002"/>
            <a:ext cx="1652370" cy="165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/>
          <p:cNvSpPr txBox="1"/>
          <p:nvPr/>
        </p:nvSpPr>
        <p:spPr>
          <a:xfrm>
            <a:off x="4541794" y="3819688"/>
            <a:ext cx="747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5" name="Picture 4" descr="Картинки по запросу &quot;клипарт бусы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795" y="3306610"/>
            <a:ext cx="1652370" cy="165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/>
          <p:cNvSpPr txBox="1"/>
          <p:nvPr/>
        </p:nvSpPr>
        <p:spPr>
          <a:xfrm>
            <a:off x="5623150" y="3725296"/>
            <a:ext cx="747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7" name="Picture 4" descr="Картинки по запросу &quot;клипарт бусы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976" y="3195290"/>
            <a:ext cx="1652370" cy="165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6762141" y="3628957"/>
            <a:ext cx="747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Стрелка вниз 88"/>
          <p:cNvSpPr/>
          <p:nvPr/>
        </p:nvSpPr>
        <p:spPr>
          <a:xfrm rot="14000218">
            <a:off x="2298879" y="4255957"/>
            <a:ext cx="1021625" cy="2245231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0" name="TextBox 89"/>
          <p:cNvSpPr txBox="1"/>
          <p:nvPr/>
        </p:nvSpPr>
        <p:spPr>
          <a:xfrm rot="19417229">
            <a:off x="1838520" y="5186342"/>
            <a:ext cx="1883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дес. 9 од.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" name="Стрелка вниз 90"/>
          <p:cNvSpPr/>
          <p:nvPr/>
        </p:nvSpPr>
        <p:spPr>
          <a:xfrm rot="14000218">
            <a:off x="3443846" y="4229054"/>
            <a:ext cx="1021625" cy="2245231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2" name="TextBox 91"/>
          <p:cNvSpPr txBox="1"/>
          <p:nvPr/>
        </p:nvSpPr>
        <p:spPr>
          <a:xfrm rot="19417229">
            <a:off x="2983487" y="5159439"/>
            <a:ext cx="1883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дес. 2 од.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" name="Стрелка вниз 92"/>
          <p:cNvSpPr/>
          <p:nvPr/>
        </p:nvSpPr>
        <p:spPr>
          <a:xfrm rot="14000218">
            <a:off x="4546964" y="4134661"/>
            <a:ext cx="1021625" cy="2245231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4" name="TextBox 93"/>
          <p:cNvSpPr txBox="1"/>
          <p:nvPr/>
        </p:nvSpPr>
        <p:spPr>
          <a:xfrm rot="19417229">
            <a:off x="4086605" y="5065046"/>
            <a:ext cx="1883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дес. 0 од.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Стрелка вниз 94"/>
          <p:cNvSpPr/>
          <p:nvPr/>
        </p:nvSpPr>
        <p:spPr>
          <a:xfrm rot="14000218">
            <a:off x="5594916" y="4008789"/>
            <a:ext cx="1021625" cy="2245231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6" name="TextBox 95"/>
          <p:cNvSpPr txBox="1"/>
          <p:nvPr/>
        </p:nvSpPr>
        <p:spPr>
          <a:xfrm rot="19417229">
            <a:off x="5134557" y="4939174"/>
            <a:ext cx="1883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дес. 8 од.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Стрелка вниз 96"/>
          <p:cNvSpPr/>
          <p:nvPr/>
        </p:nvSpPr>
        <p:spPr>
          <a:xfrm rot="14000218">
            <a:off x="6777627" y="3767591"/>
            <a:ext cx="1021625" cy="2245231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8" name="TextBox 97"/>
          <p:cNvSpPr txBox="1"/>
          <p:nvPr/>
        </p:nvSpPr>
        <p:spPr>
          <a:xfrm rot="19417229">
            <a:off x="6317268" y="4697976"/>
            <a:ext cx="1883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дес. 4 од.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Стрелка вниз 98"/>
          <p:cNvSpPr/>
          <p:nvPr/>
        </p:nvSpPr>
        <p:spPr>
          <a:xfrm rot="14000218">
            <a:off x="7880389" y="3471276"/>
            <a:ext cx="1021625" cy="2245231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TextBox 99"/>
          <p:cNvSpPr txBox="1"/>
          <p:nvPr/>
        </p:nvSpPr>
        <p:spPr>
          <a:xfrm rot="19417229">
            <a:off x="7420030" y="4401661"/>
            <a:ext cx="1883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 дес. 9 од.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1" name="Picture 2" descr="Клипарт &amp;quot;Эльфы&amp;quot;-2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87" t="47136" r="44711" b="29193"/>
          <a:stretch/>
        </p:blipFill>
        <p:spPr bwMode="auto">
          <a:xfrm flipH="1">
            <a:off x="-99926" y="3324060"/>
            <a:ext cx="1940187" cy="189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Клипарт &amp;quot;Эльфы&amp;quot;-2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5" t="70826" r="47639"/>
          <a:stretch/>
        </p:blipFill>
        <p:spPr bwMode="auto">
          <a:xfrm flipH="1">
            <a:off x="10363413" y="1754284"/>
            <a:ext cx="1683386" cy="22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6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/>
      <p:bldP spid="89" grpId="0" animBg="1"/>
      <p:bldP spid="90" grpId="0"/>
      <p:bldP spid="91" grpId="0" animBg="1"/>
      <p:bldP spid="92" grpId="0"/>
      <p:bldP spid="93" grpId="0" animBg="1"/>
      <p:bldP spid="94" grpId="0"/>
      <p:bldP spid="95" grpId="0" animBg="1"/>
      <p:bldP spid="96" grpId="0"/>
      <p:bldP spid="97" grpId="0" animBg="1"/>
      <p:bldP spid="98" grpId="0"/>
      <p:bldP spid="99" grpId="0" animBg="1"/>
      <p:bldP spid="1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62757F43-C981-7CD3-23EF-638EA8D552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736" b="90901"/>
          <a:stretch/>
        </p:blipFill>
        <p:spPr>
          <a:xfrm>
            <a:off x="263895" y="3962601"/>
            <a:ext cx="11556000" cy="12266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1FA9510A-C968-8AFA-A59C-4BA03F82DA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11071" y="4269973"/>
            <a:ext cx="381740" cy="60433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A6F609B7-C68B-6B74-12B2-3E0EE6A812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2280195" y="4280015"/>
            <a:ext cx="470074" cy="68689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0CED6D60-9E4E-26CF-1E2E-5E9B059F16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5677968" y="4269973"/>
            <a:ext cx="424330" cy="68689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E1BA34DA-7EA6-D548-131F-B66B3BA0B7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937195" y="4273780"/>
            <a:ext cx="381740" cy="60433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76CF04B8-A787-8633-2186-0DCEE460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3067807" y="4269972"/>
            <a:ext cx="381740" cy="60433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5AE7A3AF-D248-B649-B340-D131007C61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4217701" y="4269972"/>
            <a:ext cx="381740" cy="60433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79F01164-44B0-9B5E-1091-E423E0AB1E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5296228" y="4279302"/>
            <a:ext cx="381740" cy="60433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78BC8DAD-D186-9FC2-6972-8B939B9FFB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8" r="14904"/>
          <a:stretch/>
        </p:blipFill>
        <p:spPr>
          <a:xfrm>
            <a:off x="6779964" y="4285309"/>
            <a:ext cx="424330" cy="68689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1D4C63A4-413F-A59A-C978-7AF93E9EB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9" r="3447"/>
          <a:stretch/>
        </p:blipFill>
        <p:spPr>
          <a:xfrm>
            <a:off x="7932536" y="4285070"/>
            <a:ext cx="387602" cy="686891"/>
          </a:xfrm>
          <a:prstGeom prst="rect">
            <a:avLst/>
          </a:prstGeom>
        </p:spPr>
      </p:pic>
      <p:sp>
        <p:nvSpPr>
          <p:cNvPr id="57" name="Прямоугольник 6">
            <a:extLst>
              <a:ext uri="{FF2B5EF4-FFF2-40B4-BE49-F238E27FC236}">
                <a16:creationId xmlns:a16="http://schemas.microsoft.com/office/drawing/2014/main" xmlns="" id="{CEA2B729-1046-C7A3-90E5-9DA02D9DF80D}"/>
              </a:ext>
            </a:extLst>
          </p:cNvPr>
          <p:cNvSpPr/>
          <p:nvPr/>
        </p:nvSpPr>
        <p:spPr>
          <a:xfrm>
            <a:off x="1682226" y="424007"/>
            <a:ext cx="8732066" cy="79944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Математичний диктант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F301F923-3085-2BA8-08E5-0BF14E16EF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1229507" y="4285071"/>
            <a:ext cx="317675" cy="68689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18C4A06E-152D-696C-CF48-F1EB6801F3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3378421" y="4196746"/>
            <a:ext cx="424330" cy="68689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DC9573E6-F404-5E60-B85C-B128D73B8F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9053617" y="4285309"/>
            <a:ext cx="424330" cy="68689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E82931E0-895C-036E-632D-D1DC982567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6445827" y="4279302"/>
            <a:ext cx="381740" cy="604335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D97DA47-EB6D-6135-ED80-F429500B98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4519621" y="4269971"/>
            <a:ext cx="381740" cy="68689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A75E7A3C-C56F-5E6F-85E1-D3C6C9AA65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7550796" y="4279302"/>
            <a:ext cx="381740" cy="60433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7ABAE891-BB5C-9070-D870-48061A92A4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1318301" y="4291316"/>
            <a:ext cx="381740" cy="60433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73DFAAA5-0E72-CBA8-6417-3FB988B3F6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686296" y="4279302"/>
            <a:ext cx="381740" cy="60433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E8E9B8BB-AFB1-3747-E224-5593F650E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0936561" y="4285309"/>
            <a:ext cx="381740" cy="6043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C2B39BC-CA1D-C1D7-2E09-12CBC096A6A8}"/>
              </a:ext>
            </a:extLst>
          </p:cNvPr>
          <p:cNvSpPr txBox="1"/>
          <p:nvPr/>
        </p:nvSpPr>
        <p:spPr>
          <a:xfrm>
            <a:off x="1390797" y="1329665"/>
            <a:ext cx="4445261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Запишіть: </a:t>
            </a:r>
            <a:endParaRPr lang="uk-UA" sz="24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002060"/>
                </a:solidFill>
              </a:rPr>
              <a:t>попереднє </a:t>
            </a:r>
            <a:r>
              <a:rPr lang="uk-UA" sz="2400" b="1" dirty="0" smtClean="0">
                <a:solidFill>
                  <a:srgbClr val="002060"/>
                </a:solidFill>
              </a:rPr>
              <a:t>число </a:t>
            </a:r>
            <a:r>
              <a:rPr lang="uk-UA" sz="2400" b="1" dirty="0">
                <a:solidFill>
                  <a:srgbClr val="002060"/>
                </a:solidFill>
              </a:rPr>
              <a:t>до </a:t>
            </a:r>
            <a:r>
              <a:rPr lang="uk-UA" sz="2400" b="1" dirty="0" smtClean="0">
                <a:solidFill>
                  <a:srgbClr val="002060"/>
                </a:solidFill>
              </a:rPr>
              <a:t>18.</a:t>
            </a:r>
            <a:endParaRPr lang="uk-UA" sz="24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002060"/>
                </a:solidFill>
              </a:rPr>
              <a:t>Наступне до </a:t>
            </a:r>
            <a:r>
              <a:rPr lang="uk-UA" sz="2400" b="1" dirty="0">
                <a:solidFill>
                  <a:srgbClr val="002060"/>
                </a:solidFill>
              </a:rPr>
              <a:t>числа </a:t>
            </a:r>
            <a:r>
              <a:rPr lang="uk-UA" sz="2400" b="1" dirty="0" smtClean="0">
                <a:solidFill>
                  <a:srgbClr val="002060"/>
                </a:solidFill>
              </a:rPr>
              <a:t>11.  </a:t>
            </a:r>
            <a:endParaRPr lang="uk-UA" sz="24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err="1" smtClean="0">
                <a:solidFill>
                  <a:srgbClr val="002060"/>
                </a:solidFill>
              </a:rPr>
              <a:t>Збільшіть</a:t>
            </a:r>
            <a:r>
              <a:rPr lang="uk-UA" sz="2400" b="1" dirty="0" smtClean="0">
                <a:solidFill>
                  <a:srgbClr val="002060"/>
                </a:solidFill>
              </a:rPr>
              <a:t> 14 </a:t>
            </a:r>
            <a:r>
              <a:rPr lang="uk-UA" sz="2400" b="1" dirty="0">
                <a:solidFill>
                  <a:srgbClr val="002060"/>
                </a:solidFill>
              </a:rPr>
              <a:t>на 1. </a:t>
            </a:r>
            <a:endParaRPr lang="uk-UA" sz="2400" b="1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err="1" smtClean="0">
                <a:solidFill>
                  <a:srgbClr val="002060"/>
                </a:solidFill>
              </a:rPr>
              <a:t>Зменшіть</a:t>
            </a:r>
            <a:r>
              <a:rPr lang="uk-UA" sz="2400" b="1" dirty="0" smtClean="0">
                <a:solidFill>
                  <a:srgbClr val="002060"/>
                </a:solidFill>
              </a:rPr>
              <a:t> 17 на 1.</a:t>
            </a:r>
            <a:endParaRPr lang="uk-UA" sz="24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002060"/>
                </a:solidFill>
              </a:rPr>
              <a:t>Перший доданок 10, другий доданок 3. Обчисліть суму.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C2B39BC-CA1D-C1D7-2E09-12CBC096A6A8}"/>
              </a:ext>
            </a:extLst>
          </p:cNvPr>
          <p:cNvSpPr txBox="1"/>
          <p:nvPr/>
        </p:nvSpPr>
        <p:spPr>
          <a:xfrm>
            <a:off x="6308937" y="1329665"/>
            <a:ext cx="5112671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Запишіть: </a:t>
            </a:r>
            <a:endParaRPr lang="uk-UA" sz="24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002060"/>
                </a:solidFill>
              </a:rPr>
              <a:t>Запишіть </a:t>
            </a:r>
            <a:r>
              <a:rPr lang="uk-UA" sz="2400" b="1" dirty="0">
                <a:solidFill>
                  <a:srgbClr val="002060"/>
                </a:solidFill>
              </a:rPr>
              <a:t>різницю чисел </a:t>
            </a:r>
            <a:r>
              <a:rPr lang="uk-UA" sz="2400" b="1" dirty="0" smtClean="0">
                <a:solidFill>
                  <a:srgbClr val="002060"/>
                </a:solidFill>
              </a:rPr>
              <a:t>19 </a:t>
            </a:r>
            <a:r>
              <a:rPr lang="uk-UA" sz="2400" b="1" dirty="0">
                <a:solidFill>
                  <a:srgbClr val="002060"/>
                </a:solidFill>
              </a:rPr>
              <a:t>і </a:t>
            </a:r>
            <a:r>
              <a:rPr lang="uk-UA" sz="2400" b="1" dirty="0" smtClean="0">
                <a:solidFill>
                  <a:srgbClr val="002060"/>
                </a:solidFill>
              </a:rPr>
              <a:t>1.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002060"/>
                </a:solidFill>
              </a:rPr>
              <a:t>Число 20 без 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002060"/>
                </a:solidFill>
              </a:rPr>
              <a:t>1 десяток 4 одиниці.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002060"/>
                </a:solidFill>
              </a:rPr>
              <a:t>Число, що закінчує другий десяток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002060"/>
                </a:solidFill>
              </a:rPr>
              <a:t>Пропущене число другого десятка</a:t>
            </a:r>
            <a:endParaRPr lang="uk-UA" sz="2400" b="1" dirty="0">
              <a:solidFill>
                <a:srgbClr val="002060"/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A6F609B7-C68B-6B74-12B2-3E0EE6A812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9758682" y="4280015"/>
            <a:ext cx="470074" cy="68689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24F9ED0C-52E9-BFB9-968C-3477C50B7F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10083477" y="4321983"/>
            <a:ext cx="455016" cy="56766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6FDC96C-F189-E476-D24C-F04BD07CA9B9}"/>
              </a:ext>
            </a:extLst>
          </p:cNvPr>
          <p:cNvSpPr txBox="1"/>
          <p:nvPr/>
        </p:nvSpPr>
        <p:spPr>
          <a:xfrm>
            <a:off x="1446571" y="5189295"/>
            <a:ext cx="3454790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15 = __ д + __од</a:t>
            </a:r>
            <a:endParaRPr lang="x-none" sz="3600" b="1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6FDC96C-F189-E476-D24C-F04BD07CA9B9}"/>
              </a:ext>
            </a:extLst>
          </p:cNvPr>
          <p:cNvSpPr txBox="1"/>
          <p:nvPr/>
        </p:nvSpPr>
        <p:spPr>
          <a:xfrm>
            <a:off x="1459564" y="5835626"/>
            <a:ext cx="3441797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18 = __ д + __од</a:t>
            </a:r>
            <a:endParaRPr lang="x-none" sz="3600" b="1" dirty="0">
              <a:solidFill>
                <a:srgbClr val="0070C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6FDC96C-F189-E476-D24C-F04BD07CA9B9}"/>
              </a:ext>
            </a:extLst>
          </p:cNvPr>
          <p:cNvSpPr txBox="1"/>
          <p:nvPr/>
        </p:nvSpPr>
        <p:spPr>
          <a:xfrm>
            <a:off x="5322300" y="5193584"/>
            <a:ext cx="2606915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1д 3од =</a:t>
            </a:r>
            <a:endParaRPr lang="x-none" sz="3600" b="1" dirty="0">
              <a:solidFill>
                <a:srgbClr val="0070C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6FDC96C-F189-E476-D24C-F04BD07CA9B9}"/>
              </a:ext>
            </a:extLst>
          </p:cNvPr>
          <p:cNvSpPr txBox="1"/>
          <p:nvPr/>
        </p:nvSpPr>
        <p:spPr>
          <a:xfrm>
            <a:off x="5296228" y="5823595"/>
            <a:ext cx="2606915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1д 6од =</a:t>
            </a:r>
            <a:endParaRPr lang="x-none" sz="3600" b="1" dirty="0">
              <a:solidFill>
                <a:srgbClr val="0070C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6FDC96C-F189-E476-D24C-F04BD07CA9B9}"/>
              </a:ext>
            </a:extLst>
          </p:cNvPr>
          <p:cNvSpPr txBox="1"/>
          <p:nvPr/>
        </p:nvSpPr>
        <p:spPr>
          <a:xfrm>
            <a:off x="2417942" y="5189295"/>
            <a:ext cx="457421" cy="64633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1</a:t>
            </a:r>
            <a:endParaRPr lang="x-none" sz="3600" b="1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6FDC96C-F189-E476-D24C-F04BD07CA9B9}"/>
              </a:ext>
            </a:extLst>
          </p:cNvPr>
          <p:cNvSpPr txBox="1"/>
          <p:nvPr/>
        </p:nvSpPr>
        <p:spPr>
          <a:xfrm>
            <a:off x="3759871" y="5193583"/>
            <a:ext cx="457421" cy="64633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5</a:t>
            </a:r>
            <a:endParaRPr lang="x-none" sz="3600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76FDC96C-F189-E476-D24C-F04BD07CA9B9}"/>
              </a:ext>
            </a:extLst>
          </p:cNvPr>
          <p:cNvSpPr txBox="1"/>
          <p:nvPr/>
        </p:nvSpPr>
        <p:spPr>
          <a:xfrm>
            <a:off x="2436052" y="5810185"/>
            <a:ext cx="457421" cy="64633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1</a:t>
            </a:r>
            <a:endParaRPr lang="x-none" sz="3600" b="1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6FDC96C-F189-E476-D24C-F04BD07CA9B9}"/>
              </a:ext>
            </a:extLst>
          </p:cNvPr>
          <p:cNvSpPr txBox="1"/>
          <p:nvPr/>
        </p:nvSpPr>
        <p:spPr>
          <a:xfrm>
            <a:off x="3741437" y="5810184"/>
            <a:ext cx="457421" cy="64633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8</a:t>
            </a:r>
            <a:endParaRPr lang="x-none" sz="36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6FDC96C-F189-E476-D24C-F04BD07CA9B9}"/>
              </a:ext>
            </a:extLst>
          </p:cNvPr>
          <p:cNvSpPr txBox="1"/>
          <p:nvPr/>
        </p:nvSpPr>
        <p:spPr>
          <a:xfrm>
            <a:off x="7178554" y="5193584"/>
            <a:ext cx="744483" cy="64633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13</a:t>
            </a:r>
            <a:endParaRPr lang="x-none" sz="3600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76FDC96C-F189-E476-D24C-F04BD07CA9B9}"/>
              </a:ext>
            </a:extLst>
          </p:cNvPr>
          <p:cNvSpPr txBox="1"/>
          <p:nvPr/>
        </p:nvSpPr>
        <p:spPr>
          <a:xfrm>
            <a:off x="7073383" y="5823594"/>
            <a:ext cx="665133" cy="64633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16</a:t>
            </a:r>
            <a:endParaRPr lang="x-none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22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1" grpId="0" animBg="1"/>
      <p:bldP spid="32" grpId="0" animBg="1"/>
      <p:bldP spid="33" grpId="0" animBg="1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16" name="Фізкультхвилинка №5">
            <a:hlinkClick r:id="" action="ppaction://media"/>
            <a:extLst>
              <a:ext uri="{FF2B5EF4-FFF2-40B4-BE49-F238E27FC236}">
                <a16:creationId xmlns="" xmlns:a16="http://schemas.microsoft.com/office/drawing/2014/main" id="{501544B1-107D-4986-B33B-954369C77A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2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3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11882</TotalTime>
  <Words>574</Words>
  <Application>Microsoft Office PowerPoint</Application>
  <PresentationFormat>Произвольный</PresentationFormat>
  <Paragraphs>190</Paragraphs>
  <Slides>18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1261</cp:revision>
  <dcterms:created xsi:type="dcterms:W3CDTF">2018-01-05T16:38:53Z</dcterms:created>
  <dcterms:modified xsi:type="dcterms:W3CDTF">2024-02-20T09:28:54Z</dcterms:modified>
</cp:coreProperties>
</file>