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4v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8" r:id="rId2"/>
    <p:sldId id="949" r:id="rId3"/>
    <p:sldId id="950" r:id="rId4"/>
    <p:sldId id="945" r:id="rId5"/>
    <p:sldId id="934" r:id="rId6"/>
    <p:sldId id="937" r:id="rId7"/>
    <p:sldId id="936" r:id="rId8"/>
    <p:sldId id="948" r:id="rId9"/>
    <p:sldId id="622" r:id="rId10"/>
    <p:sldId id="630" r:id="rId11"/>
    <p:sldId id="938" r:id="rId12"/>
    <p:sldId id="946" r:id="rId13"/>
    <p:sldId id="947" r:id="rId14"/>
    <p:sldId id="940" r:id="rId15"/>
    <p:sldId id="906" r:id="rId16"/>
    <p:sldId id="951" r:id="rId17"/>
    <p:sldId id="794" r:id="rId18"/>
    <p:sldId id="850" r:id="rId19"/>
    <p:sldId id="952" r:id="rId2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17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Василь Цупа" initials="ВЦ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  <a:srgbClr val="E838BA"/>
    <a:srgbClr val="EF71CE"/>
    <a:srgbClr val="F2B800"/>
    <a:srgbClr val="FF5050"/>
    <a:srgbClr val="463EDE"/>
    <a:srgbClr val="295FFF"/>
    <a:srgbClr val="322ADA"/>
    <a:srgbClr val="F6F9FC"/>
    <a:srgbClr val="F3F7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966" autoAdjust="0"/>
    <p:restoredTop sz="94660"/>
  </p:normalViewPr>
  <p:slideViewPr>
    <p:cSldViewPr snapToGrid="0">
      <p:cViewPr varScale="1">
        <p:scale>
          <a:sx n="83" d="100"/>
          <a:sy n="83" d="100"/>
        </p:scale>
        <p:origin x="-546" y="-84"/>
      </p:cViewPr>
      <p:guideLst>
        <p:guide orient="horz" pos="2160"/>
        <p:guide pos="381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2BE04B-0FEE-474E-98E3-E5C059B0E3D6}" type="datetimeFigureOut">
              <a:rPr lang="ru-RU" smtClean="0"/>
              <a:t>03.03.2024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08AAFC-F45B-4763-9C1F-8029DFCE03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9451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08AAFC-F45B-4763-9C1F-8029DFCE03FE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04852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923817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26D62-0A69-489C-AD8A-DBBB454FE69F}" type="datetime1">
              <a:rPr lang="uk-UA" smtClean="0"/>
              <a:t>03.03.2024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5242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41F5A-B942-463D-BFFB-A6C0BF2A95D9}" type="datetime1">
              <a:rPr lang="uk-UA" smtClean="0"/>
              <a:t>03.03.2024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6421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F5CA3-AACC-4614-BF69-00E689DA5E5C}" type="datetime1">
              <a:rPr lang="uk-UA" smtClean="0"/>
              <a:t>03.03.2024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8756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57AFC-C01B-4F35-8E90-7CDC7BDC9F41}" type="datetime1">
              <a:rPr lang="uk-UA" smtClean="0"/>
              <a:t>03.03.2024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9445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57DF8-A1C4-4191-9BCE-6255C9741248}" type="datetime1">
              <a:rPr lang="uk-UA" smtClean="0"/>
              <a:t>03.03.2024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0646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B527B-8C9A-436C-98CD-9931061FA41E}" type="datetime1">
              <a:rPr lang="uk-UA" smtClean="0"/>
              <a:t>03.03.2024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3066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2E25-D864-431C-9803-DC1DF816B3B2}" type="datetime1">
              <a:rPr lang="uk-UA" smtClean="0"/>
              <a:t>03.03.2024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9923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1627C-B8CA-44C8-AA80-F38F7E2DC942}" type="datetime1">
              <a:rPr lang="uk-UA" smtClean="0"/>
              <a:t>03.03.2024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1058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8820F-613B-4084-A210-F6071CA8AA12}" type="datetime1">
              <a:rPr lang="uk-UA" smtClean="0"/>
              <a:t>03.03.2024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9499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3D5AF-C886-45A1-B5DC-5A526CB61C15}" type="datetime1">
              <a:rPr lang="uk-UA" smtClean="0"/>
              <a:t>03.03.2024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2121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D2A21-8E22-4A57-9D96-C14531AB525D}" type="datetime1">
              <a:rPr lang="uk-UA" smtClean="0"/>
              <a:t>03.03.2024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1652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FBF2D6-4F70-474E-8189-F1C29A9FD449}" type="datetime1">
              <a:rPr lang="uk-UA" smtClean="0"/>
              <a:t>03.03.2024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610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4v"/><Relationship Id="rId1" Type="http://schemas.microsoft.com/office/2007/relationships/media" Target="../media/media1.m4v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7.jpe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learningapps.org/watch?v=pjcjyo2mk23" TargetMode="External"/><Relationship Id="rId5" Type="http://schemas.microsoft.com/office/2007/relationships/hdphoto" Target="../media/hdphoto2.wdp"/><Relationship Id="rId4" Type="http://schemas.openxmlformats.org/officeDocument/2006/relationships/image" Target="../media/image28.png"/><Relationship Id="rId9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085850" y="4338578"/>
            <a:ext cx="9726930" cy="163449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4500" b="1" dirty="0">
                <a:solidFill>
                  <a:schemeClr val="bg1"/>
                </a:solidFill>
              </a:rPr>
              <a:t>Велика буква Щ. Читання </a:t>
            </a:r>
            <a:r>
              <a:rPr lang="ru-RU" sz="4500" b="1" dirty="0" err="1">
                <a:solidFill>
                  <a:schemeClr val="bg1"/>
                </a:solidFill>
              </a:rPr>
              <a:t>слів</a:t>
            </a:r>
            <a:r>
              <a:rPr lang="ru-RU" sz="4500" b="1" dirty="0">
                <a:solidFill>
                  <a:schemeClr val="bg1"/>
                </a:solidFill>
              </a:rPr>
              <a:t>, </a:t>
            </a:r>
            <a:r>
              <a:rPr lang="ru-RU" sz="4500" b="1" dirty="0" err="1">
                <a:solidFill>
                  <a:schemeClr val="bg1"/>
                </a:solidFill>
              </a:rPr>
              <a:t>речень</a:t>
            </a:r>
            <a:r>
              <a:rPr lang="ru-RU" sz="4500" b="1" dirty="0">
                <a:solidFill>
                  <a:schemeClr val="bg1"/>
                </a:solidFill>
              </a:rPr>
              <a:t> і тексту з </a:t>
            </a:r>
            <a:r>
              <a:rPr lang="ru-RU" sz="4500" b="1" dirty="0" err="1">
                <a:solidFill>
                  <a:schemeClr val="bg1"/>
                </a:solidFill>
              </a:rPr>
              <a:t>вивченими</a:t>
            </a:r>
            <a:r>
              <a:rPr lang="ru-RU" sz="4500" b="1" dirty="0">
                <a:solidFill>
                  <a:schemeClr val="bg1"/>
                </a:solidFill>
              </a:rPr>
              <a:t> </a:t>
            </a:r>
            <a:r>
              <a:rPr lang="ru-RU" sz="4500" b="1" dirty="0" err="1">
                <a:solidFill>
                  <a:schemeClr val="bg1"/>
                </a:solidFill>
              </a:rPr>
              <a:t>літерами</a:t>
            </a:r>
            <a:endParaRPr lang="uk-UA" sz="4500" b="1" i="1" dirty="0">
              <a:solidFill>
                <a:schemeClr val="bg1"/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6811" y="1226819"/>
            <a:ext cx="3330485" cy="2775405"/>
          </a:xfrm>
          <a:prstGeom prst="rect">
            <a:avLst/>
          </a:prstGeom>
          <a:ln w="38100">
            <a:solidFill>
              <a:schemeClr val="tx2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7210662" y="1151810"/>
            <a:ext cx="3360715" cy="200906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Навчання грамоти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Читання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Букварний період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Урок 8</a:t>
            </a:r>
            <a:r>
              <a:rPr lang="en-US" sz="2800" b="1" dirty="0" smtClean="0">
                <a:solidFill>
                  <a:schemeClr val="bg1"/>
                </a:solidFill>
              </a:rPr>
              <a:t>6</a:t>
            </a:r>
            <a:endParaRPr lang="uk-UA" sz="2800" b="1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57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873815" y="468606"/>
            <a:ext cx="8756193" cy="88627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Прочитай </a:t>
            </a:r>
            <a:r>
              <a:rPr lang="uk-UA" sz="4000" b="1" dirty="0">
                <a:solidFill>
                  <a:schemeClr val="bg1"/>
                </a:solidFill>
              </a:rPr>
              <a:t>завдання </a:t>
            </a:r>
            <a:r>
              <a:rPr lang="uk-UA" sz="4000" b="1" dirty="0" err="1" smtClean="0">
                <a:solidFill>
                  <a:schemeClr val="bg1"/>
                </a:solidFill>
              </a:rPr>
              <a:t>Читалочки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22" y="1332021"/>
            <a:ext cx="2017184" cy="2125948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1426249" y="2598840"/>
            <a:ext cx="8803599" cy="1323439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uk-UA" sz="4000" b="1" dirty="0" err="1" smtClean="0">
                <a:solidFill>
                  <a:srgbClr val="00AFF0"/>
                </a:solidFill>
              </a:rPr>
              <a:t>Ща</a:t>
            </a:r>
            <a:r>
              <a:rPr lang="uk-UA" sz="4000" b="1" dirty="0" err="1" smtClean="0">
                <a:solidFill>
                  <a:schemeClr val="accent2">
                    <a:lumMod val="75000"/>
                  </a:schemeClr>
                </a:solidFill>
              </a:rPr>
              <a:t>-сли</a:t>
            </a:r>
            <a:r>
              <a:rPr lang="en-US" sz="4000" b="1" dirty="0" smtClean="0">
                <a:solidFill>
                  <a:schemeClr val="accent2">
                    <a:lumMod val="75000"/>
                  </a:schemeClr>
                </a:solidFill>
              </a:rPr>
              <a:t>-</a:t>
            </a:r>
            <a:r>
              <a:rPr lang="uk-UA" sz="4000" b="1" dirty="0" err="1">
                <a:solidFill>
                  <a:schemeClr val="accent2">
                    <a:lumMod val="75000"/>
                  </a:schemeClr>
                </a:solidFill>
              </a:rPr>
              <a:t>ве</a:t>
            </a:r>
            <a:r>
              <a:rPr lang="uk-UA" sz="40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uk-UA" sz="4000" b="1" dirty="0" smtClean="0">
                <a:solidFill>
                  <a:schemeClr val="accent2">
                    <a:lumMod val="75000"/>
                  </a:schemeClr>
                </a:solidFill>
              </a:rPr>
              <a:t>   </a:t>
            </a:r>
            <a:r>
              <a:rPr lang="uk-UA" sz="4000" b="1" dirty="0" smtClean="0">
                <a:solidFill>
                  <a:srgbClr val="00AFF0"/>
                </a:solidFill>
              </a:rPr>
              <a:t>Ще</a:t>
            </a:r>
            <a:r>
              <a:rPr lang="uk-UA" sz="4000" b="1" dirty="0" smtClean="0">
                <a:solidFill>
                  <a:schemeClr val="accent2">
                    <a:lumMod val="75000"/>
                  </a:schemeClr>
                </a:solidFill>
              </a:rPr>
              <a:t>-дрен-ко</a:t>
            </a:r>
            <a:r>
              <a:rPr lang="uk-UA" sz="4000" b="1" dirty="0" smtClean="0">
                <a:solidFill>
                  <a:srgbClr val="000000"/>
                </a:solidFill>
              </a:rPr>
              <a:t>     </a:t>
            </a:r>
            <a:r>
              <a:rPr lang="uk-UA" sz="4000" b="1" dirty="0" err="1" smtClean="0">
                <a:solidFill>
                  <a:srgbClr val="00AFF0"/>
                </a:solidFill>
              </a:rPr>
              <a:t>Ща</a:t>
            </a:r>
            <a:r>
              <a:rPr lang="uk-UA" sz="4000" b="1" dirty="0" err="1" smtClean="0">
                <a:solidFill>
                  <a:schemeClr val="accent2">
                    <a:lumMod val="75000"/>
                  </a:schemeClr>
                </a:solidFill>
              </a:rPr>
              <a:t>в</a:t>
            </a:r>
            <a:r>
              <a:rPr lang="uk-UA" sz="4000" b="1" dirty="0" smtClean="0">
                <a:solidFill>
                  <a:schemeClr val="accent2">
                    <a:lumMod val="75000"/>
                  </a:schemeClr>
                </a:solidFill>
              </a:rPr>
              <a:t>-лен-ко</a:t>
            </a:r>
            <a:endParaRPr lang="uk-UA" sz="4000" b="1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uk-UA" sz="4000" b="1" dirty="0">
                <a:solidFill>
                  <a:srgbClr val="00AFF0"/>
                </a:solidFill>
              </a:rPr>
              <a:t>Щ</a:t>
            </a:r>
            <a:r>
              <a:rPr lang="en-US" sz="4000" b="1" dirty="0">
                <a:solidFill>
                  <a:srgbClr val="00AFF0"/>
                </a:solidFill>
              </a:rPr>
              <a:t>ó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</a:rPr>
              <a:t>-</a:t>
            </a:r>
            <a:r>
              <a:rPr lang="uk-UA" sz="4000" b="1" dirty="0" err="1">
                <a:solidFill>
                  <a:schemeClr val="accent2">
                    <a:lumMod val="75000"/>
                  </a:schemeClr>
                </a:solidFill>
              </a:rPr>
              <a:t>ків</a:t>
            </a:r>
            <a:r>
              <a:rPr lang="uk-UA" sz="4000" b="1" dirty="0">
                <a:solidFill>
                  <a:schemeClr val="accent2">
                    <a:lumMod val="75000"/>
                  </a:schemeClr>
                </a:solidFill>
              </a:rPr>
              <a:t>-ка </a:t>
            </a:r>
            <a:r>
              <a:rPr lang="uk-UA" sz="4000" b="1" dirty="0" smtClean="0">
                <a:solidFill>
                  <a:schemeClr val="accent2">
                    <a:lumMod val="75000"/>
                  </a:schemeClr>
                </a:solidFill>
              </a:rPr>
              <a:t>     </a:t>
            </a:r>
            <a:r>
              <a:rPr lang="uk-UA" sz="4000" b="1" dirty="0" err="1" smtClean="0">
                <a:solidFill>
                  <a:srgbClr val="00AFF0"/>
                </a:solidFill>
              </a:rPr>
              <a:t>Щи</a:t>
            </a:r>
            <a:r>
              <a:rPr lang="uk-UA" sz="4000" b="1" dirty="0" smtClean="0">
                <a:solidFill>
                  <a:schemeClr val="accent2">
                    <a:lumMod val="75000"/>
                  </a:schemeClr>
                </a:solidFill>
              </a:rPr>
              <a:t>-па-ч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</a:rPr>
              <a:t>ó</a:t>
            </a:r>
            <a:r>
              <a:rPr lang="uk-UA" sz="4000" b="1" dirty="0">
                <a:solidFill>
                  <a:schemeClr val="accent2">
                    <a:lumMod val="75000"/>
                  </a:schemeClr>
                </a:solidFill>
              </a:rPr>
              <a:t>к </a:t>
            </a:r>
            <a:r>
              <a:rPr lang="uk-UA" sz="4000" b="1" dirty="0" smtClean="0">
                <a:solidFill>
                  <a:schemeClr val="accent2">
                    <a:lumMod val="75000"/>
                  </a:schemeClr>
                </a:solidFill>
              </a:rPr>
              <a:t>       </a:t>
            </a:r>
            <a:r>
              <a:rPr lang="uk-UA" sz="4000" b="1" dirty="0" err="1" smtClean="0">
                <a:solidFill>
                  <a:srgbClr val="00AFF0"/>
                </a:solidFill>
              </a:rPr>
              <a:t>Щу</a:t>
            </a:r>
            <a:r>
              <a:rPr lang="uk-UA" sz="4000" b="1" dirty="0" smtClean="0">
                <a:solidFill>
                  <a:schemeClr val="accent2">
                    <a:lumMod val="75000"/>
                  </a:schemeClr>
                </a:solidFill>
              </a:rPr>
              <a:t>-кін</a:t>
            </a:r>
            <a:endParaRPr lang="ru-RU" sz="4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/>
          <a:srcRect l="1712" t="15622" r="1100" b="10105"/>
          <a:stretch/>
        </p:blipFill>
        <p:spPr>
          <a:xfrm>
            <a:off x="1426251" y="1806840"/>
            <a:ext cx="6912000" cy="792000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</p:pic>
      <p:sp>
        <p:nvSpPr>
          <p:cNvPr id="14" name="Прямоугольник 4">
            <a:extLst>
              <a:ext uri="{FF2B5EF4-FFF2-40B4-BE49-F238E27FC236}">
                <a16:creationId xmlns="" xmlns:a16="http://schemas.microsoft.com/office/drawing/2014/main" id="{88F48128-45BD-4C57-A763-DFCAAF39ACE9}"/>
              </a:ext>
            </a:extLst>
          </p:cNvPr>
          <p:cNvSpPr/>
          <p:nvPr/>
        </p:nvSpPr>
        <p:spPr>
          <a:xfrm>
            <a:off x="0" y="5818908"/>
            <a:ext cx="1054100" cy="103909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Підручник, сторінка</a:t>
            </a:r>
            <a:endParaRPr lang="uk-UA" sz="14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60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426248" y="3940386"/>
            <a:ext cx="8803599" cy="1569660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sz="3200" b="1" dirty="0" err="1" smtClean="0">
                <a:solidFill>
                  <a:schemeClr val="accent2">
                    <a:lumMod val="75000"/>
                  </a:schemeClr>
                </a:solidFill>
              </a:rPr>
              <a:t>Щедрий</a:t>
            </a:r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3200" b="1" dirty="0">
                <a:solidFill>
                  <a:schemeClr val="accent2">
                    <a:lumMod val="75000"/>
                  </a:schemeClr>
                </a:solidFill>
              </a:rPr>
              <a:t>— </a:t>
            </a:r>
            <a:r>
              <a:rPr lang="ru-RU" sz="3200" b="1" dirty="0">
                <a:solidFill>
                  <a:srgbClr val="0070C0"/>
                </a:solidFill>
              </a:rPr>
              <a:t>охоче </a:t>
            </a:r>
            <a:r>
              <a:rPr lang="ru-RU" sz="3200" b="1" dirty="0" err="1">
                <a:solidFill>
                  <a:srgbClr val="0070C0"/>
                </a:solidFill>
              </a:rPr>
              <a:t>ділиться</a:t>
            </a:r>
            <a:r>
              <a:rPr lang="ru-RU" sz="3200" b="1" dirty="0">
                <a:solidFill>
                  <a:srgbClr val="0070C0"/>
                </a:solidFill>
              </a:rPr>
              <a:t> </a:t>
            </a:r>
            <a:r>
              <a:rPr lang="ru-RU" sz="3200" b="1" dirty="0" err="1">
                <a:solidFill>
                  <a:srgbClr val="0070C0"/>
                </a:solidFill>
              </a:rPr>
              <a:t>тим</a:t>
            </a:r>
            <a:r>
              <a:rPr lang="ru-RU" sz="3200" b="1" dirty="0">
                <a:solidFill>
                  <a:srgbClr val="0070C0"/>
                </a:solidFill>
              </a:rPr>
              <a:t>, </a:t>
            </a:r>
            <a:r>
              <a:rPr lang="ru-RU" sz="3200" b="1" dirty="0" err="1">
                <a:solidFill>
                  <a:srgbClr val="0070C0"/>
                </a:solidFill>
              </a:rPr>
              <a:t>що</a:t>
            </a:r>
            <a:r>
              <a:rPr lang="ru-RU" sz="3200" b="1" dirty="0">
                <a:solidFill>
                  <a:srgbClr val="0070C0"/>
                </a:solidFill>
              </a:rPr>
              <a:t> </a:t>
            </a:r>
            <a:r>
              <a:rPr lang="ru-RU" sz="3200" b="1" dirty="0" err="1">
                <a:solidFill>
                  <a:srgbClr val="0070C0"/>
                </a:solidFill>
              </a:rPr>
              <a:t>має</a:t>
            </a:r>
            <a:r>
              <a:rPr lang="ru-RU" sz="3200" b="1" dirty="0">
                <a:solidFill>
                  <a:srgbClr val="0070C0"/>
                </a:solidFill>
              </a:rPr>
              <a:t>. </a:t>
            </a:r>
            <a:endParaRPr lang="ru-RU" sz="3200" b="1" dirty="0" smtClean="0">
              <a:solidFill>
                <a:srgbClr val="0070C0"/>
              </a:solidFill>
            </a:endParaRPr>
          </a:p>
          <a:p>
            <a:pPr algn="just"/>
            <a:r>
              <a:rPr lang="ru-RU" sz="3200" b="1" dirty="0" err="1" smtClean="0">
                <a:solidFill>
                  <a:schemeClr val="accent2">
                    <a:lumMod val="75000"/>
                  </a:schemeClr>
                </a:solidFill>
              </a:rPr>
              <a:t>Щирий</a:t>
            </a:r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3200" b="1" dirty="0">
                <a:solidFill>
                  <a:schemeClr val="accent2">
                    <a:lumMod val="75000"/>
                  </a:schemeClr>
                </a:solidFill>
              </a:rPr>
              <a:t>— </a:t>
            </a:r>
            <a:r>
              <a:rPr lang="ru-RU" sz="3200" b="1" dirty="0" err="1">
                <a:solidFill>
                  <a:srgbClr val="0070C0"/>
                </a:solidFill>
              </a:rPr>
              <a:t>виявляє</a:t>
            </a:r>
            <a:r>
              <a:rPr lang="ru-RU" sz="3200" b="1" dirty="0">
                <a:solidFill>
                  <a:srgbClr val="0070C0"/>
                </a:solidFill>
              </a:rPr>
              <a:t> добре, </a:t>
            </a:r>
            <a:r>
              <a:rPr lang="ru-RU" sz="3200" b="1" dirty="0" err="1">
                <a:solidFill>
                  <a:srgbClr val="0070C0"/>
                </a:solidFill>
              </a:rPr>
              <a:t>сердечне</a:t>
            </a:r>
            <a:r>
              <a:rPr lang="ru-RU" sz="3200" b="1" dirty="0">
                <a:solidFill>
                  <a:srgbClr val="0070C0"/>
                </a:solidFill>
              </a:rPr>
              <a:t> </a:t>
            </a:r>
            <a:r>
              <a:rPr lang="ru-RU" sz="3200" b="1" dirty="0" err="1">
                <a:solidFill>
                  <a:srgbClr val="0070C0"/>
                </a:solidFill>
              </a:rPr>
              <a:t>ставлення</a:t>
            </a:r>
            <a:r>
              <a:rPr lang="ru-RU" sz="3200" b="1" dirty="0">
                <a:solidFill>
                  <a:srgbClr val="0070C0"/>
                </a:solidFill>
              </a:rPr>
              <a:t>.</a:t>
            </a:r>
          </a:p>
          <a:p>
            <a:pPr algn="just"/>
            <a:r>
              <a:rPr lang="ru-RU" sz="3200" b="1" dirty="0" err="1" smtClean="0">
                <a:solidFill>
                  <a:schemeClr val="accent2">
                    <a:lumMod val="75000"/>
                  </a:schemeClr>
                </a:solidFill>
              </a:rPr>
              <a:t>Щасливий</a:t>
            </a:r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3200" b="1" dirty="0">
                <a:solidFill>
                  <a:schemeClr val="accent2">
                    <a:lumMod val="75000"/>
                  </a:schemeClr>
                </a:solidFill>
              </a:rPr>
              <a:t>— </a:t>
            </a:r>
            <a:r>
              <a:rPr lang="ru-RU" sz="3200" b="1" dirty="0" err="1">
                <a:solidFill>
                  <a:srgbClr val="0070C0"/>
                </a:solidFill>
              </a:rPr>
              <a:t>сповнений</a:t>
            </a:r>
            <a:r>
              <a:rPr lang="ru-RU" sz="3200" b="1" dirty="0">
                <a:solidFill>
                  <a:srgbClr val="0070C0"/>
                </a:solidFill>
              </a:rPr>
              <a:t> </a:t>
            </a:r>
            <a:r>
              <a:rPr lang="ru-RU" sz="3200" b="1" dirty="0" err="1">
                <a:solidFill>
                  <a:srgbClr val="0070C0"/>
                </a:solidFill>
              </a:rPr>
              <a:t>радості</a:t>
            </a:r>
            <a:r>
              <a:rPr lang="ru-RU" sz="3200" b="1" dirty="0">
                <a:solidFill>
                  <a:srgbClr val="0070C0"/>
                </a:solidFill>
              </a:rPr>
              <a:t> і </a:t>
            </a:r>
            <a:r>
              <a:rPr lang="ru-RU" sz="3200" b="1" dirty="0" err="1">
                <a:solidFill>
                  <a:srgbClr val="0070C0"/>
                </a:solidFill>
              </a:rPr>
              <a:t>щастя</a:t>
            </a:r>
            <a:r>
              <a:rPr lang="ru-RU" sz="3200" b="1" dirty="0">
                <a:solidFill>
                  <a:srgbClr val="0070C0"/>
                </a:solidFill>
              </a:rPr>
              <a:t>.</a:t>
            </a:r>
            <a:endParaRPr lang="uk-UA" sz="3200" b="1" dirty="0">
              <a:solidFill>
                <a:srgbClr val="0070C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714474" y="494529"/>
            <a:ext cx="8915534" cy="83749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bg1"/>
                </a:solidFill>
              </a:rPr>
              <a:t>Прочитай, </a:t>
            </a:r>
            <a:r>
              <a:rPr lang="ru-RU" sz="4000" b="1" dirty="0" err="1">
                <a:solidFill>
                  <a:schemeClr val="bg1"/>
                </a:solidFill>
              </a:rPr>
              <a:t>щоб</a:t>
            </a:r>
            <a:r>
              <a:rPr lang="ru-RU" sz="4000" b="1" dirty="0">
                <a:solidFill>
                  <a:schemeClr val="bg1"/>
                </a:solidFill>
              </a:rPr>
              <a:t> </a:t>
            </a:r>
            <a:r>
              <a:rPr lang="ru-RU" sz="4000" b="1" dirty="0" err="1">
                <a:solidFill>
                  <a:schemeClr val="bg1"/>
                </a:solidFill>
              </a:rPr>
              <a:t>зрозуміти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426251" y="5589619"/>
            <a:ext cx="7067319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/>
            <a:r>
              <a:rPr lang="ru-RU" sz="3200" dirty="0" err="1"/>
              <a:t>Чи</a:t>
            </a:r>
            <a:r>
              <a:rPr lang="ru-RU" sz="3200" dirty="0"/>
              <a:t> </a:t>
            </a:r>
            <a:r>
              <a:rPr lang="ru-RU" sz="3200" dirty="0" err="1"/>
              <a:t>можна</a:t>
            </a:r>
            <a:r>
              <a:rPr lang="ru-RU" sz="3200" dirty="0"/>
              <a:t> </a:t>
            </a:r>
            <a:r>
              <a:rPr lang="ru-RU" sz="3200" dirty="0" err="1"/>
              <a:t>сказати</a:t>
            </a:r>
            <a:r>
              <a:rPr lang="ru-RU" sz="3200" dirty="0"/>
              <a:t>, </a:t>
            </a:r>
            <a:r>
              <a:rPr lang="ru-RU" sz="3200" dirty="0" err="1"/>
              <a:t>що</a:t>
            </a:r>
            <a:r>
              <a:rPr lang="ru-RU" sz="3200" dirty="0"/>
              <a:t> </a:t>
            </a:r>
            <a:r>
              <a:rPr lang="ru-RU" sz="3200" dirty="0" err="1"/>
              <a:t>всі</a:t>
            </a:r>
            <a:r>
              <a:rPr lang="ru-RU" sz="3200" dirty="0"/>
              <a:t> </a:t>
            </a:r>
            <a:r>
              <a:rPr lang="ru-RU" sz="3200" dirty="0" err="1"/>
              <a:t>діти</a:t>
            </a:r>
            <a:r>
              <a:rPr lang="ru-RU" sz="3200" dirty="0"/>
              <a:t> </a:t>
            </a:r>
            <a:r>
              <a:rPr lang="ru-RU" sz="3200" dirty="0" err="1"/>
              <a:t>щасливі</a:t>
            </a:r>
            <a:r>
              <a:rPr lang="ru-RU" sz="32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792093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337310" y="494528"/>
            <a:ext cx="9407209" cy="9913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err="1" smtClean="0">
                <a:solidFill>
                  <a:schemeClr val="bg1"/>
                </a:solidFill>
              </a:rPr>
              <a:t>Асоціативний</a:t>
            </a:r>
            <a:r>
              <a:rPr lang="ru-RU" sz="4000" b="1" dirty="0" smtClean="0">
                <a:solidFill>
                  <a:schemeClr val="bg1"/>
                </a:solidFill>
              </a:rPr>
              <a:t> кущ</a:t>
            </a:r>
            <a:endParaRPr lang="uk-UA" sz="4000" b="1" i="1" dirty="0">
              <a:solidFill>
                <a:srgbClr val="FFFF00"/>
              </a:solidFill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4492828" y="2608978"/>
            <a:ext cx="3226227" cy="151854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/>
              <a:t>Коли я був </a:t>
            </a:r>
            <a:r>
              <a:rPr lang="uk-UA" sz="4000" b="1" dirty="0" smtClean="0"/>
              <a:t>щасливий?</a:t>
            </a:r>
            <a:endParaRPr lang="ru-RU" sz="4000" b="1" dirty="0"/>
          </a:p>
        </p:txBody>
      </p:sp>
      <p:sp>
        <p:nvSpPr>
          <p:cNvPr id="6" name="Табличка 5"/>
          <p:cNvSpPr/>
          <p:nvPr/>
        </p:nvSpPr>
        <p:spPr>
          <a:xfrm>
            <a:off x="7866383" y="1748406"/>
            <a:ext cx="3089910" cy="1317879"/>
          </a:xfrm>
          <a:prstGeom prst="plaque">
            <a:avLst/>
          </a:prstGeom>
          <a:solidFill>
            <a:srgbClr val="7030A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500" b="1" dirty="0" smtClean="0"/>
              <a:t>Коли мама </a:t>
            </a:r>
            <a:r>
              <a:rPr lang="uk-UA" sz="2500" b="1" dirty="0"/>
              <a:t>купила улюблену іграшку</a:t>
            </a:r>
            <a:endParaRPr lang="ru-RU" sz="2500" b="1" dirty="0"/>
          </a:p>
        </p:txBody>
      </p:sp>
      <p:sp>
        <p:nvSpPr>
          <p:cNvPr id="10" name="Табличка 9"/>
          <p:cNvSpPr/>
          <p:nvPr/>
        </p:nvSpPr>
        <p:spPr>
          <a:xfrm>
            <a:off x="1276350" y="3669362"/>
            <a:ext cx="2895600" cy="911782"/>
          </a:xfrm>
          <a:prstGeom prst="plaque">
            <a:avLst/>
          </a:prstGeom>
          <a:solidFill>
            <a:schemeClr val="accent4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500" b="1" dirty="0" smtClean="0"/>
              <a:t>Коли виграв у </a:t>
            </a:r>
            <a:r>
              <a:rPr lang="uk-UA" sz="2500" b="1" dirty="0" smtClean="0"/>
              <a:t>грі </a:t>
            </a:r>
            <a:endParaRPr lang="ru-RU" sz="2500" b="1" dirty="0"/>
          </a:p>
        </p:txBody>
      </p:sp>
      <p:sp>
        <p:nvSpPr>
          <p:cNvPr id="13" name="Табличка 12"/>
          <p:cNvSpPr/>
          <p:nvPr/>
        </p:nvSpPr>
        <p:spPr>
          <a:xfrm>
            <a:off x="8060693" y="3729227"/>
            <a:ext cx="2895600" cy="851917"/>
          </a:xfrm>
          <a:prstGeom prst="plaque">
            <a:avLst/>
          </a:prstGeom>
          <a:solidFill>
            <a:srgbClr val="FF3300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500" b="1" dirty="0" smtClean="0"/>
              <a:t>Коли їв </a:t>
            </a:r>
            <a:r>
              <a:rPr lang="uk-UA" sz="2500" b="1" dirty="0"/>
              <a:t>морозиво</a:t>
            </a:r>
            <a:endParaRPr lang="ru-RU" sz="2500" b="1" dirty="0"/>
          </a:p>
        </p:txBody>
      </p:sp>
      <p:sp>
        <p:nvSpPr>
          <p:cNvPr id="14" name="Табличка 13"/>
          <p:cNvSpPr/>
          <p:nvPr/>
        </p:nvSpPr>
        <p:spPr>
          <a:xfrm>
            <a:off x="4823455" y="4608576"/>
            <a:ext cx="2895600" cy="867025"/>
          </a:xfrm>
          <a:prstGeom prst="plaque">
            <a:avLst/>
          </a:prstGeom>
          <a:solidFill>
            <a:srgbClr val="E838BA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500" b="1" dirty="0" smtClean="0"/>
              <a:t>Коли </a:t>
            </a:r>
            <a:r>
              <a:rPr lang="uk-UA" sz="2500" b="1" dirty="0" smtClean="0"/>
              <a:t>їздив у інше місто</a:t>
            </a:r>
            <a:endParaRPr lang="ru-RU" sz="2500" b="1" dirty="0"/>
          </a:p>
        </p:txBody>
      </p:sp>
      <p:sp>
        <p:nvSpPr>
          <p:cNvPr id="15" name="Табличка 14"/>
          <p:cNvSpPr/>
          <p:nvPr/>
        </p:nvSpPr>
        <p:spPr>
          <a:xfrm>
            <a:off x="1082040" y="1748408"/>
            <a:ext cx="3089910" cy="1317879"/>
          </a:xfrm>
          <a:prstGeom prst="plaqu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500" b="1" dirty="0" smtClean="0"/>
              <a:t>Коли тато </a:t>
            </a:r>
            <a:r>
              <a:rPr lang="uk-UA" sz="2500" b="1" dirty="0"/>
              <a:t>приїхав з </a:t>
            </a:r>
            <a:r>
              <a:rPr lang="uk-UA" sz="2500" b="1" dirty="0" smtClean="0"/>
              <a:t>відрядження</a:t>
            </a:r>
            <a:endParaRPr lang="uk-UA" sz="2500" b="1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70725" y="4608576"/>
            <a:ext cx="2238980" cy="2148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621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  <p:bldP spid="13" grpId="0" animBg="1"/>
      <p:bldP spid="14" grpId="0" animBg="1"/>
      <p:bldP spid="1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1223010" y="605765"/>
            <a:ext cx="9988237" cy="93547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bg1"/>
                </a:solidFill>
              </a:rPr>
              <a:t>Прочитай разом </a:t>
            </a:r>
            <a:r>
              <a:rPr lang="ru-RU" sz="3200" b="1" dirty="0" err="1">
                <a:solidFill>
                  <a:schemeClr val="bg1"/>
                </a:solidFill>
              </a:rPr>
              <a:t>зі</a:t>
            </a:r>
            <a:r>
              <a:rPr lang="ru-RU" sz="3200" b="1" dirty="0">
                <a:solidFill>
                  <a:schemeClr val="bg1"/>
                </a:solidFill>
              </a:rPr>
              <a:t> </a:t>
            </a:r>
            <a:r>
              <a:rPr lang="ru-RU" sz="3200" b="1" dirty="0" err="1">
                <a:solidFill>
                  <a:schemeClr val="bg1"/>
                </a:solidFill>
              </a:rPr>
              <a:t>Щебетунчиком</a:t>
            </a:r>
            <a:r>
              <a:rPr lang="ru-RU" sz="3200" b="1" dirty="0">
                <a:solidFill>
                  <a:schemeClr val="bg1"/>
                </a:solidFill>
              </a:rPr>
              <a:t> і </a:t>
            </a:r>
            <a:r>
              <a:rPr lang="ru-RU" sz="3200" b="1" dirty="0" err="1">
                <a:solidFill>
                  <a:schemeClr val="bg1"/>
                </a:solidFill>
              </a:rPr>
              <a:t>доповни</a:t>
            </a:r>
            <a:r>
              <a:rPr lang="ru-RU" sz="3200" b="1" dirty="0">
                <a:solidFill>
                  <a:schemeClr val="bg1"/>
                </a:solidFill>
              </a:rPr>
              <a:t> слова</a:t>
            </a:r>
            <a:endParaRPr lang="ru-RU" sz="3200" b="1" i="1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508523" y="1772604"/>
            <a:ext cx="8487137" cy="286232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fontAlgn="base">
              <a:lnSpc>
                <a:spcPct val="150000"/>
              </a:lnSpc>
            </a:pPr>
            <a:r>
              <a:rPr lang="ru-RU" sz="4000" b="1" dirty="0" err="1">
                <a:solidFill>
                  <a:schemeClr val="accent2">
                    <a:lumMod val="75000"/>
                  </a:schemeClr>
                </a:solidFill>
              </a:rPr>
              <a:t>Ощ-ощ-ощ</a:t>
            </a:r>
            <a:r>
              <a:rPr lang="ru-RU" sz="4000" b="1" dirty="0">
                <a:solidFill>
                  <a:schemeClr val="accent2">
                    <a:lumMod val="75000"/>
                  </a:schemeClr>
                </a:solidFill>
              </a:rPr>
              <a:t> — </a:t>
            </a:r>
            <a:r>
              <a:rPr lang="ru-RU" sz="4000" b="1" dirty="0" err="1">
                <a:solidFill>
                  <a:schemeClr val="accent2">
                    <a:lumMod val="75000"/>
                  </a:schemeClr>
                </a:solidFill>
              </a:rPr>
              <a:t>пішов</a:t>
            </a:r>
            <a:r>
              <a:rPr lang="ru-RU" sz="40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4000" b="1" dirty="0" err="1">
                <a:solidFill>
                  <a:schemeClr val="accent2">
                    <a:lumMod val="75000"/>
                  </a:schemeClr>
                </a:solidFill>
              </a:rPr>
              <a:t>холодний</a:t>
            </a:r>
            <a:r>
              <a:rPr lang="ru-RU" sz="4000" b="1" dirty="0">
                <a:solidFill>
                  <a:schemeClr val="accent2">
                    <a:lumMod val="75000"/>
                  </a:schemeClr>
                </a:solidFill>
              </a:rPr>
              <a:t> ... .</a:t>
            </a:r>
          </a:p>
          <a:p>
            <a:pPr fontAlgn="base">
              <a:lnSpc>
                <a:spcPct val="150000"/>
              </a:lnSpc>
            </a:pPr>
            <a:r>
              <a:rPr lang="ru-RU" sz="4000" b="1" dirty="0" err="1">
                <a:solidFill>
                  <a:schemeClr val="accent2">
                    <a:lumMod val="75000"/>
                  </a:schemeClr>
                </a:solidFill>
              </a:rPr>
              <a:t>Ащ-ащ-ащ</a:t>
            </a:r>
            <a:r>
              <a:rPr lang="ru-RU" sz="4000" b="1" dirty="0">
                <a:solidFill>
                  <a:schemeClr val="accent2">
                    <a:lumMod val="75000"/>
                  </a:schemeClr>
                </a:solidFill>
              </a:rPr>
              <a:t> — </a:t>
            </a:r>
            <a:r>
              <a:rPr lang="ru-RU" sz="4000" b="1" dirty="0" err="1">
                <a:solidFill>
                  <a:schemeClr val="accent2">
                    <a:lumMod val="75000"/>
                  </a:schemeClr>
                </a:solidFill>
              </a:rPr>
              <a:t>одягай</a:t>
            </a:r>
            <a:r>
              <a:rPr lang="ru-RU" sz="40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4000" b="1" dirty="0" err="1">
                <a:solidFill>
                  <a:schemeClr val="accent2">
                    <a:lumMod val="75000"/>
                  </a:schemeClr>
                </a:solidFill>
              </a:rPr>
              <a:t>скоріше</a:t>
            </a:r>
            <a:r>
              <a:rPr lang="ru-RU" sz="4000" b="1" dirty="0">
                <a:solidFill>
                  <a:schemeClr val="accent2">
                    <a:lumMod val="75000"/>
                  </a:schemeClr>
                </a:solidFill>
              </a:rPr>
              <a:t> ... .</a:t>
            </a:r>
          </a:p>
          <a:p>
            <a:pPr fontAlgn="base">
              <a:lnSpc>
                <a:spcPct val="150000"/>
              </a:lnSpc>
            </a:pPr>
            <a:r>
              <a:rPr lang="ru-RU" sz="4000" b="1" dirty="0" err="1">
                <a:solidFill>
                  <a:schemeClr val="accent2">
                    <a:lumMod val="75000"/>
                  </a:schemeClr>
                </a:solidFill>
              </a:rPr>
              <a:t>Щу-щу-щу</a:t>
            </a:r>
            <a:r>
              <a:rPr lang="ru-RU" sz="4000" b="1" dirty="0">
                <a:solidFill>
                  <a:schemeClr val="accent2">
                    <a:lumMod val="75000"/>
                  </a:schemeClr>
                </a:solidFill>
              </a:rPr>
              <a:t> — </a:t>
            </a:r>
            <a:r>
              <a:rPr lang="ru-RU" sz="4000" b="1" dirty="0" err="1">
                <a:solidFill>
                  <a:schemeClr val="accent2">
                    <a:lumMod val="75000"/>
                  </a:schemeClr>
                </a:solidFill>
              </a:rPr>
              <a:t>всі</a:t>
            </a:r>
            <a:r>
              <a:rPr lang="ru-RU" sz="40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4000" b="1" dirty="0" err="1">
                <a:solidFill>
                  <a:schemeClr val="accent2">
                    <a:lumMod val="75000"/>
                  </a:schemeClr>
                </a:solidFill>
              </a:rPr>
              <a:t>сховались</a:t>
            </a:r>
            <a:r>
              <a:rPr lang="ru-RU" sz="40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4000" b="1" dirty="0" err="1">
                <a:solidFill>
                  <a:schemeClr val="accent2">
                    <a:lumMod val="75000"/>
                  </a:schemeClr>
                </a:solidFill>
              </a:rPr>
              <a:t>від</a:t>
            </a:r>
            <a:r>
              <a:rPr lang="ru-RU" sz="4000" b="1" dirty="0">
                <a:solidFill>
                  <a:schemeClr val="accent2">
                    <a:lumMod val="75000"/>
                  </a:schemeClr>
                </a:solidFill>
              </a:rPr>
              <a:t> ... .</a:t>
            </a:r>
            <a:endParaRPr lang="uk-UA" sz="4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1" t="7258" r="4332" b="9742"/>
          <a:stretch/>
        </p:blipFill>
        <p:spPr>
          <a:xfrm>
            <a:off x="0" y="2516950"/>
            <a:ext cx="2715270" cy="3275231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9380221" y="1987578"/>
            <a:ext cx="1399924" cy="5524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4200" b="1" dirty="0" smtClean="0">
                <a:solidFill>
                  <a:schemeClr val="accent2">
                    <a:lumMod val="75000"/>
                  </a:schemeClr>
                </a:solidFill>
              </a:rPr>
              <a:t>дощ.</a:t>
            </a:r>
            <a:endParaRPr lang="uk-UA" sz="42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9113269" y="2932959"/>
            <a:ext cx="1666875" cy="5524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4200" b="1" dirty="0" smtClean="0">
                <a:solidFill>
                  <a:schemeClr val="accent2">
                    <a:lumMod val="75000"/>
                  </a:schemeClr>
                </a:solidFill>
              </a:rPr>
              <a:t>плащ.</a:t>
            </a:r>
            <a:endParaRPr lang="uk-UA" sz="42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9272463" y="3878340"/>
            <a:ext cx="1615440" cy="5524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4200" b="1" dirty="0" smtClean="0">
                <a:solidFill>
                  <a:schemeClr val="accent2">
                    <a:lumMod val="75000"/>
                  </a:schemeClr>
                </a:solidFill>
              </a:rPr>
              <a:t>дощу.</a:t>
            </a:r>
            <a:endParaRPr lang="uk-UA" sz="42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6" name="Прямоугольник 4">
            <a:extLst>
              <a:ext uri="{FF2B5EF4-FFF2-40B4-BE49-F238E27FC236}">
                <a16:creationId xmlns="" xmlns:a16="http://schemas.microsoft.com/office/drawing/2014/main" id="{88F48128-45BD-4C57-A763-DFCAAF39ACE9}"/>
              </a:ext>
            </a:extLst>
          </p:cNvPr>
          <p:cNvSpPr/>
          <p:nvPr/>
        </p:nvSpPr>
        <p:spPr>
          <a:xfrm>
            <a:off x="0" y="5818908"/>
            <a:ext cx="1054100" cy="103909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Підручник, сторінка</a:t>
            </a:r>
            <a:endParaRPr lang="uk-UA" sz="14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60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6813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2" grpId="0" animBg="1"/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1005840" y="491466"/>
            <a:ext cx="10161269" cy="90299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bg1"/>
                </a:solidFill>
              </a:rPr>
              <a:t>Прочитай </a:t>
            </a:r>
            <a:r>
              <a:rPr lang="ru-RU" sz="3200" b="1" dirty="0" err="1">
                <a:solidFill>
                  <a:schemeClr val="bg1"/>
                </a:solidFill>
              </a:rPr>
              <a:t>вірш</a:t>
            </a:r>
            <a:r>
              <a:rPr lang="ru-RU" sz="3200" b="1" dirty="0">
                <a:solidFill>
                  <a:schemeClr val="bg1"/>
                </a:solidFill>
              </a:rPr>
              <a:t> </a:t>
            </a:r>
            <a:r>
              <a:rPr lang="ru-RU" sz="3200" b="1" dirty="0" err="1">
                <a:solidFill>
                  <a:schemeClr val="bg1"/>
                </a:solidFill>
              </a:rPr>
              <a:t>Леоніда</a:t>
            </a:r>
            <a:r>
              <a:rPr lang="ru-RU" sz="3200" b="1" dirty="0">
                <a:solidFill>
                  <a:schemeClr val="bg1"/>
                </a:solidFill>
              </a:rPr>
              <a:t> </a:t>
            </a:r>
            <a:r>
              <a:rPr lang="ru-RU" sz="3200" b="1" dirty="0" err="1">
                <a:solidFill>
                  <a:schemeClr val="bg1"/>
                </a:solidFill>
              </a:rPr>
              <a:t>Куліш-Зіньківа</a:t>
            </a:r>
            <a:endParaRPr lang="ru-RU" sz="3200" b="1" i="1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662327" y="1601730"/>
            <a:ext cx="5841222" cy="255454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fontAlgn="base"/>
            <a:r>
              <a:rPr lang="ru-RU" sz="4000" b="1" dirty="0">
                <a:solidFill>
                  <a:srgbClr val="0070C0"/>
                </a:solidFill>
              </a:rPr>
              <a:t>У </a:t>
            </a:r>
            <a:r>
              <a:rPr lang="ru-RU" sz="4000" b="1" dirty="0" err="1">
                <a:solidFill>
                  <a:srgbClr val="0070C0"/>
                </a:solidFill>
              </a:rPr>
              <a:t>лузі</a:t>
            </a:r>
            <a:r>
              <a:rPr lang="ru-RU" sz="4000" b="1" dirty="0">
                <a:solidFill>
                  <a:srgbClr val="0070C0"/>
                </a:solidFill>
              </a:rPr>
              <a:t> журавлик</a:t>
            </a:r>
          </a:p>
          <a:p>
            <a:pPr algn="ctr" fontAlgn="base"/>
            <a:r>
              <a:rPr lang="ru-RU" sz="4000" b="1" dirty="0" smtClean="0">
                <a:solidFill>
                  <a:srgbClr val="0070C0"/>
                </a:solidFill>
              </a:rPr>
              <a:t>щипав </a:t>
            </a:r>
            <a:r>
              <a:rPr lang="ru-RU" sz="4000" b="1" dirty="0" err="1">
                <a:solidFill>
                  <a:srgbClr val="0070C0"/>
                </a:solidFill>
              </a:rPr>
              <a:t>собі</a:t>
            </a:r>
            <a:r>
              <a:rPr lang="ru-RU" sz="4000" b="1" dirty="0">
                <a:solidFill>
                  <a:srgbClr val="0070C0"/>
                </a:solidFill>
              </a:rPr>
              <a:t> </a:t>
            </a:r>
            <a:r>
              <a:rPr lang="ru-RU" sz="4000" b="1" dirty="0" err="1" smtClean="0">
                <a:solidFill>
                  <a:srgbClr val="0070C0"/>
                </a:solidFill>
              </a:rPr>
              <a:t>щавлик</a:t>
            </a:r>
            <a:r>
              <a:rPr lang="ru-RU" sz="4000" b="1" dirty="0" smtClean="0">
                <a:solidFill>
                  <a:srgbClr val="0070C0"/>
                </a:solidFill>
              </a:rPr>
              <a:t>.</a:t>
            </a:r>
          </a:p>
          <a:p>
            <a:pPr algn="ctr" fontAlgn="base"/>
            <a:r>
              <a:rPr lang="ru-RU" sz="4000" b="1" dirty="0" err="1" smtClean="0">
                <a:solidFill>
                  <a:srgbClr val="0070C0"/>
                </a:solidFill>
              </a:rPr>
              <a:t>Купіть</a:t>
            </a:r>
            <a:r>
              <a:rPr lang="ru-RU" sz="4000" b="1" dirty="0" smtClean="0">
                <a:solidFill>
                  <a:srgbClr val="0070C0"/>
                </a:solidFill>
              </a:rPr>
              <a:t> </a:t>
            </a:r>
            <a:r>
              <a:rPr lang="ru-RU" sz="4000" b="1" dirty="0" err="1" smtClean="0">
                <a:solidFill>
                  <a:srgbClr val="0070C0"/>
                </a:solidFill>
              </a:rPr>
              <a:t>йому</a:t>
            </a:r>
            <a:r>
              <a:rPr lang="ru-RU" sz="4000" b="1" dirty="0" smtClean="0">
                <a:solidFill>
                  <a:srgbClr val="0070C0"/>
                </a:solidFill>
              </a:rPr>
              <a:t> </a:t>
            </a:r>
            <a:r>
              <a:rPr lang="ru-RU" sz="4000" b="1" dirty="0" err="1" smtClean="0">
                <a:solidFill>
                  <a:srgbClr val="0070C0"/>
                </a:solidFill>
              </a:rPr>
              <a:t>горщик</a:t>
            </a:r>
            <a:r>
              <a:rPr lang="ru-RU" sz="4000" b="1" dirty="0" smtClean="0">
                <a:solidFill>
                  <a:srgbClr val="0070C0"/>
                </a:solidFill>
              </a:rPr>
              <a:t> —</a:t>
            </a:r>
          </a:p>
          <a:p>
            <a:pPr algn="ctr" fontAlgn="base"/>
            <a:r>
              <a:rPr lang="ru-RU" sz="4000" b="1" dirty="0" err="1" smtClean="0">
                <a:solidFill>
                  <a:srgbClr val="0070C0"/>
                </a:solidFill>
              </a:rPr>
              <a:t>він</a:t>
            </a:r>
            <a:r>
              <a:rPr lang="ru-RU" sz="4000" b="1" dirty="0" smtClean="0">
                <a:solidFill>
                  <a:srgbClr val="0070C0"/>
                </a:solidFill>
              </a:rPr>
              <a:t> </a:t>
            </a:r>
            <a:r>
              <a:rPr lang="ru-RU" sz="4000" b="1" dirty="0" err="1">
                <a:solidFill>
                  <a:srgbClr val="0070C0"/>
                </a:solidFill>
              </a:rPr>
              <a:t>зварить</a:t>
            </a:r>
            <a:r>
              <a:rPr lang="ru-RU" sz="4000" b="1" dirty="0">
                <a:solidFill>
                  <a:srgbClr val="0070C0"/>
                </a:solidFill>
              </a:rPr>
              <a:t> вам </a:t>
            </a:r>
            <a:r>
              <a:rPr lang="ru-RU" sz="4000" b="1" dirty="0" err="1">
                <a:solidFill>
                  <a:srgbClr val="0070C0"/>
                </a:solidFill>
              </a:rPr>
              <a:t>борщик</a:t>
            </a:r>
            <a:r>
              <a:rPr lang="ru-RU" sz="4000" b="1" dirty="0">
                <a:solidFill>
                  <a:srgbClr val="0070C0"/>
                </a:solidFill>
              </a:rPr>
              <a:t>.</a:t>
            </a:r>
          </a:p>
        </p:txBody>
      </p:sp>
      <p:sp>
        <p:nvSpPr>
          <p:cNvPr id="9" name="Прямоугольник 4">
            <a:extLst>
              <a:ext uri="{FF2B5EF4-FFF2-40B4-BE49-F238E27FC236}">
                <a16:creationId xmlns="" xmlns:a16="http://schemas.microsoft.com/office/drawing/2014/main" id="{88F48128-45BD-4C57-A763-DFCAAF39ACE9}"/>
              </a:ext>
            </a:extLst>
          </p:cNvPr>
          <p:cNvSpPr/>
          <p:nvPr/>
        </p:nvSpPr>
        <p:spPr>
          <a:xfrm>
            <a:off x="0" y="5818908"/>
            <a:ext cx="1054100" cy="103909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Підручник, сторінка</a:t>
            </a:r>
            <a:endParaRPr lang="uk-UA" sz="14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61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56" r="7337"/>
          <a:stretch/>
        </p:blipFill>
        <p:spPr>
          <a:xfrm flipH="1">
            <a:off x="8737461" y="1597593"/>
            <a:ext cx="2429648" cy="3274743"/>
          </a:xfrm>
          <a:prstGeom prst="round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</p:pic>
      <p:pic>
        <p:nvPicPr>
          <p:cNvPr id="8" name="Picture 2" descr="https://upload.wikimedia.org/wikipedia/commons/thumb/a/a3/%28MHNT%29_Rumex_acetosa_-_Habit.jpg/270px-%28MHNT%29_Rumex_acetosa_-_Habi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8928" y="4275637"/>
            <a:ext cx="3407083" cy="1918063"/>
          </a:xfrm>
          <a:prstGeom prst="plaque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Табличка 9"/>
          <p:cNvSpPr/>
          <p:nvPr/>
        </p:nvSpPr>
        <p:spPr>
          <a:xfrm>
            <a:off x="1570886" y="4292021"/>
            <a:ext cx="3309723" cy="1885297"/>
          </a:xfrm>
          <a:prstGeom prst="plaqu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500" b="1" dirty="0" smtClean="0"/>
              <a:t>Журавель – символ України і любові до рідної землі. </a:t>
            </a:r>
            <a:endParaRPr lang="ru-RU" sz="2500" b="1" dirty="0"/>
          </a:p>
        </p:txBody>
      </p:sp>
    </p:spTree>
    <p:extLst>
      <p:ext uri="{BB962C8B-B14F-4D97-AF65-F5344CB8AC3E}">
        <p14:creationId xmlns:p14="http://schemas.microsoft.com/office/powerpoint/2010/main" val="1697667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218186" y="494528"/>
            <a:ext cx="9171684" cy="77185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/>
              <a:t>Фізкультхвилинка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A9119B7A-EE3F-4C85-B067-F5C3A20660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929" y="1266380"/>
            <a:ext cx="11814711" cy="5328928"/>
          </a:xfrm>
          <a:prstGeom prst="rect">
            <a:avLst/>
          </a:prstGeom>
        </p:spPr>
      </p:pic>
      <p:pic>
        <p:nvPicPr>
          <p:cNvPr id="2" name="Фізкультхвилинка №4">
            <a:hlinkClick r:id="" action="ppaction://media"/>
            <a:extLst>
              <a:ext uri="{FF2B5EF4-FFF2-40B4-BE49-F238E27FC236}">
                <a16:creationId xmlns="" xmlns:a16="http://schemas.microsoft.com/office/drawing/2014/main" id="{581DA897-9E5B-4CC8-91CE-A9A1AB1AD7A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24716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564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903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412496" y="494528"/>
            <a:ext cx="8732066" cy="72848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bg1"/>
                </a:solidFill>
              </a:rPr>
              <a:t>Прочитай текст. Придумай </a:t>
            </a:r>
            <a:r>
              <a:rPr lang="ru-RU" sz="4000" b="1" dirty="0" smtClean="0">
                <a:solidFill>
                  <a:schemeClr val="bg1"/>
                </a:solidFill>
              </a:rPr>
              <a:t>заголовок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00050" y="1310922"/>
            <a:ext cx="11395710" cy="440120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sz="2800" b="1" dirty="0" smtClean="0">
                <a:solidFill>
                  <a:schemeClr val="accent2">
                    <a:lumMod val="75000"/>
                  </a:schemeClr>
                </a:solidFill>
              </a:rPr>
              <a:t>     </a:t>
            </a:r>
            <a:r>
              <a:rPr lang="uk-UA" sz="2800" b="1" dirty="0">
                <a:solidFill>
                  <a:schemeClr val="accent2">
                    <a:lumMod val="75000"/>
                  </a:schemeClr>
                </a:solidFill>
              </a:rPr>
              <a:t>— Що таке </a:t>
            </a:r>
            <a:r>
              <a:rPr lang="uk-UA" sz="2800" b="1" dirty="0" smtClean="0">
                <a:solidFill>
                  <a:schemeClr val="accent2">
                    <a:lumMod val="75000"/>
                  </a:schemeClr>
                </a:solidFill>
              </a:rPr>
              <a:t>Батьківщина</a:t>
            </a:r>
            <a:r>
              <a:rPr lang="uk-UA" sz="2800" b="1" dirty="0">
                <a:solidFill>
                  <a:schemeClr val="accent2">
                    <a:lumMod val="75000"/>
                  </a:schemeClr>
                </a:solidFill>
              </a:rPr>
              <a:t>? — запитала у мами </a:t>
            </a:r>
            <a:r>
              <a:rPr lang="uk-UA" sz="2800" b="1" dirty="0" smtClean="0">
                <a:solidFill>
                  <a:schemeClr val="accent2">
                    <a:lumMod val="75000"/>
                  </a:schemeClr>
                </a:solidFill>
              </a:rPr>
              <a:t>дитина. Мама </a:t>
            </a:r>
            <a:r>
              <a:rPr lang="uk-UA" sz="2800" b="1" dirty="0">
                <a:solidFill>
                  <a:schemeClr val="accent2">
                    <a:lumMod val="75000"/>
                  </a:schemeClr>
                </a:solidFill>
              </a:rPr>
              <a:t>щиро усміхнулась і сказала:</a:t>
            </a:r>
          </a:p>
          <a:p>
            <a:r>
              <a:rPr lang="uk-UA" sz="2800" b="1" dirty="0" smtClean="0">
                <a:solidFill>
                  <a:schemeClr val="accent2">
                    <a:lumMod val="75000"/>
                  </a:schemeClr>
                </a:solidFill>
              </a:rPr>
              <a:t>     — </a:t>
            </a:r>
            <a:r>
              <a:rPr lang="uk-UA" sz="2800" b="1" dirty="0" err="1">
                <a:solidFill>
                  <a:schemeClr val="accent2">
                    <a:lumMod val="75000"/>
                  </a:schemeClr>
                </a:solidFill>
              </a:rPr>
              <a:t>Давай</a:t>
            </a:r>
            <a:r>
              <a:rPr lang="uk-UA" sz="2800" b="1" dirty="0">
                <a:solidFill>
                  <a:schemeClr val="accent2">
                    <a:lumMod val="75000"/>
                  </a:schemeClr>
                </a:solidFill>
              </a:rPr>
              <a:t> поміркуємо разом. Від якого </a:t>
            </a:r>
            <a:r>
              <a:rPr lang="uk-UA" sz="2800" b="1" dirty="0" smtClean="0">
                <a:solidFill>
                  <a:schemeClr val="accent2">
                    <a:lumMod val="75000"/>
                  </a:schemeClr>
                </a:solidFill>
              </a:rPr>
              <a:t>слова утворилося </a:t>
            </a:r>
            <a:r>
              <a:rPr lang="uk-UA" sz="2800" b="1" dirty="0">
                <a:solidFill>
                  <a:schemeClr val="accent2">
                    <a:lumMod val="75000"/>
                  </a:schemeClr>
                </a:solidFill>
              </a:rPr>
              <a:t>слово Батьківщина?</a:t>
            </a:r>
          </a:p>
          <a:p>
            <a:r>
              <a:rPr lang="uk-UA" sz="2800" b="1" dirty="0" smtClean="0">
                <a:solidFill>
                  <a:schemeClr val="accent2">
                    <a:lumMod val="75000"/>
                  </a:schemeClr>
                </a:solidFill>
              </a:rPr>
              <a:t>     — </a:t>
            </a:r>
            <a:r>
              <a:rPr lang="uk-UA" sz="2800" b="1" dirty="0">
                <a:solidFill>
                  <a:schemeClr val="accent2">
                    <a:lumMod val="75000"/>
                  </a:schemeClr>
                </a:solidFill>
              </a:rPr>
              <a:t>Від слова батько.</a:t>
            </a:r>
          </a:p>
          <a:p>
            <a:r>
              <a:rPr lang="uk-UA" sz="2800" b="1" dirty="0" smtClean="0">
                <a:solidFill>
                  <a:schemeClr val="accent2">
                    <a:lumMod val="75000"/>
                  </a:schemeClr>
                </a:solidFill>
              </a:rPr>
              <a:t>     — </a:t>
            </a:r>
            <a:r>
              <a:rPr lang="uk-UA" sz="2800" b="1" dirty="0">
                <a:solidFill>
                  <a:schemeClr val="accent2">
                    <a:lumMod val="75000"/>
                  </a:schemeClr>
                </a:solidFill>
              </a:rPr>
              <a:t>А ще?</a:t>
            </a:r>
          </a:p>
          <a:p>
            <a:r>
              <a:rPr lang="uk-UA" sz="2800" b="1" dirty="0" smtClean="0">
                <a:solidFill>
                  <a:schemeClr val="accent2">
                    <a:lumMod val="75000"/>
                  </a:schemeClr>
                </a:solidFill>
              </a:rPr>
              <a:t>     — Батьки</a:t>
            </a: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</a:rPr>
              <a:t>, </a:t>
            </a:r>
            <a:r>
              <a:rPr lang="uk-UA" sz="2800" b="1" dirty="0">
                <a:solidFill>
                  <a:schemeClr val="accent2">
                    <a:lumMod val="75000"/>
                  </a:schemeClr>
                </a:solidFill>
              </a:rPr>
              <a:t>б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</a:rPr>
              <a:t>à</a:t>
            </a:r>
            <a:r>
              <a:rPr lang="uk-UA" sz="2800" b="1" dirty="0" err="1">
                <a:solidFill>
                  <a:schemeClr val="accent2">
                    <a:lumMod val="75000"/>
                  </a:schemeClr>
                </a:solidFill>
              </a:rPr>
              <a:t>тьківський</a:t>
            </a:r>
            <a:r>
              <a:rPr lang="uk-UA" sz="2800" b="1" dirty="0">
                <a:solidFill>
                  <a:schemeClr val="accent2">
                    <a:lumMod val="75000"/>
                  </a:schemeClr>
                </a:solidFill>
              </a:rPr>
              <a:t>.</a:t>
            </a:r>
          </a:p>
          <a:p>
            <a:r>
              <a:rPr lang="uk-UA" sz="2800" b="1" dirty="0" smtClean="0">
                <a:solidFill>
                  <a:schemeClr val="accent2">
                    <a:lumMod val="75000"/>
                  </a:schemeClr>
                </a:solidFill>
              </a:rPr>
              <a:t>     — </a:t>
            </a:r>
            <a:r>
              <a:rPr lang="uk-UA" sz="2800" b="1" dirty="0">
                <a:solidFill>
                  <a:schemeClr val="accent2">
                    <a:lumMod val="75000"/>
                  </a:schemeClr>
                </a:solidFill>
              </a:rPr>
              <a:t>Тож Батьківщина — </a:t>
            </a:r>
            <a:r>
              <a:rPr lang="uk-UA" sz="2800" b="1" dirty="0" smtClean="0">
                <a:solidFill>
                  <a:schemeClr val="accent2">
                    <a:lumMod val="75000"/>
                  </a:schemeClr>
                </a:solidFill>
              </a:rPr>
              <a:t>це все</a:t>
            </a:r>
            <a:r>
              <a:rPr lang="uk-UA" sz="2800" b="1" dirty="0">
                <a:solidFill>
                  <a:schemeClr val="accent2">
                    <a:lumMod val="75000"/>
                  </a:schemeClr>
                </a:solidFill>
              </a:rPr>
              <a:t>, що поєднано з </a:t>
            </a:r>
            <a:r>
              <a:rPr lang="uk-UA" sz="2800" b="1" dirty="0" smtClean="0">
                <a:solidFill>
                  <a:schemeClr val="accent2">
                    <a:lumMod val="75000"/>
                  </a:schemeClr>
                </a:solidFill>
              </a:rPr>
              <a:t>батьками: батьківський </a:t>
            </a:r>
            <a:r>
              <a:rPr lang="uk-UA" sz="2800" b="1" dirty="0">
                <a:solidFill>
                  <a:schemeClr val="accent2">
                    <a:lumMod val="75000"/>
                  </a:schemeClr>
                </a:solidFill>
              </a:rPr>
              <a:t>дім, рідне </a:t>
            </a:r>
            <a:r>
              <a:rPr lang="uk-UA" sz="2800" b="1" dirty="0" smtClean="0">
                <a:solidFill>
                  <a:schemeClr val="accent2">
                    <a:lumMod val="75000"/>
                  </a:schemeClr>
                </a:solidFill>
              </a:rPr>
              <a:t>місто чи </a:t>
            </a:r>
            <a:r>
              <a:rPr lang="uk-UA" sz="2800" b="1" dirty="0">
                <a:solidFill>
                  <a:schemeClr val="accent2">
                    <a:lumMod val="75000"/>
                  </a:schemeClr>
                </a:solidFill>
              </a:rPr>
              <a:t>село. А ще країна, у </a:t>
            </a:r>
            <a:r>
              <a:rPr lang="uk-UA" sz="2800" b="1" dirty="0" smtClean="0">
                <a:solidFill>
                  <a:schemeClr val="accent2">
                    <a:lumMod val="75000"/>
                  </a:schemeClr>
                </a:solidFill>
              </a:rPr>
              <a:t>якій народилася </a:t>
            </a:r>
            <a:r>
              <a:rPr lang="uk-UA" sz="2800" b="1" dirty="0">
                <a:solidFill>
                  <a:schemeClr val="accent2">
                    <a:lumMod val="75000"/>
                  </a:schemeClr>
                </a:solidFill>
              </a:rPr>
              <a:t>людина.</a:t>
            </a:r>
          </a:p>
          <a:p>
            <a:r>
              <a:rPr lang="uk-UA" sz="2800" b="1" dirty="0" smtClean="0">
                <a:solidFill>
                  <a:schemeClr val="accent2">
                    <a:lumMod val="75000"/>
                  </a:schemeClr>
                </a:solidFill>
              </a:rPr>
              <a:t>           Батьківщина </a:t>
            </a:r>
            <a:r>
              <a:rPr lang="uk-UA" sz="2800" b="1" dirty="0">
                <a:solidFill>
                  <a:schemeClr val="accent2">
                    <a:lumMod val="75000"/>
                  </a:schemeClr>
                </a:solidFill>
              </a:rPr>
              <a:t>є в </a:t>
            </a:r>
            <a:r>
              <a:rPr lang="uk-UA" sz="2800" b="1" dirty="0" smtClean="0">
                <a:solidFill>
                  <a:schemeClr val="accent2">
                    <a:lumMod val="75000"/>
                  </a:schemeClr>
                </a:solidFill>
              </a:rPr>
              <a:t>кожного. Наша </a:t>
            </a:r>
            <a:r>
              <a:rPr lang="uk-UA" sz="2800" b="1" dirty="0">
                <a:solidFill>
                  <a:schemeClr val="accent2">
                    <a:lumMod val="75000"/>
                  </a:schemeClr>
                </a:solidFill>
              </a:rPr>
              <a:t>Батьківщина — Україна.</a:t>
            </a:r>
          </a:p>
        </p:txBody>
      </p:sp>
      <p:sp>
        <p:nvSpPr>
          <p:cNvPr id="7" name="Прямоугольник 4">
            <a:extLst>
              <a:ext uri="{FF2B5EF4-FFF2-40B4-BE49-F238E27FC236}">
                <a16:creationId xmlns="" xmlns:a16="http://schemas.microsoft.com/office/drawing/2014/main" id="{88F48128-45BD-4C57-A763-DFCAAF39ACE9}"/>
              </a:ext>
            </a:extLst>
          </p:cNvPr>
          <p:cNvSpPr/>
          <p:nvPr/>
        </p:nvSpPr>
        <p:spPr>
          <a:xfrm>
            <a:off x="0" y="5818908"/>
            <a:ext cx="1054100" cy="103909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Підручник, сторінка</a:t>
            </a:r>
            <a:endParaRPr lang="uk-UA" sz="14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61</a:t>
            </a:r>
            <a:endParaRPr lang="ru-RU" sz="2800" b="1" dirty="0">
              <a:solidFill>
                <a:schemeClr val="bg1"/>
              </a:solidFill>
            </a:endParaRPr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5532120" y="5577840"/>
            <a:ext cx="4612442" cy="2286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8423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4026380" y="1927294"/>
            <a:ext cx="6774969" cy="3844855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54013" indent="-354013">
              <a:buAutoNum type="arabicPeriod"/>
            </a:pPr>
            <a:r>
              <a:rPr lang="uk-UA" sz="2800" dirty="0"/>
              <a:t>Між ким відбулася розмова?</a:t>
            </a:r>
          </a:p>
          <a:p>
            <a:pPr marL="354013" indent="-354013">
              <a:buAutoNum type="arabicPeriod"/>
            </a:pPr>
            <a:r>
              <a:rPr lang="uk-UA" sz="2800" dirty="0"/>
              <a:t>Про що запитала дитина?</a:t>
            </a:r>
          </a:p>
          <a:p>
            <a:pPr marL="354013" indent="-354013">
              <a:buAutoNum type="arabicPeriod"/>
            </a:pPr>
            <a:r>
              <a:rPr lang="uk-UA" sz="2800" dirty="0"/>
              <a:t>Як утворилося слово Батьківщина?</a:t>
            </a:r>
          </a:p>
          <a:p>
            <a:pPr marL="354013" indent="-354013">
              <a:buAutoNum type="arabicPeriod"/>
            </a:pPr>
            <a:r>
              <a:rPr lang="uk-UA" sz="2800" dirty="0"/>
              <a:t>Що таке Батьківщина?</a:t>
            </a:r>
          </a:p>
          <a:p>
            <a:pPr marL="354013" indent="-354013">
              <a:buAutoNum type="arabicPeriod"/>
            </a:pPr>
            <a:r>
              <a:rPr lang="uk-UA" sz="2800" dirty="0"/>
              <a:t>Як називається наша Батьківщина? </a:t>
            </a:r>
          </a:p>
          <a:p>
            <a:pPr marL="354013" indent="-354013">
              <a:buAutoNum type="arabicPeriod"/>
            </a:pPr>
            <a:r>
              <a:rPr lang="uk-UA" sz="2800" dirty="0"/>
              <a:t>Що </a:t>
            </a:r>
            <a:r>
              <a:rPr lang="uk-UA" sz="2800" dirty="0" smtClean="0"/>
              <a:t>ти знаєш </a:t>
            </a:r>
            <a:r>
              <a:rPr lang="uk-UA" sz="2800" dirty="0"/>
              <a:t>про нашу Батьківщину, про головне місто нашої Батьківщини, її символи, відомих людей України?</a:t>
            </a:r>
          </a:p>
        </p:txBody>
      </p:sp>
      <p:pic>
        <p:nvPicPr>
          <p:cNvPr id="7" name="Picture 2" descr="D:\Картинки до тестів\!!!!Эсмира_512х512\_free_2024-01-13-17-28-32_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007" y="1927295"/>
            <a:ext cx="3712408" cy="371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Скругленный прямоугольник 7"/>
          <p:cNvSpPr/>
          <p:nvPr/>
        </p:nvSpPr>
        <p:spPr>
          <a:xfrm>
            <a:off x="1618236" y="577281"/>
            <a:ext cx="8732066" cy="819921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err="1">
                <a:solidFill>
                  <a:schemeClr val="bg1"/>
                </a:solidFill>
              </a:rPr>
              <a:t>Вправа</a:t>
            </a:r>
            <a:r>
              <a:rPr lang="ru-RU" sz="4000" b="1" dirty="0">
                <a:solidFill>
                  <a:schemeClr val="bg1"/>
                </a:solidFill>
              </a:rPr>
              <a:t> </a:t>
            </a:r>
            <a:r>
              <a:rPr lang="ru-RU" sz="4000" b="1" dirty="0" smtClean="0">
                <a:solidFill>
                  <a:schemeClr val="bg1"/>
                </a:solidFill>
              </a:rPr>
              <a:t>«</a:t>
            </a:r>
            <a:r>
              <a:rPr lang="ru-RU" sz="4000" b="1" dirty="0" err="1" smtClean="0">
                <a:solidFill>
                  <a:schemeClr val="bg1"/>
                </a:solidFill>
              </a:rPr>
              <a:t>Запитання</a:t>
            </a:r>
            <a:r>
              <a:rPr lang="ru-RU" sz="4000" b="1" dirty="0" smtClean="0">
                <a:solidFill>
                  <a:schemeClr val="bg1"/>
                </a:solidFill>
              </a:rPr>
              <a:t> до тексту»</a:t>
            </a:r>
            <a:endParaRPr lang="ru-RU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2759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707983" y="640544"/>
            <a:ext cx="8755124" cy="85678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Вправа «Мікрофон</a:t>
            </a:r>
            <a:r>
              <a:rPr lang="uk-UA" sz="4000" b="1" dirty="0" smtClean="0">
                <a:solidFill>
                  <a:schemeClr val="bg1"/>
                </a:solidFill>
              </a:rPr>
              <a:t>»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039191" y="1925048"/>
            <a:ext cx="4590459" cy="240065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3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Пригадай, </a:t>
            </a:r>
            <a:r>
              <a:rPr lang="uk-UA" sz="3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яку букву вивчали на </a:t>
            </a:r>
            <a:r>
              <a:rPr lang="uk-UA" sz="3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уроці?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3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Добери </a:t>
            </a:r>
            <a:r>
              <a:rPr lang="uk-UA" sz="3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слова, які пишуться з великої букви </a:t>
            </a:r>
            <a:r>
              <a:rPr lang="uk-UA" sz="3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Щ.</a:t>
            </a:r>
            <a:endParaRPr lang="uk-UA" sz="3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1" t="7258" r="4332" b="9742"/>
          <a:stretch/>
        </p:blipFill>
        <p:spPr>
          <a:xfrm>
            <a:off x="674369" y="1925048"/>
            <a:ext cx="2770461" cy="334180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23" t="16747" r="29640"/>
          <a:stretch/>
        </p:blipFill>
        <p:spPr>
          <a:xfrm>
            <a:off x="9096647" y="2036183"/>
            <a:ext cx="2732921" cy="3603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368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Дети с помощью планшета с иконками образования Бесплатные векторы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2621" y="2515995"/>
            <a:ext cx="4530953" cy="3959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4"/>
          <p:cNvSpPr/>
          <p:nvPr/>
        </p:nvSpPr>
        <p:spPr>
          <a:xfrm>
            <a:off x="1688996" y="407564"/>
            <a:ext cx="8811364" cy="71257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uk-UA" sz="4000" b="1" dirty="0">
                <a:solidFill>
                  <a:schemeClr val="bg1"/>
                </a:solidFill>
              </a:rPr>
              <a:t>Online </a:t>
            </a:r>
            <a:r>
              <a:rPr lang="uk-UA" altLang="uk-UA" sz="4000" b="1" dirty="0">
                <a:solidFill>
                  <a:schemeClr val="bg1"/>
                </a:solidFill>
              </a:rPr>
              <a:t>завдання</a:t>
            </a:r>
            <a:endParaRPr lang="en-US" altLang="uk-UA" sz="4000" b="1" dirty="0">
              <a:solidFill>
                <a:schemeClr val="bg1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A0166A2E-11B6-9924-13BC-3EA377A2E6B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10"/>
          <a:stretch/>
        </p:blipFill>
        <p:spPr>
          <a:xfrm>
            <a:off x="9415902" y="1870364"/>
            <a:ext cx="2598052" cy="4538966"/>
          </a:xfrm>
          <a:prstGeom prst="rect">
            <a:avLst/>
          </a:prstGeom>
        </p:spPr>
      </p:pic>
      <p:pic>
        <p:nvPicPr>
          <p:cNvPr id="7" name="Рисунок 6">
            <a:hlinkClick r:id="rId6"/>
            <a:extLst>
              <a:ext uri="{FF2B5EF4-FFF2-40B4-BE49-F238E27FC236}">
                <a16:creationId xmlns:a16="http://schemas.microsoft.com/office/drawing/2014/main" xmlns="" id="{AE1BDFF9-2805-3F10-36E3-965C7681E7D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597" t="13192" r="17996" b="19677"/>
          <a:stretch/>
        </p:blipFill>
        <p:spPr>
          <a:xfrm>
            <a:off x="285871" y="1727201"/>
            <a:ext cx="4265586" cy="4587906"/>
          </a:xfrm>
          <a:prstGeom prst="rect">
            <a:avLst/>
          </a:prstGeom>
        </p:spPr>
      </p:pic>
      <p:sp>
        <p:nvSpPr>
          <p:cNvPr id="15" name="Бульбашка прямої мови: прямокутна з округленими кутами 14">
            <a:extLst>
              <a:ext uri="{FF2B5EF4-FFF2-40B4-BE49-F238E27FC236}">
                <a16:creationId xmlns:a16="http://schemas.microsoft.com/office/drawing/2014/main" xmlns="" id="{40C535D8-E54A-66BB-B01B-D0A4914AA87E}"/>
              </a:ext>
            </a:extLst>
          </p:cNvPr>
          <p:cNvSpPr/>
          <p:nvPr/>
        </p:nvSpPr>
        <p:spPr>
          <a:xfrm>
            <a:off x="4972096" y="1339730"/>
            <a:ext cx="3912001" cy="1061268"/>
          </a:xfrm>
          <a:prstGeom prst="wedgeRoundRectCallout">
            <a:avLst>
              <a:gd name="adj1" fmla="val -7355"/>
              <a:gd name="adj2" fmla="val 74448"/>
              <a:gd name="adj3" fmla="val 16667"/>
            </a:avLst>
          </a:prstGeom>
          <a:solidFill>
            <a:srgbClr val="78B64E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i="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Відскануй</a:t>
            </a:r>
            <a:r>
              <a:rPr lang="uk-UA" sz="2400" b="1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QR</a:t>
            </a:r>
            <a:r>
              <a:rPr lang="uk-UA" sz="2400" b="1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-код або натисни </a:t>
            </a:r>
            <a:r>
              <a:rPr lang="uk-UA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жовтий круг</a:t>
            </a:r>
            <a:r>
              <a:rPr lang="uk-UA" sz="2400" b="1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</a:t>
            </a:r>
            <a:endParaRPr lang="uk-UA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0" name="Picture 2" descr="https://learningapps.org/qrcode.php?id=pjcjyo2mk2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0300" y="2232025"/>
            <a:ext cx="1263650" cy="1263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8618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57488" y="688148"/>
            <a:ext cx="8350160" cy="720080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Рефлексія. Вправа «Мій успіх»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2889244" y="1535993"/>
            <a:ext cx="6470248" cy="1123712"/>
          </a:xfrm>
          <a:prstGeom prst="round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>На </a:t>
            </a:r>
            <a:r>
              <a:rPr lang="ru-RU" sz="2000" b="1" dirty="0" err="1" smtClean="0">
                <a:solidFill>
                  <a:schemeClr val="accent2">
                    <a:lumMod val="75000"/>
                  </a:schemeClr>
                </a:solidFill>
              </a:rPr>
              <a:t>уроці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000" b="1" dirty="0" err="1" smtClean="0">
                <a:solidFill>
                  <a:schemeClr val="accent2">
                    <a:lumMod val="75000"/>
                  </a:schemeClr>
                </a:solidFill>
              </a:rPr>
              <a:t>ти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000" b="1" dirty="0" err="1" smtClean="0">
                <a:solidFill>
                  <a:schemeClr val="accent2">
                    <a:lumMod val="75000"/>
                  </a:schemeClr>
                </a:solidFill>
              </a:rPr>
              <a:t>вкладав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000" b="1" dirty="0" err="1">
                <a:solidFill>
                  <a:schemeClr val="accent2">
                    <a:lumMod val="75000"/>
                  </a:schemeClr>
                </a:solidFill>
              </a:rPr>
              <a:t>свої</a:t>
            </a: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000" b="1" dirty="0" err="1">
                <a:solidFill>
                  <a:schemeClr val="accent2">
                    <a:lumMod val="75000"/>
                  </a:schemeClr>
                </a:solidFill>
              </a:rPr>
              <a:t>сили</a:t>
            </a: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</a:rPr>
              <a:t> та </a:t>
            </a:r>
            <a:r>
              <a:rPr lang="ru-RU" sz="2000" b="1" dirty="0" err="1" smtClean="0">
                <a:solidFill>
                  <a:schemeClr val="accent2">
                    <a:lumMod val="75000"/>
                  </a:schemeClr>
                </a:solidFill>
              </a:rPr>
              <a:t>старання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>. </a:t>
            </a:r>
            <a:r>
              <a:rPr lang="ru-RU" sz="2000" b="1" dirty="0" err="1">
                <a:solidFill>
                  <a:schemeClr val="accent2">
                    <a:lumMod val="75000"/>
                  </a:schemeClr>
                </a:solidFill>
              </a:rPr>
              <a:t>О</a:t>
            </a:r>
            <a:r>
              <a:rPr lang="ru-RU" sz="2000" b="1" dirty="0" err="1" smtClean="0">
                <a:solidFill>
                  <a:schemeClr val="accent2">
                    <a:lumMod val="75000"/>
                  </a:schemeClr>
                </a:solidFill>
              </a:rPr>
              <a:t>ціни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000" b="1" dirty="0" err="1">
                <a:solidFill>
                  <a:schemeClr val="accent2">
                    <a:lumMod val="75000"/>
                  </a:schemeClr>
                </a:solidFill>
              </a:rPr>
              <a:t>власний</a:t>
            </a: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>вклад у </a:t>
            </a:r>
            <a:r>
              <a:rPr lang="ru-RU" sz="2000" b="1" dirty="0" err="1" smtClean="0">
                <a:solidFill>
                  <a:schemeClr val="accent2">
                    <a:lumMod val="75000"/>
                  </a:schemeClr>
                </a:solidFill>
              </a:rPr>
              <a:t>свій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000" b="1" dirty="0" err="1">
                <a:solidFill>
                  <a:schemeClr val="accent2">
                    <a:lumMod val="75000"/>
                  </a:schemeClr>
                </a:solidFill>
              </a:rPr>
              <a:t>успіх</a:t>
            </a: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</a:rPr>
              <a:t> на </a:t>
            </a:r>
            <a:r>
              <a:rPr lang="ru-RU" sz="2000" b="1" dirty="0" err="1">
                <a:solidFill>
                  <a:schemeClr val="accent2">
                    <a:lumMod val="75000"/>
                  </a:schemeClr>
                </a:solidFill>
              </a:rPr>
              <a:t>уроці</a:t>
            </a: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</a:rPr>
              <a:t> й </a:t>
            </a:r>
            <a:r>
              <a:rPr lang="ru-RU" sz="2000" b="1" smtClean="0">
                <a:solidFill>
                  <a:schemeClr val="accent2">
                    <a:lumMod val="75000"/>
                  </a:schemeClr>
                </a:solidFill>
              </a:rPr>
              <a:t>розмісти </a:t>
            </a:r>
            <a:r>
              <a:rPr lang="ru-RU" sz="2000" b="1" dirty="0" err="1" smtClean="0">
                <a:solidFill>
                  <a:schemeClr val="accent2">
                    <a:lumMod val="75000"/>
                  </a:schemeClr>
                </a:solidFill>
              </a:rPr>
              <a:t>свого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000" b="1" dirty="0" err="1" smtClean="0">
                <a:solidFill>
                  <a:schemeClr val="accent2">
                    <a:lumMod val="75000"/>
                  </a:schemeClr>
                </a:solidFill>
              </a:rPr>
              <a:t>чоловічка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> на </a:t>
            </a:r>
            <a:r>
              <a:rPr lang="ru-RU" sz="2000" b="1" dirty="0" err="1">
                <a:solidFill>
                  <a:schemeClr val="accent2">
                    <a:lumMod val="75000"/>
                  </a:schemeClr>
                </a:solidFill>
              </a:rPr>
              <a:t>відповідному</a:t>
            </a: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000" b="1" dirty="0" err="1">
                <a:solidFill>
                  <a:schemeClr val="accent2">
                    <a:lumMod val="75000"/>
                  </a:schemeClr>
                </a:solidFill>
              </a:rPr>
              <a:t>місці</a:t>
            </a: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000" b="1" dirty="0" err="1" smtClean="0">
                <a:solidFill>
                  <a:schemeClr val="accent2">
                    <a:lumMod val="75000"/>
                  </a:schemeClr>
                </a:solidFill>
              </a:rPr>
              <a:t>п’єдесталу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>.</a:t>
            </a:r>
          </a:p>
        </p:txBody>
      </p:sp>
      <p:sp>
        <p:nvSpPr>
          <p:cNvPr id="3" name="Куб 2"/>
          <p:cNvSpPr/>
          <p:nvPr/>
        </p:nvSpPr>
        <p:spPr>
          <a:xfrm>
            <a:off x="2770035" y="3966054"/>
            <a:ext cx="2346542" cy="1881390"/>
          </a:xfrm>
          <a:prstGeom prst="cub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Куб 19"/>
          <p:cNvSpPr/>
          <p:nvPr/>
        </p:nvSpPr>
        <p:spPr>
          <a:xfrm>
            <a:off x="4648832" y="3093217"/>
            <a:ext cx="3285582" cy="2744525"/>
          </a:xfrm>
          <a:prstGeom prst="cub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Куб 20"/>
          <p:cNvSpPr/>
          <p:nvPr/>
        </p:nvSpPr>
        <p:spPr>
          <a:xfrm>
            <a:off x="7248177" y="4454855"/>
            <a:ext cx="2047866" cy="1374124"/>
          </a:xfrm>
          <a:prstGeom prst="cub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5856506" y="4680252"/>
            <a:ext cx="53572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5400" b="1" dirty="0" smtClean="0">
                <a:solidFill>
                  <a:schemeClr val="bg1"/>
                </a:solidFill>
              </a:rPr>
              <a:t>1</a:t>
            </a:r>
            <a:endParaRPr lang="ru-RU" sz="5400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3558053" y="4697750"/>
            <a:ext cx="53572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5400" b="1" dirty="0" smtClean="0">
                <a:solidFill>
                  <a:schemeClr val="bg1"/>
                </a:solidFill>
              </a:rPr>
              <a:t>2</a:t>
            </a:r>
            <a:endParaRPr lang="ru-RU" sz="5400" dirty="0"/>
          </a:p>
        </p:txBody>
      </p:sp>
      <p:sp>
        <p:nvSpPr>
          <p:cNvPr id="23" name="Прямоугольник 22"/>
          <p:cNvSpPr/>
          <p:nvPr/>
        </p:nvSpPr>
        <p:spPr>
          <a:xfrm>
            <a:off x="7828598" y="4866639"/>
            <a:ext cx="53572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5400" b="1" dirty="0" smtClean="0">
                <a:solidFill>
                  <a:schemeClr val="bg1"/>
                </a:solidFill>
              </a:rPr>
              <a:t>3</a:t>
            </a:r>
            <a:endParaRPr lang="ru-RU" sz="5400" dirty="0"/>
          </a:p>
        </p:txBody>
      </p:sp>
    </p:spTree>
    <p:extLst>
      <p:ext uri="{BB962C8B-B14F-4D97-AF65-F5344CB8AC3E}">
        <p14:creationId xmlns:p14="http://schemas.microsoft.com/office/powerpoint/2010/main" val="656210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/>
          <p:cNvSpPr>
            <a:spLocks noChangeArrowheads="1"/>
          </p:cNvSpPr>
          <p:nvPr/>
        </p:nvSpPr>
        <p:spPr bwMode="auto">
          <a:xfrm>
            <a:off x="4856756" y="2522271"/>
            <a:ext cx="5389150" cy="2826306"/>
          </a:xfrm>
          <a:prstGeom prst="round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ea typeface="Times New Roman" pitchFamily="18" charset="0"/>
              </a:rPr>
              <a:t>Ми </a:t>
            </a:r>
            <a:r>
              <a:rPr kumimoji="0" lang="ru-RU" sz="3200" b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ea typeface="Times New Roman" pitchFamily="18" charset="0"/>
              </a:rPr>
              <a:t>сюди</a:t>
            </a:r>
            <a:r>
              <a:rPr kumimoji="0" lang="ru-RU" sz="3200" b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ea typeface="Times New Roman" pitchFamily="18" charset="0"/>
              </a:rPr>
              <a:t> </a:t>
            </a:r>
            <a:r>
              <a:rPr kumimoji="0" lang="ru-RU" sz="3200" b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ea typeface="Times New Roman" pitchFamily="18" charset="0"/>
              </a:rPr>
              <a:t>прийшли</a:t>
            </a:r>
            <a:r>
              <a:rPr kumimoji="0" lang="ru-RU" sz="3200" b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ea typeface="Times New Roman" pitchFamily="18" charset="0"/>
              </a:rPr>
              <a:t> </a:t>
            </a:r>
            <a:r>
              <a:rPr kumimoji="0" lang="ru-RU" sz="3200" b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ea typeface="Times New Roman" pitchFamily="18" charset="0"/>
              </a:rPr>
              <a:t>учитись</a:t>
            </a:r>
            <a:r>
              <a:rPr kumimoji="0" lang="ru-RU" sz="3200" b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ea typeface="Times New Roman" pitchFamily="18" charset="0"/>
              </a:rPr>
              <a:t>,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ea typeface="Times New Roman" pitchFamily="18" charset="0"/>
              </a:rPr>
              <a:t>Не </a:t>
            </a:r>
            <a:r>
              <a:rPr kumimoji="0" lang="ru-RU" sz="3200" b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ea typeface="Times New Roman" pitchFamily="18" charset="0"/>
              </a:rPr>
              <a:t>лінитись</a:t>
            </a:r>
            <a:r>
              <a:rPr kumimoji="0" lang="ru-RU" sz="3200" b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ea typeface="Times New Roman" pitchFamily="18" charset="0"/>
              </a:rPr>
              <a:t>, а </a:t>
            </a:r>
            <a:r>
              <a:rPr kumimoji="0" lang="ru-RU" sz="3200" b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ea typeface="Times New Roman" pitchFamily="18" charset="0"/>
              </a:rPr>
              <a:t>трудитись</a:t>
            </a:r>
            <a:r>
              <a:rPr kumimoji="0" lang="ru-RU" sz="3200" b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ea typeface="Times New Roman" pitchFamily="18" charset="0"/>
              </a:rPr>
              <a:t>.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3200" b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ea typeface="Times New Roman" pitchFamily="18" charset="0"/>
              </a:rPr>
              <a:t>П</a:t>
            </a:r>
            <a:r>
              <a:rPr kumimoji="0" lang="ru-RU" sz="3200" b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ea typeface="Times New Roman" pitchFamily="18" charset="0"/>
              </a:rPr>
              <a:t>рацюємо</a:t>
            </a:r>
            <a:r>
              <a:rPr kumimoji="0" lang="ru-RU" sz="3200" b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ea typeface="Times New Roman" pitchFamily="18" charset="0"/>
              </a:rPr>
              <a:t> </a:t>
            </a:r>
            <a:r>
              <a:rPr kumimoji="0" lang="ru-RU" sz="3200" b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ea typeface="Times New Roman" pitchFamily="18" charset="0"/>
              </a:rPr>
              <a:t>старанно</a:t>
            </a:r>
            <a:r>
              <a:rPr kumimoji="0" lang="ru-RU" sz="3200" b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ea typeface="Times New Roman" pitchFamily="18" charset="0"/>
              </a:rPr>
              <a:t>,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ea typeface="Times New Roman" pitchFamily="18" charset="0"/>
              </a:rPr>
              <a:t>Завдання</a:t>
            </a:r>
            <a:r>
              <a:rPr kumimoji="0" lang="ru-RU" sz="3200" b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ea typeface="Times New Roman" pitchFamily="18" charset="0"/>
              </a:rPr>
              <a:t> </a:t>
            </a:r>
            <a:r>
              <a:rPr kumimoji="0" lang="ru-RU" sz="3200" b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ea typeface="Times New Roman" pitchFamily="18" charset="0"/>
              </a:rPr>
              <a:t>виконуємо</a:t>
            </a:r>
            <a:r>
              <a:rPr kumimoji="0" lang="ru-RU" sz="3200" b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ea typeface="Times New Roman" pitchFamily="18" charset="0"/>
              </a:rPr>
              <a:t>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ea typeface="Times New Roman" pitchFamily="18" charset="0"/>
              </a:rPr>
              <a:t>ми </a:t>
            </a:r>
            <a:r>
              <a:rPr kumimoji="0" lang="ru-RU" sz="3200" b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ea typeface="Times New Roman" pitchFamily="18" charset="0"/>
              </a:rPr>
              <a:t>бездоганно</a:t>
            </a:r>
            <a:r>
              <a:rPr kumimoji="0" lang="ru-RU" sz="3200" b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ea typeface="Times New Roman" pitchFamily="18" charset="0"/>
              </a:rPr>
              <a:t>!</a:t>
            </a:r>
            <a:endParaRPr kumimoji="0" lang="ru-RU" sz="3200" b="1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994939" y="624553"/>
            <a:ext cx="8237080" cy="72008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Налаштування на урок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D:\Картинки до тестів\Людина\Учні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1122" y="2522271"/>
            <a:ext cx="2982416" cy="2728511"/>
          </a:xfrm>
          <a:prstGeom prst="round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Заголовок 4"/>
          <p:cNvSpPr txBox="1">
            <a:spLocks/>
          </p:cNvSpPr>
          <p:nvPr/>
        </p:nvSpPr>
        <p:spPr>
          <a:xfrm>
            <a:off x="1994938" y="601047"/>
            <a:ext cx="8237081" cy="72008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4000" b="1" dirty="0" err="1" smtClean="0">
                <a:solidFill>
                  <a:schemeClr val="bg1"/>
                </a:solidFill>
              </a:rPr>
              <a:t>Кошик</a:t>
            </a:r>
            <a:r>
              <a:rPr lang="ru-RU" sz="4000" b="1" dirty="0" smtClean="0">
                <a:solidFill>
                  <a:schemeClr val="bg1"/>
                </a:solidFill>
              </a:rPr>
              <a:t> для </a:t>
            </a:r>
            <a:r>
              <a:rPr lang="ru-RU" sz="4000" b="1" dirty="0" err="1" smtClean="0">
                <a:solidFill>
                  <a:schemeClr val="bg1"/>
                </a:solidFill>
              </a:rPr>
              <a:t>сміття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4837841" y="2385489"/>
            <a:ext cx="5833330" cy="3371136"/>
          </a:xfrm>
          <a:prstGeom prst="round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/>
            <a:r>
              <a:rPr lang="ru-RU" sz="2400" b="1" dirty="0" err="1">
                <a:solidFill>
                  <a:schemeClr val="accent2">
                    <a:lumMod val="75000"/>
                  </a:schemeClr>
                </a:solidFill>
              </a:rPr>
              <a:t>Навіщо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2">
                    <a:lumMod val="75000"/>
                  </a:schemeClr>
                </a:solidFill>
              </a:rPr>
              <a:t>людині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2">
                    <a:lumMod val="75000"/>
                  </a:schemeClr>
                </a:solidFill>
              </a:rPr>
              <a:t>кошик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 для </a:t>
            </a:r>
            <a:r>
              <a:rPr lang="ru-RU" sz="2400" b="1" dirty="0" err="1">
                <a:solidFill>
                  <a:schemeClr val="accent2">
                    <a:lumMod val="75000"/>
                  </a:schemeClr>
                </a:solidFill>
              </a:rPr>
              <a:t>сміття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? </a:t>
            </a:r>
            <a:endParaRPr lang="ru-RU" sz="2400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lvl="0" algn="ctr"/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Так 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і з </a:t>
            </a:r>
            <a:r>
              <a:rPr lang="ru-RU" sz="2400" b="1" dirty="0" err="1">
                <a:solidFill>
                  <a:schemeClr val="accent2">
                    <a:lumMod val="75000"/>
                  </a:schemeClr>
                </a:solidFill>
              </a:rPr>
              <a:t>почуттями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: </a:t>
            </a:r>
            <a:r>
              <a:rPr lang="ru-RU" sz="2400" b="1" dirty="0" err="1" smtClean="0">
                <a:solidFill>
                  <a:schemeClr val="accent2">
                    <a:lumMod val="75000"/>
                  </a:schemeClr>
                </a:solidFill>
              </a:rPr>
              <a:t>іноді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400" b="1" dirty="0" err="1" smtClean="0">
                <a:solidFill>
                  <a:schemeClr val="accent2">
                    <a:lumMod val="75000"/>
                  </a:schemeClr>
                </a:solidFill>
              </a:rPr>
              <a:t>накопичуються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2">
                    <a:lumMod val="75000"/>
                  </a:schemeClr>
                </a:solidFill>
              </a:rPr>
              <a:t>непотрібні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, </a:t>
            </a:r>
            <a:r>
              <a:rPr lang="ru-RU" sz="2400" b="1" dirty="0" err="1" smtClean="0">
                <a:solidFill>
                  <a:schemeClr val="accent2">
                    <a:lumMod val="75000"/>
                  </a:schemeClr>
                </a:solidFill>
              </a:rPr>
              <a:t>марні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400" b="1" dirty="0" err="1" smtClean="0">
                <a:solidFill>
                  <a:schemeClr val="accent2">
                    <a:lumMod val="75000"/>
                  </a:schemeClr>
                </a:solidFill>
              </a:rPr>
              <a:t>почуття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. </a:t>
            </a:r>
          </a:p>
          <a:p>
            <a:pPr lvl="0" algn="ctr"/>
            <a:r>
              <a:rPr lang="ru-RU" sz="2400" b="1" dirty="0" err="1" smtClean="0">
                <a:solidFill>
                  <a:schemeClr val="accent2">
                    <a:lumMod val="75000"/>
                  </a:schemeClr>
                </a:solidFill>
              </a:rPr>
              <a:t>Поміркуй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, </a:t>
            </a:r>
            <a:r>
              <a:rPr lang="ru-RU" sz="2400" b="1" dirty="0" err="1">
                <a:solidFill>
                  <a:schemeClr val="accent2">
                    <a:lumMod val="75000"/>
                  </a:schemeClr>
                </a:solidFill>
              </a:rPr>
              <a:t>які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400" b="1" dirty="0" err="1" smtClean="0">
                <a:solidFill>
                  <a:schemeClr val="accent2">
                    <a:lumMod val="75000"/>
                  </a:schemeClr>
                </a:solidFill>
              </a:rPr>
              <a:t>почуття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400" b="1" dirty="0" err="1" smtClean="0">
                <a:solidFill>
                  <a:schemeClr val="accent2">
                    <a:lumMod val="75000"/>
                  </a:schemeClr>
                </a:solidFill>
              </a:rPr>
              <a:t>заважатимуть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400" b="1" dirty="0" err="1" smtClean="0">
                <a:solidFill>
                  <a:schemeClr val="accent2">
                    <a:lumMod val="75000"/>
                  </a:schemeClr>
                </a:solidFill>
              </a:rPr>
              <a:t>тобі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на </a:t>
            </a:r>
            <a:r>
              <a:rPr lang="ru-RU" sz="2400" b="1" dirty="0" err="1">
                <a:solidFill>
                  <a:schemeClr val="accent2">
                    <a:lumMod val="75000"/>
                  </a:schemeClr>
                </a:solidFill>
              </a:rPr>
              <a:t>уроці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, </a:t>
            </a:r>
            <a:r>
              <a:rPr lang="ru-RU" sz="2400" b="1" dirty="0" err="1">
                <a:solidFill>
                  <a:schemeClr val="accent2">
                    <a:lumMod val="75000"/>
                  </a:schemeClr>
                </a:solidFill>
              </a:rPr>
              <a:t>яких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400" b="1" dirty="0" err="1" smtClean="0">
                <a:solidFill>
                  <a:schemeClr val="accent2">
                    <a:lumMod val="75000"/>
                  </a:schemeClr>
                </a:solidFill>
              </a:rPr>
              <a:t>ти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400" b="1" dirty="0" err="1" smtClean="0">
                <a:solidFill>
                  <a:schemeClr val="accent2">
                    <a:lumMod val="75000"/>
                  </a:schemeClr>
                </a:solidFill>
              </a:rPr>
              <a:t>хочеш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2">
                    <a:lumMod val="75000"/>
                  </a:schemeClr>
                </a:solidFill>
              </a:rPr>
              <a:t>позбутися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. </a:t>
            </a:r>
            <a:r>
              <a:rPr lang="ru-RU" sz="2400" b="1" dirty="0" err="1" smtClean="0">
                <a:solidFill>
                  <a:schemeClr val="accent2">
                    <a:lumMod val="75000"/>
                  </a:schemeClr>
                </a:solidFill>
              </a:rPr>
              <a:t>Уяви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, </a:t>
            </a:r>
            <a:r>
              <a:rPr lang="ru-RU" sz="2400" b="1" dirty="0" err="1" smtClean="0">
                <a:solidFill>
                  <a:schemeClr val="accent2">
                    <a:lumMod val="75000"/>
                  </a:schemeClr>
                </a:solidFill>
              </a:rPr>
              <a:t>що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400" b="1" dirty="0" err="1" smtClean="0">
                <a:solidFill>
                  <a:schemeClr val="accent2">
                    <a:lumMod val="75000"/>
                  </a:schemeClr>
                </a:solidFill>
              </a:rPr>
              <a:t>це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400" b="1" dirty="0" err="1" smtClean="0">
                <a:solidFill>
                  <a:schemeClr val="accent2">
                    <a:lumMod val="75000"/>
                  </a:schemeClr>
                </a:solidFill>
              </a:rPr>
              <a:t>неприємне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400" b="1" dirty="0" err="1" smtClean="0">
                <a:solidFill>
                  <a:schemeClr val="accent2">
                    <a:lumMod val="75000"/>
                  </a:schemeClr>
                </a:solidFill>
              </a:rPr>
              <a:t>почуття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 у тебе в руках. Скомкай </a:t>
            </a:r>
            <a:r>
              <a:rPr lang="ru-RU" sz="2400" b="1" dirty="0" err="1" smtClean="0">
                <a:solidFill>
                  <a:schemeClr val="accent2">
                    <a:lumMod val="75000"/>
                  </a:schemeClr>
                </a:solidFill>
              </a:rPr>
              <a:t>його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 і </a:t>
            </a:r>
            <a:r>
              <a:rPr lang="ru-RU" sz="2400" b="1" dirty="0" err="1" smtClean="0">
                <a:solidFill>
                  <a:schemeClr val="accent2">
                    <a:lumMod val="75000"/>
                  </a:schemeClr>
                </a:solidFill>
              </a:rPr>
              <a:t>викинь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 у </a:t>
            </a:r>
            <a:r>
              <a:rPr lang="ru-RU" sz="2400" b="1" dirty="0" err="1" smtClean="0">
                <a:solidFill>
                  <a:schemeClr val="accent2">
                    <a:lumMod val="75000"/>
                  </a:schemeClr>
                </a:solidFill>
              </a:rPr>
              <a:t>кошик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 для </a:t>
            </a:r>
            <a:r>
              <a:rPr lang="ru-RU" sz="2400" b="1" dirty="0" err="1" smtClean="0">
                <a:solidFill>
                  <a:schemeClr val="accent2">
                    <a:lumMod val="75000"/>
                  </a:schemeClr>
                </a:solidFill>
              </a:rPr>
              <a:t>сміття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.</a:t>
            </a:r>
            <a:endParaRPr lang="ru-RU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4" name="Подзаголовок 2"/>
          <p:cNvSpPr txBox="1">
            <a:spLocks/>
          </p:cNvSpPr>
          <p:nvPr/>
        </p:nvSpPr>
        <p:spPr>
          <a:xfrm>
            <a:off x="1076445" y="1593276"/>
            <a:ext cx="2319759" cy="786148"/>
          </a:xfrm>
          <a:prstGeom prst="roundRect">
            <a:avLst/>
          </a:prstGeom>
          <a:solidFill>
            <a:srgbClr val="7030A0"/>
          </a:soli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uk-UA" sz="2800" b="1" dirty="0" smtClean="0">
                <a:solidFill>
                  <a:schemeClr val="bg1"/>
                </a:solidFill>
              </a:rPr>
              <a:t>Я не вмію …</a:t>
            </a:r>
          </a:p>
        </p:txBody>
      </p:sp>
      <p:sp>
        <p:nvSpPr>
          <p:cNvPr id="25" name="Подзаголовок 2"/>
          <p:cNvSpPr txBox="1">
            <a:spLocks/>
          </p:cNvSpPr>
          <p:nvPr/>
        </p:nvSpPr>
        <p:spPr>
          <a:xfrm>
            <a:off x="3705943" y="1593276"/>
            <a:ext cx="2639028" cy="678196"/>
          </a:xfrm>
          <a:prstGeom prst="roundRect">
            <a:avLst/>
          </a:prstGeom>
          <a:solidFill>
            <a:srgbClr val="FFFF00"/>
          </a:soli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800" b="1" dirty="0">
                <a:solidFill>
                  <a:schemeClr val="accent3">
                    <a:lumMod val="50000"/>
                  </a:schemeClr>
                </a:solidFill>
              </a:rPr>
              <a:t>Я </a:t>
            </a:r>
            <a:r>
              <a:rPr lang="ru-RU" sz="2800" b="1" dirty="0" err="1" smtClean="0">
                <a:solidFill>
                  <a:schemeClr val="accent3">
                    <a:lumMod val="50000"/>
                  </a:schemeClr>
                </a:solidFill>
              </a:rPr>
              <a:t>хвилююся</a:t>
            </a:r>
            <a:r>
              <a:rPr lang="ru-RU" sz="2800" b="1" dirty="0" smtClean="0">
                <a:solidFill>
                  <a:schemeClr val="accent3">
                    <a:lumMod val="50000"/>
                  </a:schemeClr>
                </a:solidFill>
              </a:rPr>
              <a:t> ...</a:t>
            </a:r>
            <a:endParaRPr lang="uk-UA" sz="2800" b="1" dirty="0" smtClean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26" name="Подзаголовок 2"/>
          <p:cNvSpPr txBox="1">
            <a:spLocks/>
          </p:cNvSpPr>
          <p:nvPr/>
        </p:nvSpPr>
        <p:spPr>
          <a:xfrm>
            <a:off x="6660464" y="1563330"/>
            <a:ext cx="1990078" cy="708142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uk-UA" sz="2800" b="1" dirty="0" smtClean="0">
                <a:solidFill>
                  <a:schemeClr val="bg1"/>
                </a:solidFill>
              </a:rPr>
              <a:t>Я боюся …</a:t>
            </a:r>
          </a:p>
        </p:txBody>
      </p:sp>
      <p:sp>
        <p:nvSpPr>
          <p:cNvPr id="27" name="Подзаголовок 2"/>
          <p:cNvSpPr txBox="1">
            <a:spLocks/>
          </p:cNvSpPr>
          <p:nvPr/>
        </p:nvSpPr>
        <p:spPr>
          <a:xfrm>
            <a:off x="8880600" y="1575198"/>
            <a:ext cx="2254245" cy="714351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uk-UA" sz="2800" b="1" dirty="0" smtClean="0">
                <a:solidFill>
                  <a:schemeClr val="bg1"/>
                </a:solidFill>
              </a:rPr>
              <a:t>Я ловлю ґав</a:t>
            </a:r>
          </a:p>
        </p:txBody>
      </p:sp>
      <p:pic>
        <p:nvPicPr>
          <p:cNvPr id="6146" name="Picture 2" descr="https://content1.rozetka.com.ua/goods/images/big/18893987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1122" y="2668484"/>
            <a:ext cx="3027681" cy="2805146"/>
          </a:xfrm>
          <a:prstGeom prst="roundRect">
            <a:avLst/>
          </a:prstGeom>
          <a:solidFill>
            <a:srgbClr val="FFFFFF">
              <a:shade val="85000"/>
            </a:srgbClr>
          </a:solidFill>
          <a:ln w="19050" cap="sq">
            <a:solidFill>
              <a:schemeClr val="accent3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562318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5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5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51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1" grpId="0" animBg="1"/>
      <p:bldP spid="9" grpId="0" animBg="1"/>
      <p:bldP spid="2" grpId="0" animBg="1"/>
      <p:bldP spid="24" grpId="0" animBg="1"/>
      <p:bldP spid="25" grpId="0" animBg="1"/>
      <p:bldP spid="26" grpId="0" animBg="1"/>
      <p:bldP spid="2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817109" y="445745"/>
            <a:ext cx="8756193" cy="101492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/>
              <a:t>Українська абетка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773075" y="1617305"/>
            <a:ext cx="5644055" cy="2246769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uk-UA" sz="2000" b="1" dirty="0" smtClean="0">
                <a:solidFill>
                  <a:schemeClr val="accent2">
                    <a:lumMod val="75000"/>
                  </a:schemeClr>
                </a:solidFill>
              </a:rPr>
              <a:t>Назви першу букву абетки,  останню букву.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uk-UA" sz="2000" b="1" dirty="0" smtClean="0">
                <a:solidFill>
                  <a:schemeClr val="accent2">
                    <a:lumMod val="75000"/>
                  </a:schemeClr>
                </a:solidFill>
              </a:rPr>
              <a:t>Назви букву, наступну за буквою </a:t>
            </a:r>
            <a:r>
              <a:rPr lang="uk-UA" sz="2000" b="1" dirty="0">
                <a:solidFill>
                  <a:schemeClr val="accent2">
                    <a:lumMod val="75000"/>
                  </a:schemeClr>
                </a:solidFill>
              </a:rPr>
              <a:t>У</a:t>
            </a:r>
            <a:r>
              <a:rPr lang="uk-UA" sz="2000" b="1" dirty="0" smtClean="0">
                <a:solidFill>
                  <a:schemeClr val="accent2">
                    <a:lumMod val="75000"/>
                  </a:schemeClr>
                </a:solidFill>
              </a:rPr>
              <a:t>, І, Ч, О.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uk-UA" sz="2000" b="1" dirty="0" smtClean="0">
                <a:solidFill>
                  <a:schemeClr val="accent2">
                    <a:lumMod val="75000"/>
                  </a:schemeClr>
                </a:solidFill>
              </a:rPr>
              <a:t>Назви букви, що передують буквам Е, Н, Х, Ю.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uk-UA" sz="2000" b="1" dirty="0" smtClean="0">
                <a:solidFill>
                  <a:schemeClr val="accent2">
                    <a:lumMod val="75000"/>
                  </a:schemeClr>
                </a:solidFill>
              </a:rPr>
              <a:t>Назви букву, що не позначає звуку.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uk-UA" sz="2000" b="1" dirty="0" smtClean="0">
                <a:solidFill>
                  <a:schemeClr val="accent2">
                    <a:lumMod val="75000"/>
                  </a:schemeClr>
                </a:solidFill>
              </a:rPr>
              <a:t>Назви букву, що позначає завжди м’який приголосний звук. 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uk-UA" sz="2000" b="1" dirty="0" smtClean="0">
                <a:solidFill>
                  <a:schemeClr val="accent2">
                    <a:lumMod val="75000"/>
                  </a:schemeClr>
                </a:solidFill>
              </a:rPr>
              <a:t>Букви, що завжди позначають два звуки.</a:t>
            </a:r>
            <a:endParaRPr lang="uk-UA" sz="2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5121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3864074"/>
            <a:ext cx="2923210" cy="2923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2" b="3750"/>
          <a:stretch/>
        </p:blipFill>
        <p:spPr bwMode="auto">
          <a:xfrm>
            <a:off x="6543064" y="1651410"/>
            <a:ext cx="4765016" cy="4104000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595102" y="4056251"/>
            <a:ext cx="2121093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щ = [</a:t>
            </a:r>
            <a:r>
              <a:rPr lang="uk-UA" sz="4000" b="1" dirty="0" err="1" smtClean="0">
                <a:solidFill>
                  <a:schemeClr val="bg1"/>
                </a:solidFill>
              </a:rPr>
              <a:t>шч</a:t>
            </a:r>
            <a:r>
              <a:rPr lang="uk-UA" sz="4000" b="1" dirty="0" smtClean="0">
                <a:solidFill>
                  <a:schemeClr val="bg1"/>
                </a:solidFill>
              </a:rPr>
              <a:t>]</a:t>
            </a:r>
            <a:endParaRPr lang="ru-RU" sz="40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3595101" y="4931152"/>
            <a:ext cx="2121093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ї = [</a:t>
            </a:r>
            <a:r>
              <a:rPr lang="uk-UA" sz="4000" b="1" dirty="0" err="1" smtClean="0">
                <a:solidFill>
                  <a:schemeClr val="bg1"/>
                </a:solidFill>
              </a:rPr>
              <a:t>й’і</a:t>
            </a:r>
            <a:r>
              <a:rPr lang="uk-UA" sz="4000" b="1" dirty="0" smtClean="0">
                <a:solidFill>
                  <a:schemeClr val="bg1"/>
                </a:solidFill>
              </a:rPr>
              <a:t>]</a:t>
            </a:r>
            <a:endParaRPr lang="ru-RU" sz="4000" dirty="0"/>
          </a:p>
        </p:txBody>
      </p:sp>
      <p:sp>
        <p:nvSpPr>
          <p:cNvPr id="3" name="Овал 2"/>
          <p:cNvSpPr/>
          <p:nvPr/>
        </p:nvSpPr>
        <p:spPr>
          <a:xfrm>
            <a:off x="8583930" y="4782562"/>
            <a:ext cx="777240" cy="806708"/>
          </a:xfrm>
          <a:prstGeom prst="ellipse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/>
          <p:cNvSpPr/>
          <p:nvPr/>
        </p:nvSpPr>
        <p:spPr>
          <a:xfrm>
            <a:off x="10256520" y="2504420"/>
            <a:ext cx="807720" cy="878860"/>
          </a:xfrm>
          <a:prstGeom prst="ellipse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5890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  <p:bldP spid="3" grpId="0" animBg="1"/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733067" y="468631"/>
            <a:ext cx="8732066" cy="90297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Прочитай склади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735" y="1840230"/>
            <a:ext cx="2578763" cy="458033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65A667F8-C935-493F-9F7D-EF2623166E7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62020"/>
          <a:stretch/>
        </p:blipFill>
        <p:spPr>
          <a:xfrm>
            <a:off x="3558794" y="1341504"/>
            <a:ext cx="7589495" cy="5193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434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581934" y="485936"/>
            <a:ext cx="8732066" cy="80304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Пригадай</a:t>
            </a:r>
            <a:endParaRPr lang="uk-UA" sz="4000" b="1" dirty="0">
              <a:solidFill>
                <a:schemeClr val="bg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2896" y="3601039"/>
            <a:ext cx="3256961" cy="3256961"/>
          </a:xfrm>
          <a:prstGeom prst="rect">
            <a:avLst/>
          </a:prstGeom>
        </p:spPr>
      </p:pic>
      <p:sp>
        <p:nvSpPr>
          <p:cNvPr id="8" name="Объект 7"/>
          <p:cNvSpPr txBox="1">
            <a:spLocks/>
          </p:cNvSpPr>
          <p:nvPr/>
        </p:nvSpPr>
        <p:spPr>
          <a:xfrm>
            <a:off x="1581934" y="1509504"/>
            <a:ext cx="8647916" cy="2365266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ru-RU" altLang="ru-RU" sz="3200" b="1" dirty="0" smtClean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 Яку </a:t>
            </a:r>
            <a:r>
              <a:rPr lang="ru-RU" altLang="ru-RU" sz="32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букву </a:t>
            </a:r>
            <a:r>
              <a:rPr lang="ru-RU" altLang="ru-RU" sz="3200" b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вивчили</a:t>
            </a:r>
            <a:r>
              <a:rPr lang="ru-RU" altLang="ru-RU" sz="32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на </a:t>
            </a:r>
            <a:r>
              <a:rPr lang="ru-RU" altLang="ru-RU" sz="3200" b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попередньому</a:t>
            </a:r>
            <a:r>
              <a:rPr lang="ru-RU" altLang="ru-RU" sz="32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уроці?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altLang="ru-RU" sz="3200" b="1" dirty="0" smtClean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 </a:t>
            </a:r>
            <a:r>
              <a:rPr lang="ru-RU" altLang="ru-RU" sz="3200" b="1" dirty="0" err="1" smtClean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Які</a:t>
            </a:r>
            <a:r>
              <a:rPr lang="ru-RU" altLang="ru-RU" sz="3200" b="1" dirty="0" smtClean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ru-RU" altLang="ru-RU" sz="32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звуки </a:t>
            </a:r>
            <a:r>
              <a:rPr lang="ru-RU" altLang="ru-RU" sz="3200" b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позначає</a:t>
            </a:r>
            <a:r>
              <a:rPr lang="ru-RU" altLang="ru-RU" sz="32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буква </a:t>
            </a:r>
            <a:r>
              <a:rPr lang="ru-RU" altLang="ru-RU" sz="3200" b="1" dirty="0" smtClean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щ? </a:t>
            </a:r>
            <a:endParaRPr lang="ru-RU" altLang="ru-RU" sz="3200" b="1" dirty="0">
              <a:solidFill>
                <a:schemeClr val="accent2">
                  <a:lumMod val="75000"/>
                </a:schemeClr>
              </a:solidFill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ru-RU" altLang="ru-RU" sz="3200" b="1" dirty="0" smtClean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 </a:t>
            </a:r>
            <a:r>
              <a:rPr lang="ru-RU" altLang="ru-RU" sz="3200" b="1" dirty="0" err="1" smtClean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Назви</a:t>
            </a:r>
            <a:r>
              <a:rPr lang="ru-RU" altLang="ru-RU" sz="3200" b="1" dirty="0" smtClean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ru-RU" altLang="ru-RU" sz="32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слова </a:t>
            </a:r>
            <a:r>
              <a:rPr lang="ru-RU" altLang="ru-RU" sz="3200" b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зі</a:t>
            </a:r>
            <a:r>
              <a:rPr lang="ru-RU" altLang="ru-RU" sz="32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ru-RU" altLang="ru-RU" sz="3200" b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звукосполученням</a:t>
            </a:r>
            <a:r>
              <a:rPr lang="ru-RU" altLang="ru-RU" sz="32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ru-RU" altLang="ru-RU" sz="3200" b="1" dirty="0" smtClean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[</a:t>
            </a:r>
            <a:r>
              <a:rPr lang="ru-RU" altLang="ru-RU" sz="3200" b="1" dirty="0" err="1" smtClean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шч</a:t>
            </a:r>
            <a:r>
              <a:rPr lang="ru-RU" altLang="ru-RU" sz="3200" b="1" dirty="0" smtClean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]. </a:t>
            </a:r>
            <a:endParaRPr lang="ru-RU" altLang="ru-RU" sz="3200" b="1" dirty="0">
              <a:solidFill>
                <a:schemeClr val="accent2">
                  <a:lumMod val="75000"/>
                </a:schemeClr>
              </a:solidFill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ru-RU" altLang="ru-RU" sz="3200" b="1" dirty="0" smtClean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 Устав </a:t>
            </a:r>
            <a:r>
              <a:rPr lang="ru-RU" altLang="ru-RU" sz="32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букву </a:t>
            </a:r>
            <a:r>
              <a:rPr lang="ru-RU" altLang="ru-RU" sz="3200" b="1" dirty="0" smtClean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щ, прочитай </a:t>
            </a:r>
            <a:r>
              <a:rPr lang="ru-RU" altLang="ru-RU" sz="32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слова: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926112" y="4038146"/>
            <a:ext cx="2520280" cy="175432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600" b="1" dirty="0" smtClean="0">
                <a:cs typeface="Arial" panose="020B0604020202020204" pitchFamily="34" charset="0"/>
              </a:rPr>
              <a:t>*</a:t>
            </a:r>
            <a:r>
              <a:rPr lang="uk-UA" sz="3600" b="1" dirty="0" err="1" smtClean="0">
                <a:cs typeface="Arial" panose="020B0604020202020204" pitchFamily="34" charset="0"/>
              </a:rPr>
              <a:t>ука</a:t>
            </a:r>
            <a:r>
              <a:rPr lang="uk-UA" sz="3600" b="1" dirty="0">
                <a:cs typeface="Arial" panose="020B0604020202020204" pitchFamily="34" charset="0"/>
              </a:rPr>
              <a:t>	</a:t>
            </a:r>
            <a:br>
              <a:rPr lang="uk-UA" sz="3600" b="1" dirty="0">
                <a:cs typeface="Arial" panose="020B0604020202020204" pitchFamily="34" charset="0"/>
              </a:rPr>
            </a:br>
            <a:r>
              <a:rPr lang="uk-UA" sz="3600" b="1" dirty="0" smtClean="0">
                <a:cs typeface="Arial" panose="020B0604020202020204" pitchFamily="34" charset="0"/>
              </a:rPr>
              <a:t>бор*</a:t>
            </a:r>
            <a:r>
              <a:rPr lang="uk-UA" sz="3600" b="1" dirty="0">
                <a:cs typeface="Arial" panose="020B0604020202020204" pitchFamily="34" charset="0"/>
              </a:rPr>
              <a:t>	</a:t>
            </a:r>
            <a:br>
              <a:rPr lang="uk-UA" sz="3600" b="1" dirty="0">
                <a:cs typeface="Arial" panose="020B0604020202020204" pitchFamily="34" charset="0"/>
              </a:rPr>
            </a:br>
            <a:r>
              <a:rPr lang="uk-UA" sz="3600" b="1" dirty="0" smtClean="0">
                <a:cs typeface="Arial" panose="020B0604020202020204" pitchFamily="34" charset="0"/>
              </a:rPr>
              <a:t>при*</a:t>
            </a:r>
            <a:r>
              <a:rPr lang="uk-UA" sz="3600" b="1" dirty="0" err="1" smtClean="0">
                <a:cs typeface="Arial" panose="020B0604020202020204" pitchFamily="34" charset="0"/>
              </a:rPr>
              <a:t>іпка</a:t>
            </a:r>
            <a:endParaRPr lang="ru-RU" sz="3600" b="1" dirty="0"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703570" y="4038146"/>
            <a:ext cx="2491236" cy="175432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600" b="1" dirty="0" err="1" smtClean="0">
                <a:cs typeface="Arial" panose="020B0604020202020204" pitchFamily="34" charset="0"/>
              </a:rPr>
              <a:t>хру</a:t>
            </a:r>
            <a:r>
              <a:rPr lang="uk-UA" sz="3600" b="1" dirty="0" smtClean="0">
                <a:cs typeface="Arial" panose="020B0604020202020204" pitchFamily="34" charset="0"/>
              </a:rPr>
              <a:t>*</a:t>
            </a:r>
            <a:endParaRPr lang="uk-UA" sz="3600" b="1" dirty="0">
              <a:cs typeface="Arial" panose="020B0604020202020204" pitchFamily="34" charset="0"/>
            </a:endParaRPr>
          </a:p>
          <a:p>
            <a:pPr algn="ctr"/>
            <a:r>
              <a:rPr lang="uk-UA" sz="3600" b="1" dirty="0" err="1" smtClean="0">
                <a:cs typeface="Arial" panose="020B0604020202020204" pitchFamily="34" charset="0"/>
              </a:rPr>
              <a:t>кра</a:t>
            </a:r>
            <a:r>
              <a:rPr lang="uk-UA" sz="3600" b="1" dirty="0" smtClean="0">
                <a:cs typeface="Arial" panose="020B0604020202020204" pitchFamily="34" charset="0"/>
              </a:rPr>
              <a:t>*</a:t>
            </a:r>
            <a:r>
              <a:rPr lang="uk-UA" sz="3600" b="1" dirty="0" err="1" smtClean="0">
                <a:cs typeface="Arial" panose="020B0604020202020204" pitchFamily="34" charset="0"/>
              </a:rPr>
              <a:t>ий</a:t>
            </a:r>
            <a:endParaRPr lang="uk-UA" sz="3600" b="1" dirty="0">
              <a:cs typeface="Arial" panose="020B0604020202020204" pitchFamily="34" charset="0"/>
            </a:endParaRPr>
          </a:p>
          <a:p>
            <a:pPr algn="ctr"/>
            <a:r>
              <a:rPr lang="uk-UA" sz="3600" b="1" dirty="0" smtClean="0">
                <a:cs typeface="Arial" panose="020B0604020202020204" pitchFamily="34" charset="0"/>
              </a:rPr>
              <a:t>*</a:t>
            </a:r>
            <a:r>
              <a:rPr lang="uk-UA" sz="3600" b="1" dirty="0" err="1" smtClean="0">
                <a:cs typeface="Arial" panose="020B0604020202020204" pitchFamily="34" charset="0"/>
              </a:rPr>
              <a:t>астя</a:t>
            </a:r>
            <a:endParaRPr lang="ru-RU" sz="3600" b="1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7972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Горячий борщ в стальном изолированном лотке Стоковое Фото - изображение  насчитывающей варить, таблица: 7629931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8" t="2853" b="10967"/>
          <a:stretch/>
        </p:blipFill>
        <p:spPr bwMode="auto">
          <a:xfrm>
            <a:off x="8136705" y="4514517"/>
            <a:ext cx="2502032" cy="1759637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906671" y="494528"/>
            <a:ext cx="8732066" cy="80849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Гра «Упіймай звуки [</a:t>
            </a:r>
            <a:r>
              <a:rPr lang="uk-UA" sz="4000" b="1" dirty="0" err="1">
                <a:solidFill>
                  <a:schemeClr val="bg1"/>
                </a:solidFill>
              </a:rPr>
              <a:t>шч</a:t>
            </a:r>
            <a:r>
              <a:rPr lang="uk-UA" sz="4000" b="1" dirty="0">
                <a:solidFill>
                  <a:schemeClr val="bg1"/>
                </a:solidFill>
              </a:rPr>
              <a:t>]»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815610" y="1397588"/>
            <a:ext cx="2375555" cy="81070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4757585" y="1397588"/>
            <a:ext cx="2375555" cy="81070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8699560" y="1397588"/>
            <a:ext cx="2375555" cy="81070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рямоугольник 26"/>
          <p:cNvSpPr/>
          <p:nvPr/>
        </p:nvSpPr>
        <p:spPr>
          <a:xfrm>
            <a:off x="880684" y="1670851"/>
            <a:ext cx="640609" cy="243571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/>
          <p:cNvSpPr/>
          <p:nvPr/>
        </p:nvSpPr>
        <p:spPr>
          <a:xfrm>
            <a:off x="1586367" y="1670851"/>
            <a:ext cx="640609" cy="243571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ямоугольник 25"/>
          <p:cNvSpPr/>
          <p:nvPr/>
        </p:nvSpPr>
        <p:spPr>
          <a:xfrm>
            <a:off x="5328182" y="1670851"/>
            <a:ext cx="640609" cy="243571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рямоугольник 28"/>
          <p:cNvSpPr/>
          <p:nvPr/>
        </p:nvSpPr>
        <p:spPr>
          <a:xfrm>
            <a:off x="6033865" y="1670851"/>
            <a:ext cx="640609" cy="243571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рямоугольник 31"/>
          <p:cNvSpPr/>
          <p:nvPr/>
        </p:nvSpPr>
        <p:spPr>
          <a:xfrm>
            <a:off x="9665388" y="1678652"/>
            <a:ext cx="640609" cy="243571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Прямоугольник 32"/>
          <p:cNvSpPr/>
          <p:nvPr/>
        </p:nvSpPr>
        <p:spPr>
          <a:xfrm>
            <a:off x="10371071" y="1678652"/>
            <a:ext cx="640609" cy="243571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/>
          <a:srcRect l="7223" t="11196" r="8994" b="11618"/>
          <a:stretch/>
        </p:blipFill>
        <p:spPr>
          <a:xfrm>
            <a:off x="4895506" y="4271707"/>
            <a:ext cx="2099711" cy="2126515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5610" y="2645423"/>
            <a:ext cx="2295930" cy="1626284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00988" y="4617846"/>
            <a:ext cx="2653306" cy="1768871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</p:pic>
      <p:cxnSp>
        <p:nvCxnSpPr>
          <p:cNvPr id="39" name="Прямая со стрелкой 38"/>
          <p:cNvCxnSpPr>
            <a:endCxn id="10" idx="2"/>
          </p:cNvCxnSpPr>
          <p:nvPr/>
        </p:nvCxnSpPr>
        <p:spPr>
          <a:xfrm flipV="1">
            <a:off x="2527641" y="2208294"/>
            <a:ext cx="3417722" cy="120477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Прямая со стрелкой 47"/>
          <p:cNvCxnSpPr>
            <a:endCxn id="11" idx="2"/>
          </p:cNvCxnSpPr>
          <p:nvPr/>
        </p:nvCxnSpPr>
        <p:spPr>
          <a:xfrm flipV="1">
            <a:off x="4250328" y="2208294"/>
            <a:ext cx="5637010" cy="2409552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Прямая со стрелкой 45"/>
          <p:cNvCxnSpPr>
            <a:endCxn id="6" idx="2"/>
          </p:cNvCxnSpPr>
          <p:nvPr/>
        </p:nvCxnSpPr>
        <p:spPr>
          <a:xfrm flipH="1" flipV="1">
            <a:off x="2003388" y="2208294"/>
            <a:ext cx="2915547" cy="2409552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я со стрелкой 43"/>
          <p:cNvCxnSpPr/>
          <p:nvPr/>
        </p:nvCxnSpPr>
        <p:spPr>
          <a:xfrm flipV="1">
            <a:off x="10184130" y="2208294"/>
            <a:ext cx="198438" cy="2233192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Рисунок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17718" y="3009929"/>
            <a:ext cx="2067974" cy="1195319"/>
          </a:xfrm>
          <a:prstGeom prst="rect">
            <a:avLst/>
          </a:prstGeom>
        </p:spPr>
      </p:pic>
      <p:cxnSp>
        <p:nvCxnSpPr>
          <p:cNvPr id="45" name="Прямая со стрелкой 44"/>
          <p:cNvCxnSpPr>
            <a:endCxn id="10" idx="2"/>
          </p:cNvCxnSpPr>
          <p:nvPr/>
        </p:nvCxnSpPr>
        <p:spPr>
          <a:xfrm flipH="1" flipV="1">
            <a:off x="5945363" y="2208294"/>
            <a:ext cx="1972355" cy="90066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Щетка клипарт (64 фото) » Рисунки для срисовки и не только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3370" y="2208294"/>
            <a:ext cx="2696007" cy="2233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3" name="Прямая со стрелкой 42"/>
          <p:cNvCxnSpPr>
            <a:endCxn id="6" idx="2"/>
          </p:cNvCxnSpPr>
          <p:nvPr/>
        </p:nvCxnSpPr>
        <p:spPr>
          <a:xfrm flipH="1" flipV="1">
            <a:off x="2003388" y="2208294"/>
            <a:ext cx="2557182" cy="602388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23472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964194" y="921856"/>
            <a:ext cx="1927131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uk-UA" sz="9600" b="1" cap="all" dirty="0" smtClean="0">
                <a:ln w="0"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ще</a:t>
            </a:r>
            <a:endParaRPr lang="ru-RU" sz="9600" b="1" cap="all" dirty="0">
              <a:ln w="0">
                <a:noFill/>
              </a:ln>
              <a:solidFill>
                <a:schemeClr val="tx2">
                  <a:lumMod val="60000"/>
                  <a:lumOff val="40000"/>
                </a:schemeClr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076664" y="2491516"/>
            <a:ext cx="2633863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uk-UA" sz="9600" b="1" cap="all" dirty="0" smtClean="0">
                <a:ln w="0">
                  <a:noFill/>
                </a:ln>
                <a:solidFill>
                  <a:srgbClr val="FF505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щур</a:t>
            </a:r>
            <a:endParaRPr lang="ru-RU" sz="9600" b="1" cap="all" dirty="0">
              <a:ln w="0">
                <a:noFill/>
              </a:ln>
              <a:solidFill>
                <a:srgbClr val="FF5050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490362" y="1584520"/>
            <a:ext cx="2071401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uk-UA" sz="9600" b="1" cap="all" dirty="0" err="1">
                <a:ln w="0">
                  <a:noFill/>
                </a:ln>
                <a:solidFill>
                  <a:schemeClr val="accent1">
                    <a:lumMod val="50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ща</a:t>
            </a:r>
            <a:endParaRPr lang="ru-RU" sz="9600" b="1" cap="all" dirty="0">
              <a:ln w="0">
                <a:noFill/>
              </a:ln>
              <a:solidFill>
                <a:schemeClr val="accent1">
                  <a:lumMod val="50000"/>
                </a:schemeClr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765288" y="4724167"/>
            <a:ext cx="4806509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uk-UA" sz="9600" b="1" cap="all" dirty="0">
                <a:ln w="0">
                  <a:noFill/>
                </a:ln>
                <a:solidFill>
                  <a:srgbClr val="00B0F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горщик</a:t>
            </a:r>
            <a:endParaRPr lang="ru-RU" sz="9600" b="1" cap="all" dirty="0">
              <a:ln w="0">
                <a:noFill/>
              </a:ln>
              <a:solidFill>
                <a:srgbClr val="00B0F0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46782" y="717579"/>
            <a:ext cx="384358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uk-UA" sz="9600" b="1" cap="all" dirty="0" smtClean="0">
                <a:ln w="0">
                  <a:noFill/>
                </a:ln>
                <a:solidFill>
                  <a:schemeClr val="accent4">
                    <a:lumMod val="7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щітка</a:t>
            </a:r>
            <a:endParaRPr lang="ru-RU" sz="9600" b="1" cap="all" dirty="0">
              <a:ln w="0">
                <a:noFill/>
              </a:ln>
              <a:solidFill>
                <a:schemeClr val="accent4">
                  <a:lumMod val="75000"/>
                </a:schemeClr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919077" y="1506659"/>
            <a:ext cx="3793026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uk-UA" sz="9600" b="1" cap="all" dirty="0">
                <a:ln w="0">
                  <a:noFill/>
                </a:ln>
                <a:solidFill>
                  <a:schemeClr val="accent2">
                    <a:lumMod val="50000"/>
                  </a:schemeClr>
                </a:solidFill>
                <a:ea typeface="Tahoma" panose="020B0604030504040204" pitchFamily="34" charset="0"/>
                <a:cs typeface="Arial" panose="020B0604020202020204" pitchFamily="34" charset="0"/>
              </a:rPr>
              <a:t>щічка</a:t>
            </a:r>
            <a:endParaRPr lang="ru-RU" sz="9600" b="1" cap="all" dirty="0">
              <a:ln w="0">
                <a:noFill/>
              </a:ln>
              <a:solidFill>
                <a:schemeClr val="accent2">
                  <a:lumMod val="50000"/>
                </a:schemeClr>
              </a:solidFill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5386151" y="2612691"/>
            <a:ext cx="2738250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uk-UA" sz="9600" b="1" cap="all" dirty="0">
                <a:ln w="0">
                  <a:noFill/>
                </a:ln>
                <a:solidFill>
                  <a:srgbClr val="463ED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щит</a:t>
            </a:r>
            <a:endParaRPr lang="ru-RU" sz="9600" b="1" cap="all" dirty="0">
              <a:ln w="0">
                <a:noFill/>
              </a:ln>
              <a:solidFill>
                <a:srgbClr val="463EDE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3339775" y="3386144"/>
            <a:ext cx="2904962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uk-UA" sz="9600" b="1" cap="all" dirty="0">
                <a:ln w="0">
                  <a:noFill/>
                </a:ln>
                <a:solidFill>
                  <a:srgbClr val="00B05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щип</a:t>
            </a:r>
            <a:endParaRPr lang="ru-RU" sz="9600" b="1" cap="all" dirty="0">
              <a:ln w="0">
                <a:noFill/>
              </a:ln>
              <a:solidFill>
                <a:srgbClr val="00B050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6713974" y="3545744"/>
            <a:ext cx="1654620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uk-UA" sz="9600" b="1" cap="all" dirty="0" err="1" smtClean="0">
                <a:ln w="0">
                  <a:noFill/>
                </a:ln>
                <a:solidFill>
                  <a:srgbClr val="FF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щі</a:t>
            </a:r>
            <a:endParaRPr lang="ru-RU" sz="9600" b="1" cap="all" dirty="0">
              <a:ln w="0">
                <a:noFill/>
              </a:ln>
              <a:solidFill>
                <a:srgbClr val="FF0000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2296038" y="3640894"/>
            <a:ext cx="2129109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uk-UA" sz="9600" b="1" cap="all" dirty="0" err="1" smtClean="0">
                <a:ln w="0">
                  <a:noFill/>
                </a:ln>
                <a:solidFill>
                  <a:schemeClr val="accent2">
                    <a:lumMod val="7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щи</a:t>
            </a:r>
            <a:endParaRPr lang="ru-RU" sz="9600" b="1" cap="all" dirty="0">
              <a:ln w="0">
                <a:noFill/>
              </a:ln>
              <a:solidFill>
                <a:schemeClr val="accent2">
                  <a:lumMod val="75000"/>
                </a:schemeClr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5406760" y="843995"/>
            <a:ext cx="3416128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uk-UA" sz="9600" b="1" cap="all" dirty="0">
                <a:ln w="0">
                  <a:noFill/>
                </a:ln>
                <a:solidFill>
                  <a:srgbClr val="92D05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щука</a:t>
            </a:r>
            <a:endParaRPr lang="ru-RU" sz="9600" b="1" cap="all" dirty="0">
              <a:ln w="0">
                <a:noFill/>
              </a:ln>
              <a:solidFill>
                <a:srgbClr val="92D050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8654847" y="2529430"/>
            <a:ext cx="2633863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uk-UA" sz="9600" b="1" cap="all" dirty="0">
                <a:ln w="0">
                  <a:noFill/>
                </a:ln>
                <a:solidFill>
                  <a:srgbClr val="00206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щур</a:t>
            </a:r>
            <a:endParaRPr lang="ru-RU" sz="9600" b="1" cap="all" dirty="0">
              <a:ln w="0">
                <a:noFill/>
              </a:ln>
              <a:solidFill>
                <a:srgbClr val="002060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8576268" y="3386144"/>
            <a:ext cx="2702984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uk-UA" sz="9600" b="1" cap="all" dirty="0" smtClean="0">
                <a:ln w="0">
                  <a:noFill/>
                </a:ln>
                <a:solidFill>
                  <a:srgbClr val="FF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щеп</a:t>
            </a:r>
            <a:endParaRPr lang="ru-RU" sz="9600" b="1" cap="all" dirty="0">
              <a:ln w="0">
                <a:noFill/>
              </a:ln>
              <a:solidFill>
                <a:srgbClr val="FF0000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6995547" y="1706686"/>
            <a:ext cx="2932213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uk-UA" sz="9600" b="1" cap="all" dirty="0" err="1" smtClean="0">
                <a:ln w="0">
                  <a:noFill/>
                </a:ln>
                <a:solidFill>
                  <a:srgbClr val="7030A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щий</a:t>
            </a:r>
            <a:endParaRPr lang="ru-RU" sz="9600" b="1" cap="all" dirty="0">
              <a:ln w="0">
                <a:noFill/>
              </a:ln>
              <a:solidFill>
                <a:srgbClr val="7030A0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6393726" y="4081363"/>
            <a:ext cx="3326360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uk-UA" sz="9600" b="1" cap="all" dirty="0">
                <a:ln w="0">
                  <a:noFill/>
                </a:ln>
                <a:solidFill>
                  <a:schemeClr val="accent2">
                    <a:lumMod val="50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хрущ</a:t>
            </a:r>
            <a:endParaRPr lang="ru-RU" sz="9600" b="1" cap="all" dirty="0">
              <a:ln w="0">
                <a:noFill/>
              </a:ln>
              <a:solidFill>
                <a:schemeClr val="accent2">
                  <a:lumMod val="50000"/>
                </a:schemeClr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125363" y="1839791"/>
            <a:ext cx="3570594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uk-UA" sz="9600" b="1" cap="all" dirty="0">
                <a:ln w="0">
                  <a:noFill/>
                </a:ln>
                <a:solidFill>
                  <a:srgbClr val="C00000"/>
                </a:solidFill>
                <a:ea typeface="Tahoma" panose="020B0604030504040204" pitchFamily="34" charset="0"/>
                <a:cs typeface="Arial" panose="020B0604020202020204" pitchFamily="34" charset="0"/>
              </a:rPr>
              <a:t>щока</a:t>
            </a:r>
            <a:endParaRPr lang="ru-RU" sz="9600" b="1" cap="all" dirty="0">
              <a:ln w="0">
                <a:noFill/>
              </a:ln>
              <a:solidFill>
                <a:srgbClr val="C00000"/>
              </a:solidFill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1729587" y="2413655"/>
            <a:ext cx="2071401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uk-UA" sz="9600" b="1" cap="all" dirty="0" err="1" smtClean="0">
                <a:ln w="0">
                  <a:noFill/>
                </a:ln>
                <a:solidFill>
                  <a:schemeClr val="accent1">
                    <a:lumMod val="7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ащ</a:t>
            </a:r>
            <a:endParaRPr lang="ru-RU" sz="9600" b="1" cap="all" dirty="0">
              <a:ln w="0">
                <a:noFill/>
              </a:ln>
              <a:solidFill>
                <a:schemeClr val="accent1">
                  <a:lumMod val="75000"/>
                </a:schemeClr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4051702" y="959770"/>
            <a:ext cx="1654620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uk-UA" sz="9600" b="1" cap="all" dirty="0" err="1" smtClean="0">
                <a:ln w="0">
                  <a:noFill/>
                </a:ln>
                <a:solidFill>
                  <a:srgbClr val="EF71C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іщ</a:t>
            </a:r>
            <a:endParaRPr lang="ru-RU" sz="9600" b="1" cap="all" dirty="0">
              <a:ln w="0">
                <a:noFill/>
              </a:ln>
              <a:solidFill>
                <a:srgbClr val="EF71CE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8461654" y="4724167"/>
            <a:ext cx="2738250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uk-UA" sz="9600" b="1" cap="all" dirty="0" smtClean="0">
                <a:ln w="0">
                  <a:noFill/>
                </a:ln>
                <a:solidFill>
                  <a:srgbClr val="00B05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щит</a:t>
            </a:r>
            <a:endParaRPr lang="ru-RU" sz="9600" b="1" cap="all" dirty="0">
              <a:ln w="0">
                <a:noFill/>
              </a:ln>
              <a:solidFill>
                <a:srgbClr val="00B050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1543050" y="349103"/>
            <a:ext cx="9103672" cy="84954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Вправа «Дожени»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6755276" y="3205902"/>
            <a:ext cx="2821606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uk-UA" sz="9600" b="1" cap="all" dirty="0" err="1" smtClean="0">
                <a:ln w="0">
                  <a:noFill/>
                </a:ln>
                <a:solidFill>
                  <a:srgbClr val="F2B8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щик</a:t>
            </a:r>
            <a:endParaRPr lang="ru-RU" sz="9600" b="1" cap="all" dirty="0">
              <a:ln w="0">
                <a:noFill/>
              </a:ln>
              <a:solidFill>
                <a:srgbClr val="F2B800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3695957" y="4064943"/>
            <a:ext cx="3498073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uk-UA" sz="9600" b="1" cap="all" dirty="0">
                <a:ln w="0">
                  <a:noFill/>
                </a:ln>
                <a:solidFill>
                  <a:srgbClr val="E838BA"/>
                </a:solidFill>
                <a:ea typeface="Tahoma" panose="020B0604030504040204" pitchFamily="34" charset="0"/>
                <a:cs typeface="Tahoma" panose="020B0604030504040204" pitchFamily="34" charset="0"/>
              </a:rPr>
              <a:t>борщ</a:t>
            </a:r>
            <a:endParaRPr lang="ru-RU" sz="9600" b="1" cap="all" dirty="0">
              <a:ln w="0">
                <a:noFill/>
              </a:ln>
              <a:solidFill>
                <a:srgbClr val="E838BA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8" name="Рисунок 3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125363" y="3640892"/>
            <a:ext cx="2121068" cy="3104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004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42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25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750"/>
                            </p:stCondLst>
                            <p:childTnLst>
                              <p:par>
                                <p:cTn id="23" presetID="42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2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2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250"/>
                            </p:stCondLst>
                            <p:childTnLst>
                              <p:par>
                                <p:cTn id="35" presetID="42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25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25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7500"/>
                            </p:stCondLst>
                            <p:childTnLst>
                              <p:par>
                                <p:cTn id="4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8750"/>
                            </p:stCondLst>
                            <p:childTnLst>
                              <p:par>
                                <p:cTn id="47" presetID="42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25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25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0"/>
                            </p:stCondLst>
                            <p:childTnLst>
                              <p:par>
                                <p:cTn id="5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1250"/>
                            </p:stCondLst>
                            <p:childTnLst>
                              <p:par>
                                <p:cTn id="59" presetID="42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25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25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2500"/>
                            </p:stCondLst>
                            <p:childTnLst>
                              <p:par>
                                <p:cTn id="6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3750"/>
                            </p:stCondLst>
                            <p:childTnLst>
                              <p:par>
                                <p:cTn id="71" presetID="42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25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25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5000"/>
                            </p:stCondLst>
                            <p:childTnLst>
                              <p:par>
                                <p:cTn id="7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6250"/>
                            </p:stCondLst>
                            <p:childTnLst>
                              <p:par>
                                <p:cTn id="83" presetID="42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25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25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7500"/>
                            </p:stCondLst>
                            <p:childTnLst>
                              <p:par>
                                <p:cTn id="8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1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8750"/>
                            </p:stCondLst>
                            <p:childTnLst>
                              <p:par>
                                <p:cTn id="95" presetID="42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1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25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25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0000"/>
                            </p:stCondLst>
                            <p:childTnLst>
                              <p:par>
                                <p:cTn id="10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1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1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1250"/>
                            </p:stCondLst>
                            <p:childTnLst>
                              <p:par>
                                <p:cTn id="107" presetID="42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1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25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25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22500"/>
                            </p:stCondLst>
                            <p:childTnLst>
                              <p:par>
                                <p:cTn id="11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1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1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23750"/>
                            </p:stCondLst>
                            <p:childTnLst>
                              <p:par>
                                <p:cTn id="119" presetID="42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1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125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25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25000"/>
                            </p:stCondLst>
                            <p:childTnLst>
                              <p:par>
                                <p:cTn id="12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1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1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26250"/>
                            </p:stCondLst>
                            <p:childTnLst>
                              <p:par>
                                <p:cTn id="131" presetID="42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1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125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25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27500"/>
                            </p:stCondLst>
                            <p:childTnLst>
                              <p:par>
                                <p:cTn id="13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1" dur="1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28750"/>
                            </p:stCondLst>
                            <p:childTnLst>
                              <p:par>
                                <p:cTn id="143" presetID="42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1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5" dur="125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25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30000"/>
                            </p:stCondLst>
                            <p:childTnLst>
                              <p:par>
                                <p:cTn id="14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1" dur="1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3" dur="1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31250"/>
                            </p:stCondLst>
                            <p:childTnLst>
                              <p:par>
                                <p:cTn id="155" presetID="42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1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7" dur="125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25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32500"/>
                            </p:stCondLst>
                            <p:childTnLst>
                              <p:par>
                                <p:cTn id="16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1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5" dur="1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33750"/>
                            </p:stCondLst>
                            <p:childTnLst>
                              <p:par>
                                <p:cTn id="167" presetID="42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1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9" dur="125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25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35000"/>
                            </p:stCondLst>
                            <p:childTnLst>
                              <p:par>
                                <p:cTn id="17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5" dur="1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7" dur="1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36250"/>
                            </p:stCondLst>
                            <p:childTnLst>
                              <p:par>
                                <p:cTn id="179" presetID="42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1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1" dur="125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25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37500"/>
                            </p:stCondLst>
                            <p:childTnLst>
                              <p:par>
                                <p:cTn id="18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7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9" dur="1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38750"/>
                            </p:stCondLst>
                            <p:childTnLst>
                              <p:par>
                                <p:cTn id="191" presetID="42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1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3" dur="125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25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40000"/>
                            </p:stCondLst>
                            <p:childTnLst>
                              <p:par>
                                <p:cTn id="19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9" dur="1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1" dur="1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41250"/>
                            </p:stCondLst>
                            <p:childTnLst>
                              <p:par>
                                <p:cTn id="203" presetID="42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4" dur="1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5" dur="125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125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42500"/>
                            </p:stCondLst>
                            <p:childTnLst>
                              <p:par>
                                <p:cTn id="20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1" dur="1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1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3" dur="1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43750"/>
                            </p:stCondLst>
                            <p:childTnLst>
                              <p:par>
                                <p:cTn id="215" presetID="42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1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7" dur="125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125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45000"/>
                            </p:stCondLst>
                            <p:childTnLst>
                              <p:par>
                                <p:cTn id="2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3" dur="1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1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5" dur="1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46250"/>
                            </p:stCondLst>
                            <p:childTnLst>
                              <p:par>
                                <p:cTn id="227" presetID="42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8" dur="1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9" dur="125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125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47500"/>
                            </p:stCondLst>
                            <p:childTnLst>
                              <p:par>
                                <p:cTn id="2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5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7" dur="1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8" fill="hold">
                            <p:stCondLst>
                              <p:cond delay="48750"/>
                            </p:stCondLst>
                            <p:childTnLst>
                              <p:par>
                                <p:cTn id="239" presetID="42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1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1" dur="125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125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4" fill="hold">
                            <p:stCondLst>
                              <p:cond delay="50000"/>
                            </p:stCondLst>
                            <p:childTnLst>
                              <p:par>
                                <p:cTn id="24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7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8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9" dur="1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0" fill="hold">
                            <p:stCondLst>
                              <p:cond delay="51250"/>
                            </p:stCondLst>
                            <p:childTnLst>
                              <p:par>
                                <p:cTn id="251" presetID="42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2" dur="1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3" dur="125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4" dur="125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6" grpId="0"/>
      <p:bldP spid="6" grpId="1"/>
      <p:bldP spid="7" grpId="0"/>
      <p:bldP spid="7" grpId="1"/>
      <p:bldP spid="9" grpId="0"/>
      <p:bldP spid="9" grpId="1"/>
      <p:bldP spid="10" grpId="0"/>
      <p:bldP spid="10" grpId="1"/>
      <p:bldP spid="13" grpId="0"/>
      <p:bldP spid="13" grpId="1"/>
      <p:bldP spid="19" grpId="0"/>
      <p:bldP spid="19" grpId="1"/>
      <p:bldP spid="28" grpId="0"/>
      <p:bldP spid="28" grpId="1"/>
      <p:bldP spid="29" grpId="0"/>
      <p:bldP spid="29" grpId="1"/>
      <p:bldP spid="30" grpId="0"/>
      <p:bldP spid="30" grpId="1"/>
      <p:bldP spid="31" grpId="0"/>
      <p:bldP spid="31" grpId="1"/>
      <p:bldP spid="32" grpId="0"/>
      <p:bldP spid="32" grpId="1"/>
      <p:bldP spid="33" grpId="0"/>
      <p:bldP spid="33" grpId="1"/>
      <p:bldP spid="34" grpId="0"/>
      <p:bldP spid="34" grpId="1"/>
      <p:bldP spid="35" grpId="0"/>
      <p:bldP spid="35" grpId="1"/>
      <p:bldP spid="36" grpId="0"/>
      <p:bldP spid="36" grpId="1"/>
      <p:bldP spid="37" grpId="0"/>
      <p:bldP spid="37" grpId="1"/>
      <p:bldP spid="23" grpId="0"/>
      <p:bldP spid="23" grpId="1"/>
      <p:bldP spid="24" grpId="0"/>
      <p:bldP spid="24" grpId="1"/>
      <p:bldP spid="39" grpId="0"/>
      <p:bldP spid="39" grpId="1"/>
      <p:bldP spid="40" grpId="0"/>
      <p:bldP spid="40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1817109" y="582906"/>
            <a:ext cx="8756193" cy="811554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/>
              <a:t>Повідомлення теми </a:t>
            </a:r>
            <a:r>
              <a:rPr lang="uk-UA" sz="4000" b="1" dirty="0" smtClean="0"/>
              <a:t>уроку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0" name="Picture 2" descr="D:\Картинки до тестів\!!!!Эсмира_512х512\_free_2024-01-13-17-28-32_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1637887"/>
            <a:ext cx="4190035" cy="4190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667805" y="1846232"/>
            <a:ext cx="5824935" cy="3439239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rgbClr val="FFFF00"/>
                </a:solidFill>
              </a:rPr>
              <a:t>Сьогодні на уроці читання ми познайомимось з </a:t>
            </a:r>
            <a:r>
              <a:rPr lang="uk-UA" sz="2800" b="1" dirty="0" smtClean="0">
                <a:solidFill>
                  <a:srgbClr val="FFFF00"/>
                </a:solidFill>
              </a:rPr>
              <a:t>великою </a:t>
            </a:r>
            <a:r>
              <a:rPr lang="uk-UA" sz="2800" b="1" dirty="0">
                <a:solidFill>
                  <a:srgbClr val="FFFF00"/>
                </a:solidFill>
              </a:rPr>
              <a:t>друкованою буквою </a:t>
            </a:r>
            <a:r>
              <a:rPr lang="uk-UA" sz="2800" b="1" dirty="0" smtClean="0">
                <a:solidFill>
                  <a:schemeClr val="bg1"/>
                </a:solidFill>
              </a:rPr>
              <a:t>«</a:t>
            </a:r>
            <a:r>
              <a:rPr lang="uk-UA" sz="2800" b="1" dirty="0" err="1" smtClean="0">
                <a:solidFill>
                  <a:schemeClr val="bg1"/>
                </a:solidFill>
              </a:rPr>
              <a:t>Ща</a:t>
            </a:r>
            <a:r>
              <a:rPr lang="uk-UA" sz="2800" b="1" dirty="0" smtClean="0">
                <a:solidFill>
                  <a:schemeClr val="bg1"/>
                </a:solidFill>
              </a:rPr>
              <a:t>»</a:t>
            </a:r>
            <a:r>
              <a:rPr lang="uk-UA" sz="2800" dirty="0" smtClean="0"/>
              <a:t>.</a:t>
            </a:r>
            <a:r>
              <a:rPr lang="uk-UA" sz="2800" b="1" dirty="0" smtClean="0">
                <a:solidFill>
                  <a:schemeClr val="bg1"/>
                </a:solidFill>
              </a:rPr>
              <a:t> </a:t>
            </a:r>
            <a:endParaRPr lang="uk-UA" sz="2800" b="1" dirty="0">
              <a:solidFill>
                <a:srgbClr val="FFFF00"/>
              </a:solidFill>
            </a:endParaRPr>
          </a:p>
          <a:p>
            <a:pPr algn="ctr"/>
            <a:r>
              <a:rPr lang="uk-UA" sz="2800" b="1" dirty="0" smtClean="0">
                <a:solidFill>
                  <a:srgbClr val="FFFF00"/>
                </a:solidFill>
              </a:rPr>
              <a:t>Будемо </a:t>
            </a:r>
            <a:r>
              <a:rPr lang="uk-UA" sz="2800" b="1" dirty="0">
                <a:solidFill>
                  <a:srgbClr val="FFFF00"/>
                </a:solidFill>
              </a:rPr>
              <a:t>удосконалювати вміння читати </a:t>
            </a:r>
            <a:r>
              <a:rPr lang="uk-UA" sz="2800" b="1" dirty="0" smtClean="0">
                <a:solidFill>
                  <a:srgbClr val="FFFF00"/>
                </a:solidFill>
              </a:rPr>
              <a:t>слова, </a:t>
            </a:r>
            <a:r>
              <a:rPr lang="uk-UA" sz="2800" b="1" dirty="0" smtClean="0">
                <a:solidFill>
                  <a:srgbClr val="FFFF00"/>
                </a:solidFill>
              </a:rPr>
              <a:t>речення.</a:t>
            </a:r>
            <a:endParaRPr lang="uk-UA" sz="2800" b="1" dirty="0" smtClean="0">
              <a:solidFill>
                <a:srgbClr val="FFFF00"/>
              </a:solidFill>
            </a:endParaRPr>
          </a:p>
          <a:p>
            <a:pPr algn="ctr"/>
            <a:r>
              <a:rPr lang="uk-UA" sz="2800" b="1" dirty="0" smtClean="0">
                <a:solidFill>
                  <a:srgbClr val="FFFF00"/>
                </a:solidFill>
              </a:rPr>
              <a:t>Попрацюємо з </a:t>
            </a:r>
            <a:r>
              <a:rPr lang="uk-UA" sz="2800" b="1" dirty="0" smtClean="0">
                <a:solidFill>
                  <a:srgbClr val="FFFF00"/>
                </a:solidFill>
              </a:rPr>
              <a:t>твором, </a:t>
            </a:r>
          </a:p>
          <a:p>
            <a:pPr algn="ctr"/>
            <a:r>
              <a:rPr lang="uk-UA" sz="2800" b="1" dirty="0" smtClean="0">
                <a:solidFill>
                  <a:srgbClr val="FFFF00"/>
                </a:solidFill>
              </a:rPr>
              <a:t>складемо асоціативний кущ. </a:t>
            </a:r>
            <a:endParaRPr lang="uk-UA" sz="2800" b="1" dirty="0" smtClean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83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054100" y="480036"/>
            <a:ext cx="10021570" cy="118874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err="1" smtClean="0">
                <a:solidFill>
                  <a:schemeClr val="bg1"/>
                </a:solidFill>
              </a:rPr>
              <a:t>Що</a:t>
            </a:r>
            <a:r>
              <a:rPr lang="ru-RU" sz="3200" b="1" dirty="0" smtClean="0">
                <a:solidFill>
                  <a:schemeClr val="bg1"/>
                </a:solidFill>
              </a:rPr>
              <a:t> </a:t>
            </a:r>
            <a:r>
              <a:rPr lang="ru-RU" sz="3200" b="1" dirty="0" err="1" smtClean="0">
                <a:solidFill>
                  <a:schemeClr val="bg1"/>
                </a:solidFill>
              </a:rPr>
              <a:t>зображено</a:t>
            </a:r>
            <a:r>
              <a:rPr lang="ru-RU" sz="3200" b="1" dirty="0" smtClean="0">
                <a:solidFill>
                  <a:schemeClr val="bg1"/>
                </a:solidFill>
              </a:rPr>
              <a:t> на </a:t>
            </a:r>
            <a:r>
              <a:rPr lang="ru-RU" sz="3200" b="1" dirty="0" err="1" smtClean="0">
                <a:solidFill>
                  <a:schemeClr val="bg1"/>
                </a:solidFill>
              </a:rPr>
              <a:t>малюнку</a:t>
            </a:r>
            <a:r>
              <a:rPr lang="ru-RU" sz="3200" b="1" dirty="0" smtClean="0">
                <a:solidFill>
                  <a:schemeClr val="bg1"/>
                </a:solidFill>
              </a:rPr>
              <a:t>? Де проходить дорога? </a:t>
            </a:r>
          </a:p>
          <a:p>
            <a:pPr algn="ctr"/>
            <a:r>
              <a:rPr lang="ru-RU" sz="3200" b="1" dirty="0" err="1" smtClean="0">
                <a:solidFill>
                  <a:schemeClr val="bg1"/>
                </a:solidFill>
              </a:rPr>
              <a:t>Що</a:t>
            </a:r>
            <a:r>
              <a:rPr lang="ru-RU" sz="3200" b="1" dirty="0" smtClean="0">
                <a:solidFill>
                  <a:schemeClr val="bg1"/>
                </a:solidFill>
              </a:rPr>
              <a:t> </a:t>
            </a:r>
            <a:r>
              <a:rPr lang="ru-RU" sz="3200" b="1" dirty="0" err="1" smtClean="0">
                <a:solidFill>
                  <a:schemeClr val="bg1"/>
                </a:solidFill>
              </a:rPr>
              <a:t>означає</a:t>
            </a:r>
            <a:r>
              <a:rPr lang="ru-RU" sz="3200" b="1" dirty="0" smtClean="0">
                <a:solidFill>
                  <a:schemeClr val="bg1"/>
                </a:solidFill>
              </a:rPr>
              <a:t> </a:t>
            </a:r>
            <a:r>
              <a:rPr lang="ru-RU" sz="3200" b="1" dirty="0" err="1">
                <a:solidFill>
                  <a:schemeClr val="bg1"/>
                </a:solidFill>
              </a:rPr>
              <a:t>напис</a:t>
            </a:r>
            <a:r>
              <a:rPr lang="ru-RU" sz="3200" b="1" dirty="0">
                <a:solidFill>
                  <a:schemeClr val="bg1"/>
                </a:solidFill>
              </a:rPr>
              <a:t> на </a:t>
            </a:r>
            <a:r>
              <a:rPr lang="ru-RU" sz="3200" b="1" dirty="0" err="1" smtClean="0">
                <a:solidFill>
                  <a:schemeClr val="bg1"/>
                </a:solidFill>
              </a:rPr>
              <a:t>табличці</a:t>
            </a:r>
            <a:r>
              <a:rPr lang="ru-RU" sz="3200" b="1" dirty="0" smtClean="0">
                <a:solidFill>
                  <a:schemeClr val="bg1"/>
                </a:solidFill>
              </a:rPr>
              <a:t>? </a:t>
            </a:r>
            <a:endParaRPr lang="uk-UA" sz="3200" b="1" dirty="0">
              <a:solidFill>
                <a:schemeClr val="bg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l="7141" t="4782" r="1182" b="872"/>
          <a:stretch/>
        </p:blipFill>
        <p:spPr>
          <a:xfrm>
            <a:off x="3446280" y="1786908"/>
            <a:ext cx="7920000" cy="4032000"/>
          </a:xfrm>
          <a:prstGeom prst="rect">
            <a:avLst/>
          </a:prstGeom>
        </p:spPr>
      </p:pic>
      <p:sp>
        <p:nvSpPr>
          <p:cNvPr id="12" name="Прямоугольник 4">
            <a:extLst>
              <a:ext uri="{FF2B5EF4-FFF2-40B4-BE49-F238E27FC236}">
                <a16:creationId xmlns="" xmlns:a16="http://schemas.microsoft.com/office/drawing/2014/main" id="{88F48128-45BD-4C57-A763-DFCAAF39ACE9}"/>
              </a:ext>
            </a:extLst>
          </p:cNvPr>
          <p:cNvSpPr/>
          <p:nvPr/>
        </p:nvSpPr>
        <p:spPr>
          <a:xfrm>
            <a:off x="0" y="5818908"/>
            <a:ext cx="1054100" cy="103909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Підручник, сторінка</a:t>
            </a:r>
            <a:endParaRPr lang="uk-UA" sz="14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60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719002" y="1821155"/>
            <a:ext cx="2602229" cy="298515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err="1" smtClean="0">
                <a:solidFill>
                  <a:schemeClr val="bg1"/>
                </a:solidFill>
              </a:rPr>
              <a:t>Які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ще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назви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сіл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відомі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тобі</a:t>
            </a:r>
            <a:r>
              <a:rPr lang="ru-RU" sz="2400" b="1" dirty="0" smtClean="0">
                <a:solidFill>
                  <a:schemeClr val="bg1"/>
                </a:solidFill>
              </a:rPr>
              <a:t>? </a:t>
            </a:r>
          </a:p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З </a:t>
            </a:r>
            <a:r>
              <a:rPr lang="ru-RU" sz="2400" b="1" dirty="0" err="1">
                <a:solidFill>
                  <a:schemeClr val="bg1"/>
                </a:solidFill>
              </a:rPr>
              <a:t>якої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букви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їх</a:t>
            </a:r>
            <a:r>
              <a:rPr lang="ru-RU" sz="2400" b="1" dirty="0">
                <a:solidFill>
                  <a:schemeClr val="bg1"/>
                </a:solidFill>
              </a:rPr>
              <a:t> треба </a:t>
            </a:r>
            <a:r>
              <a:rPr lang="ru-RU" sz="2400" b="1" dirty="0" err="1" smtClean="0">
                <a:solidFill>
                  <a:schemeClr val="bg1"/>
                </a:solidFill>
              </a:rPr>
              <a:t>писати</a:t>
            </a:r>
            <a:r>
              <a:rPr lang="ru-RU" sz="2400" b="1" dirty="0" smtClean="0">
                <a:solidFill>
                  <a:schemeClr val="bg1"/>
                </a:solidFill>
              </a:rPr>
              <a:t>? </a:t>
            </a:r>
          </a:p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Коли </a:t>
            </a:r>
            <a:r>
              <a:rPr lang="ru-RU" sz="2400" b="1" dirty="0" err="1">
                <a:solidFill>
                  <a:schemeClr val="bg1"/>
                </a:solidFill>
              </a:rPr>
              <a:t>ще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вживається</a:t>
            </a:r>
            <a:r>
              <a:rPr lang="ru-RU" sz="2400" b="1" dirty="0">
                <a:solidFill>
                  <a:schemeClr val="bg1"/>
                </a:solidFill>
              </a:rPr>
              <a:t> велика </a:t>
            </a:r>
            <a:r>
              <a:rPr lang="ru-RU" sz="2400" b="1" dirty="0" err="1" smtClean="0">
                <a:solidFill>
                  <a:schemeClr val="bg1"/>
                </a:solidFill>
              </a:rPr>
              <a:t>літера</a:t>
            </a:r>
            <a:r>
              <a:rPr lang="ru-RU" sz="2400" b="1" dirty="0" smtClean="0">
                <a:solidFill>
                  <a:schemeClr val="bg1"/>
                </a:solidFill>
              </a:rPr>
              <a:t>?</a:t>
            </a:r>
            <a:endParaRPr lang="uk-UA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0602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52889</TotalTime>
  <Words>705</Words>
  <Application>Microsoft Office PowerPoint</Application>
  <PresentationFormat>Произвольный</PresentationFormat>
  <Paragraphs>136</Paragraphs>
  <Slides>19</Slides>
  <Notes>2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Тема Office</vt:lpstr>
      <vt:lpstr>Презентация PowerPoint</vt:lpstr>
      <vt:lpstr>Налаштування на урок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Рефлексія. Вправа «Мій успіх»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Vasyl Tsupa</dc:creator>
  <cp:lastModifiedBy>Esmiralda Ivanova</cp:lastModifiedBy>
  <cp:revision>3383</cp:revision>
  <dcterms:created xsi:type="dcterms:W3CDTF">2018-01-05T16:38:53Z</dcterms:created>
  <dcterms:modified xsi:type="dcterms:W3CDTF">2024-03-03T17:57:47Z</dcterms:modified>
</cp:coreProperties>
</file>