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9" r:id="rId3"/>
    <p:sldId id="1634" r:id="rId4"/>
    <p:sldId id="1741" r:id="rId5"/>
    <p:sldId id="1644" r:id="rId6"/>
    <p:sldId id="1431" r:id="rId7"/>
    <p:sldId id="1688" r:id="rId8"/>
    <p:sldId id="1814" r:id="rId9"/>
    <p:sldId id="1787" r:id="rId10"/>
    <p:sldId id="1815" r:id="rId11"/>
    <p:sldId id="1785" r:id="rId12"/>
    <p:sldId id="1771" r:id="rId13"/>
    <p:sldId id="1528" r:id="rId14"/>
    <p:sldId id="1768" r:id="rId15"/>
    <p:sldId id="1807" r:id="rId16"/>
    <p:sldId id="1798" r:id="rId17"/>
    <p:sldId id="1440" r:id="rId18"/>
    <p:sldId id="1786" r:id="rId19"/>
    <p:sldId id="181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741"/>
            <p14:sldId id="1644"/>
            <p14:sldId id="1431"/>
            <p14:sldId id="1688"/>
            <p14:sldId id="1814"/>
            <p14:sldId id="1787"/>
            <p14:sldId id="1815"/>
            <p14:sldId id="1785"/>
            <p14:sldId id="1771"/>
            <p14:sldId id="1528"/>
            <p14:sldId id="1768"/>
            <p14:sldId id="1807"/>
            <p14:sldId id="1798"/>
            <p14:sldId id="1440"/>
            <p14:sldId id="1786"/>
            <p14:sldId id="181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FF"/>
    <a:srgbClr val="FFC5FF"/>
    <a:srgbClr val="FFB7FF"/>
    <a:srgbClr val="FF3300"/>
    <a:srgbClr val="FF3399"/>
    <a:srgbClr val="354B80"/>
    <a:srgbClr val="99FFCC"/>
    <a:srgbClr val="CCFF66"/>
    <a:srgbClr val="FF99FF"/>
    <a:srgbClr val="ECD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378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s://learningapps.org/watch?v=pw6vzi1zn22" TargetMode="Externa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1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s://wordwall.net/uk/embed/41e03fe5b28440018c53f570f979492d?themeId=58&amp;templateId=3&amp;fontStackId=0" TargetMode="Externa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6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519989" y="4722164"/>
            <a:ext cx="8925018" cy="10215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Додавання чисел виду 10 + 4 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xmlns="" id="{7837654E-07E9-6C4E-244D-E0181BE0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89" y="1152503"/>
            <a:ext cx="3030241" cy="30914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801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</a:t>
            </a:r>
            <a:r>
              <a:rPr lang="en-US" sz="3200" b="1" dirty="0" smtClean="0">
                <a:solidFill>
                  <a:schemeClr val="bg1"/>
                </a:solidFill>
              </a:rPr>
              <a:t>7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801B76B-CCB5-9212-CCDA-992175F6E4E7}"/>
              </a:ext>
            </a:extLst>
          </p:cNvPr>
          <p:cNvSpPr/>
          <p:nvPr/>
        </p:nvSpPr>
        <p:spPr>
          <a:xfrm>
            <a:off x="915622" y="1730356"/>
            <a:ext cx="4941641" cy="7877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 малюнком і запитаннями усно склади та розв’яжи дві задачі.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791" r="74517" b="76513"/>
          <a:stretch/>
        </p:blipFill>
        <p:spPr>
          <a:xfrm>
            <a:off x="540000" y="1404000"/>
            <a:ext cx="6012000" cy="306000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641005" y="487774"/>
            <a:ext cx="8732066" cy="6807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Складаю </a:t>
            </a:r>
            <a:r>
              <a:rPr lang="uk-UA" sz="4000" b="1" dirty="0">
                <a:solidFill>
                  <a:schemeClr val="bg1"/>
                </a:solidFill>
              </a:rPr>
              <a:t>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983512C-AF78-9F91-E72E-0A52B91747E0}"/>
              </a:ext>
            </a:extLst>
          </p:cNvPr>
          <p:cNvSpPr txBox="1"/>
          <p:nvPr/>
        </p:nvSpPr>
        <p:spPr>
          <a:xfrm>
            <a:off x="6700712" y="1323708"/>
            <a:ext cx="4021718" cy="120032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У Миколки були кольорові олівці. </a:t>
            </a:r>
            <a:r>
              <a:rPr lang="uk-UA" sz="2400" b="1" dirty="0" smtClean="0">
                <a:solidFill>
                  <a:srgbClr val="FF0000"/>
                </a:solidFill>
              </a:rPr>
              <a:t>10</a:t>
            </a:r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олівців лежало у коробці, а </a:t>
            </a:r>
            <a:r>
              <a:rPr lang="uk-UA" sz="2400" b="1" dirty="0">
                <a:solidFill>
                  <a:srgbClr val="FF0000"/>
                </a:solidFill>
              </a:rPr>
              <a:t>3</a:t>
            </a:r>
            <a:r>
              <a:rPr lang="uk-UA" sz="2400" b="1" dirty="0">
                <a:solidFill>
                  <a:srgbClr val="7030A0"/>
                </a:solidFill>
              </a:rPr>
              <a:t> – у пеналі</a:t>
            </a:r>
            <a:r>
              <a:rPr lang="uk-UA" sz="2400" b="1" dirty="0" smtClean="0">
                <a:solidFill>
                  <a:srgbClr val="7030A0"/>
                </a:solidFill>
              </a:rPr>
              <a:t>.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11598B16-2F6C-340A-F83D-09F768CD2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485635" y="3362138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BF660F67-C589-3F15-F54C-46CD37217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440" y="1196736"/>
            <a:ext cx="1140750" cy="1454271"/>
          </a:xfrm>
          <a:prstGeom prst="rect">
            <a:avLst/>
          </a:prstGeom>
        </p:spPr>
      </p:pic>
      <p:pic>
        <p:nvPicPr>
          <p:cNvPr id="68" name="Picture 2" descr="Карандаш клипарт (56 фото) » Рисунки для срисовки и не только">
            <a:extLst>
              <a:ext uri="{FF2B5EF4-FFF2-40B4-BE49-F238E27FC236}">
                <a16:creationId xmlns:a16="http://schemas.microsoft.com/office/drawing/2014/main" xmlns="" id="{5603F7F4-BD01-F436-AB4B-57FF17C7F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4"/>
          <a:stretch/>
        </p:blipFill>
        <p:spPr bwMode="auto">
          <a:xfrm>
            <a:off x="8105828" y="1225534"/>
            <a:ext cx="986178" cy="140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CA225BCF-5F43-ED4B-E691-11A6BD21F9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2096269" y="3101495"/>
            <a:ext cx="424330" cy="68689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D01FF431-90F9-045F-FC6E-FAF5D00E3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41005" y="3318086"/>
            <a:ext cx="430252" cy="282439"/>
          </a:xfrm>
          <a:prstGeom prst="rect">
            <a:avLst/>
          </a:prstGeom>
        </p:spPr>
      </p:pic>
      <p:pic>
        <p:nvPicPr>
          <p:cNvPr id="78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8F7CBC1E-B58C-B66B-03C6-8DE59258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2645" y="4150161"/>
            <a:ext cx="1318224" cy="25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3575880" y="3147671"/>
            <a:ext cx="953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/>
              <a:t>(</a:t>
            </a:r>
            <a:r>
              <a:rPr lang="uk-UA" sz="3200" i="1" dirty="0" err="1"/>
              <a:t>ол</a:t>
            </a:r>
            <a:r>
              <a:rPr lang="uk-UA" sz="3200" i="1" dirty="0"/>
              <a:t>.)</a:t>
            </a:r>
          </a:p>
        </p:txBody>
      </p:sp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BB5F851-AECF-C5FB-B9E7-2ED5DE87E545}"/>
              </a:ext>
            </a:extLst>
          </p:cNvPr>
          <p:cNvSpPr txBox="1"/>
          <p:nvPr/>
        </p:nvSpPr>
        <p:spPr>
          <a:xfrm>
            <a:off x="6748988" y="3619292"/>
            <a:ext cx="3973442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 скільки у коробці олівців більше, ніж у пеналі?</a:t>
            </a:r>
            <a:endParaRPr lang="uk-UA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F8EF2A43-1CC5-7E0A-BAF6-1E37302A207E}"/>
              </a:ext>
            </a:extLst>
          </p:cNvPr>
          <p:cNvSpPr/>
          <p:nvPr/>
        </p:nvSpPr>
        <p:spPr>
          <a:xfrm>
            <a:off x="797637" y="1730356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К – 10 </a:t>
            </a:r>
            <a:r>
              <a:rPr lang="uk-UA" sz="4000" b="1" dirty="0" err="1" smtClean="0">
                <a:solidFill>
                  <a:srgbClr val="7030A0"/>
                </a:solidFill>
              </a:rPr>
              <a:t>ол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П – 3 </a:t>
            </a:r>
            <a:r>
              <a:rPr lang="uk-UA" sz="4000" b="1" dirty="0" err="1" smtClean="0">
                <a:solidFill>
                  <a:srgbClr val="7030A0"/>
                </a:solidFill>
              </a:rPr>
              <a:t>ол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39" name="Правая фигурная скобка 38"/>
          <p:cNvSpPr/>
          <p:nvPr/>
        </p:nvSpPr>
        <p:spPr>
          <a:xfrm>
            <a:off x="2963097" y="1744673"/>
            <a:ext cx="423346" cy="1208626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23835" y="1995043"/>
            <a:ext cx="1433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FF0000"/>
                </a:solidFill>
              </a:rPr>
              <a:t>? </a:t>
            </a:r>
            <a:r>
              <a:rPr lang="uk-UA" sz="4000" b="1" dirty="0" err="1">
                <a:solidFill>
                  <a:srgbClr val="FF0000"/>
                </a:solidFill>
              </a:rPr>
              <a:t>скл</a:t>
            </a:r>
            <a:r>
              <a:rPr lang="uk-UA" sz="4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2" name="Picture 12" descr="Head Svg Png Icon Free Download (#401919) - OnlineWebFonts.COM">
            <a:extLst>
              <a:ext uri="{FF2B5EF4-FFF2-40B4-BE49-F238E27FC236}">
                <a16:creationId xmlns:a16="http://schemas.microsoft.com/office/drawing/2014/main" xmlns="" id="{0772F4B4-E381-7901-8C5F-F1AB5FD6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6781" y="2011287"/>
            <a:ext cx="975562" cy="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кутник: округлені кути 73">
            <a:extLst>
              <a:ext uri="{FF2B5EF4-FFF2-40B4-BE49-F238E27FC236}">
                <a16:creationId xmlns:a16="http://schemas.microsoft.com/office/drawing/2014/main" xmlns="" id="{4DB8B1D7-6FFF-B039-A3B8-A06381701A2F}"/>
              </a:ext>
            </a:extLst>
          </p:cNvPr>
          <p:cNvSpPr/>
          <p:nvPr/>
        </p:nvSpPr>
        <p:spPr>
          <a:xfrm>
            <a:off x="4814562" y="2048864"/>
            <a:ext cx="1784412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На ?к.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BB5F851-AECF-C5FB-B9E7-2ED5DE87E545}"/>
              </a:ext>
            </a:extLst>
          </p:cNvPr>
          <p:cNvSpPr txBox="1"/>
          <p:nvPr/>
        </p:nvSpPr>
        <p:spPr>
          <a:xfrm>
            <a:off x="6748988" y="2702929"/>
            <a:ext cx="3973442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Скільки всього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корольових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олівців у коробці й пеналі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11598B16-2F6C-340A-F83D-09F768CD2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467034" y="4106882"/>
            <a:ext cx="336084" cy="22062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147BDC8B-F074-5293-F529-A209CDD4B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306"/>
          <a:stretch/>
        </p:blipFill>
        <p:spPr>
          <a:xfrm>
            <a:off x="1720160" y="4143531"/>
            <a:ext cx="336084" cy="11504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F8B33A7D-A1FE-4BF8-BE72-B362DBA11E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 rot="156425">
            <a:off x="2055586" y="3841301"/>
            <a:ext cx="424330" cy="68689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209213" y="3901162"/>
            <a:ext cx="953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/>
              <a:t>(</a:t>
            </a:r>
            <a:r>
              <a:rPr lang="uk-UA" sz="3200" i="1" dirty="0" err="1"/>
              <a:t>ол</a:t>
            </a:r>
            <a:r>
              <a:rPr lang="uk-UA" sz="3200" i="1" dirty="0"/>
              <a:t>.)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848092" y="3128111"/>
            <a:ext cx="381740" cy="6043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4DB6C8A7-9224-50B1-F145-CBAD8AB9A3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203574" y="3106050"/>
            <a:ext cx="424330" cy="68689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AD94E5E5-6E9F-3A87-72BD-7F899E90B5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265144" y="3138651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14455" y="3106338"/>
            <a:ext cx="381740" cy="60433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AD94E5E5-6E9F-3A87-72BD-7F899E90B5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286916" y="3878785"/>
            <a:ext cx="455016" cy="56766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36227" y="3846472"/>
            <a:ext cx="381740" cy="60433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848092" y="3931856"/>
            <a:ext cx="436157" cy="5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2" grpId="0"/>
      <p:bldP spid="38" grpId="0"/>
      <p:bldP spid="39" grpId="0" animBg="1"/>
      <p:bldP spid="40" grpId="0"/>
      <p:bldP spid="46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936171" y="472088"/>
            <a:ext cx="10219509" cy="10410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Складання та розв'язування виразів за схемами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7" name="Прямокутник: округлені кути 6">
            <a:extLst>
              <a:ext uri="{FF2B5EF4-FFF2-40B4-BE49-F238E27FC236}">
                <a16:creationId xmlns:a16="http://schemas.microsoft.com/office/drawing/2014/main" xmlns="" id="{EB121011-6F2A-0EFF-345E-0C9DCE564519}"/>
              </a:ext>
            </a:extLst>
          </p:cNvPr>
          <p:cNvSpPr/>
          <p:nvPr/>
        </p:nvSpPr>
        <p:spPr>
          <a:xfrm>
            <a:off x="1733068" y="1793245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Прямокутник: округлені кути 12">
            <a:extLst>
              <a:ext uri="{FF2B5EF4-FFF2-40B4-BE49-F238E27FC236}">
                <a16:creationId xmlns:a16="http://schemas.microsoft.com/office/drawing/2014/main" xmlns="" id="{3FE3A839-BE38-BE0F-0D17-10E1F18DDF86}"/>
              </a:ext>
            </a:extLst>
          </p:cNvPr>
          <p:cNvSpPr/>
          <p:nvPr/>
        </p:nvSpPr>
        <p:spPr>
          <a:xfrm>
            <a:off x="4232428" y="1793245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0BB8DD7-5B61-94E0-60FC-A520B2FA2090}"/>
              </a:ext>
            </a:extLst>
          </p:cNvPr>
          <p:cNvSpPr txBox="1"/>
          <p:nvPr/>
        </p:nvSpPr>
        <p:spPr>
          <a:xfrm>
            <a:off x="2121294" y="1906872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BD37B3B-C4F4-ACCF-0124-67228CFA2255}"/>
              </a:ext>
            </a:extLst>
          </p:cNvPr>
          <p:cNvSpPr txBox="1"/>
          <p:nvPr/>
        </p:nvSpPr>
        <p:spPr>
          <a:xfrm>
            <a:off x="3574601" y="3563297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FE8A66F-5E36-7333-579B-7726833834E3}"/>
              </a:ext>
            </a:extLst>
          </p:cNvPr>
          <p:cNvSpPr txBox="1"/>
          <p:nvPr/>
        </p:nvSpPr>
        <p:spPr>
          <a:xfrm>
            <a:off x="3574601" y="1906871"/>
            <a:ext cx="65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905A53-5A6A-C6CC-2AB7-AD20A267B136}"/>
              </a:ext>
            </a:extLst>
          </p:cNvPr>
          <p:cNvSpPr txBox="1"/>
          <p:nvPr/>
        </p:nvSpPr>
        <p:spPr>
          <a:xfrm>
            <a:off x="4734560" y="1906871"/>
            <a:ext cx="8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Прямокутник: округлені кути 17">
            <a:extLst>
              <a:ext uri="{FF2B5EF4-FFF2-40B4-BE49-F238E27FC236}">
                <a16:creationId xmlns:a16="http://schemas.microsoft.com/office/drawing/2014/main" xmlns="" id="{E42B1C2B-DA2A-35BD-3407-886990C92DB5}"/>
              </a:ext>
            </a:extLst>
          </p:cNvPr>
          <p:cNvSpPr/>
          <p:nvPr/>
        </p:nvSpPr>
        <p:spPr>
          <a:xfrm>
            <a:off x="1733068" y="3691783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4" name="Прямокутник: округлені кути 18">
            <a:extLst>
              <a:ext uri="{FF2B5EF4-FFF2-40B4-BE49-F238E27FC236}">
                <a16:creationId xmlns:a16="http://schemas.microsoft.com/office/drawing/2014/main" xmlns="" id="{B7E8F889-23B0-F468-E206-308F6D3DD1A1}"/>
              </a:ext>
            </a:extLst>
          </p:cNvPr>
          <p:cNvSpPr/>
          <p:nvPr/>
        </p:nvSpPr>
        <p:spPr>
          <a:xfrm>
            <a:off x="4232428" y="3691783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50FDED4-77E6-C3E1-FC42-0C2C020E16B6}"/>
              </a:ext>
            </a:extLst>
          </p:cNvPr>
          <p:cNvSpPr txBox="1"/>
          <p:nvPr/>
        </p:nvSpPr>
        <p:spPr>
          <a:xfrm>
            <a:off x="2121294" y="3805410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665F8E2-FBC7-A200-9551-54B0B8A42C71}"/>
              </a:ext>
            </a:extLst>
          </p:cNvPr>
          <p:cNvSpPr txBox="1"/>
          <p:nvPr/>
        </p:nvSpPr>
        <p:spPr>
          <a:xfrm>
            <a:off x="4757453" y="3805410"/>
            <a:ext cx="8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Прямокутник: округлені кути 21">
            <a:extLst>
              <a:ext uri="{FF2B5EF4-FFF2-40B4-BE49-F238E27FC236}">
                <a16:creationId xmlns:a16="http://schemas.microsoft.com/office/drawing/2014/main" xmlns="" id="{7CCE28C5-F010-A7D7-B591-8492615B1035}"/>
              </a:ext>
            </a:extLst>
          </p:cNvPr>
          <p:cNvSpPr/>
          <p:nvPr/>
        </p:nvSpPr>
        <p:spPr>
          <a:xfrm>
            <a:off x="3041989" y="5235587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9427201-E1B6-3385-5605-87749DCF0AB3}"/>
              </a:ext>
            </a:extLst>
          </p:cNvPr>
          <p:cNvSpPr txBox="1"/>
          <p:nvPr/>
        </p:nvSpPr>
        <p:spPr>
          <a:xfrm>
            <a:off x="3503054" y="5349216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9" name="Пряма сполучна лінія 24">
            <a:extLst>
              <a:ext uri="{FF2B5EF4-FFF2-40B4-BE49-F238E27FC236}">
                <a16:creationId xmlns:a16="http://schemas.microsoft.com/office/drawing/2014/main" xmlns="" id="{2A04EF4C-7ACA-C778-A89E-5A14DC4BE97B}"/>
              </a:ext>
            </a:extLst>
          </p:cNvPr>
          <p:cNvCxnSpPr>
            <a:stCxn id="57" idx="2"/>
            <a:endCxn id="63" idx="0"/>
          </p:cNvCxnSpPr>
          <p:nvPr/>
        </p:nvCxnSpPr>
        <p:spPr>
          <a:xfrm>
            <a:off x="2563254" y="2851497"/>
            <a:ext cx="0" cy="84028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25">
            <a:extLst>
              <a:ext uri="{FF2B5EF4-FFF2-40B4-BE49-F238E27FC236}">
                <a16:creationId xmlns:a16="http://schemas.microsoft.com/office/drawing/2014/main" xmlns="" id="{F926FC61-D123-A0CC-CC61-B9D73FDBD029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2563254" y="2851497"/>
            <a:ext cx="2522614" cy="84028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 сполучна лінія 27">
            <a:extLst>
              <a:ext uri="{FF2B5EF4-FFF2-40B4-BE49-F238E27FC236}">
                <a16:creationId xmlns:a16="http://schemas.microsoft.com/office/drawing/2014/main" xmlns="" id="{054BE5FB-0774-6D48-73EB-814506237B18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2563254" y="4750035"/>
            <a:ext cx="1308921" cy="48555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 сполучна лінія 29">
            <a:extLst>
              <a:ext uri="{FF2B5EF4-FFF2-40B4-BE49-F238E27FC236}">
                <a16:creationId xmlns:a16="http://schemas.microsoft.com/office/drawing/2014/main" xmlns="" id="{594891E7-D117-E697-962A-ED2557ECA6B8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3872175" y="4750035"/>
            <a:ext cx="1213693" cy="48555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кутник: округлені кути 31">
            <a:extLst>
              <a:ext uri="{FF2B5EF4-FFF2-40B4-BE49-F238E27FC236}">
                <a16:creationId xmlns:a16="http://schemas.microsoft.com/office/drawing/2014/main" xmlns="" id="{5EFC8BF5-5FF8-9566-C913-C83963B4922D}"/>
              </a:ext>
            </a:extLst>
          </p:cNvPr>
          <p:cNvSpPr/>
          <p:nvPr/>
        </p:nvSpPr>
        <p:spPr>
          <a:xfrm>
            <a:off x="7294880" y="1793245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4" name="Прямокутник: округлені кути 32">
            <a:extLst>
              <a:ext uri="{FF2B5EF4-FFF2-40B4-BE49-F238E27FC236}">
                <a16:creationId xmlns:a16="http://schemas.microsoft.com/office/drawing/2014/main" xmlns="" id="{D3F4AC18-FD5F-72DF-3AD7-1F3B9C599C81}"/>
              </a:ext>
            </a:extLst>
          </p:cNvPr>
          <p:cNvSpPr/>
          <p:nvPr/>
        </p:nvSpPr>
        <p:spPr>
          <a:xfrm>
            <a:off x="9794240" y="1793245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C7911F5-1700-D5DF-FFCC-BBE8810BA836}"/>
              </a:ext>
            </a:extLst>
          </p:cNvPr>
          <p:cNvSpPr txBox="1"/>
          <p:nvPr/>
        </p:nvSpPr>
        <p:spPr>
          <a:xfrm>
            <a:off x="7683106" y="1906872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4D3ECFB-BF60-C462-6FD2-E7BDCD0BE83A}"/>
              </a:ext>
            </a:extLst>
          </p:cNvPr>
          <p:cNvSpPr txBox="1"/>
          <p:nvPr/>
        </p:nvSpPr>
        <p:spPr>
          <a:xfrm>
            <a:off x="9085974" y="1652151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AC0F3AC-43CF-3D9A-AD09-6081C9860AF6}"/>
              </a:ext>
            </a:extLst>
          </p:cNvPr>
          <p:cNvSpPr txBox="1"/>
          <p:nvPr/>
        </p:nvSpPr>
        <p:spPr>
          <a:xfrm>
            <a:off x="9136413" y="3805409"/>
            <a:ext cx="65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D61270B-1551-B1F6-AEFE-FC72B4F071A2}"/>
              </a:ext>
            </a:extLst>
          </p:cNvPr>
          <p:cNvSpPr txBox="1"/>
          <p:nvPr/>
        </p:nvSpPr>
        <p:spPr>
          <a:xfrm>
            <a:off x="10296372" y="1906871"/>
            <a:ext cx="8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Прямокутник: округлені кути 37">
            <a:extLst>
              <a:ext uri="{FF2B5EF4-FFF2-40B4-BE49-F238E27FC236}">
                <a16:creationId xmlns:a16="http://schemas.microsoft.com/office/drawing/2014/main" xmlns="" id="{01E06CE1-6714-8D83-F4C0-5B8F799E0D85}"/>
              </a:ext>
            </a:extLst>
          </p:cNvPr>
          <p:cNvSpPr/>
          <p:nvPr/>
        </p:nvSpPr>
        <p:spPr>
          <a:xfrm>
            <a:off x="7294880" y="3691783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0" name="Прямокутник: округлені кути 38">
            <a:extLst>
              <a:ext uri="{FF2B5EF4-FFF2-40B4-BE49-F238E27FC236}">
                <a16:creationId xmlns:a16="http://schemas.microsoft.com/office/drawing/2014/main" xmlns="" id="{5432D659-A021-5151-5C17-6C406054BEB3}"/>
              </a:ext>
            </a:extLst>
          </p:cNvPr>
          <p:cNvSpPr/>
          <p:nvPr/>
        </p:nvSpPr>
        <p:spPr>
          <a:xfrm>
            <a:off x="9794240" y="3691783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57741A3-3343-4EE6-CCC5-2BC1AF128CE0}"/>
              </a:ext>
            </a:extLst>
          </p:cNvPr>
          <p:cNvSpPr txBox="1"/>
          <p:nvPr/>
        </p:nvSpPr>
        <p:spPr>
          <a:xfrm>
            <a:off x="7683106" y="3805410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F664859-81C9-CFC4-7814-9B122A3F1489}"/>
              </a:ext>
            </a:extLst>
          </p:cNvPr>
          <p:cNvSpPr txBox="1"/>
          <p:nvPr/>
        </p:nvSpPr>
        <p:spPr>
          <a:xfrm>
            <a:off x="10319265" y="3805410"/>
            <a:ext cx="8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Прямокутник: округлені кути 41">
            <a:extLst>
              <a:ext uri="{FF2B5EF4-FFF2-40B4-BE49-F238E27FC236}">
                <a16:creationId xmlns:a16="http://schemas.microsoft.com/office/drawing/2014/main" xmlns="" id="{8ABFD72E-765F-32C9-B5E0-A6A87EB1F8B3}"/>
              </a:ext>
            </a:extLst>
          </p:cNvPr>
          <p:cNvSpPr/>
          <p:nvPr/>
        </p:nvSpPr>
        <p:spPr>
          <a:xfrm>
            <a:off x="8603801" y="5235587"/>
            <a:ext cx="1660372" cy="1058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D515BD8A-B613-B449-D77B-D00EF169827B}"/>
              </a:ext>
            </a:extLst>
          </p:cNvPr>
          <p:cNvSpPr txBox="1"/>
          <p:nvPr/>
        </p:nvSpPr>
        <p:spPr>
          <a:xfrm>
            <a:off x="9064866" y="5349216"/>
            <a:ext cx="112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Пряма сполучна лінія 43">
            <a:extLst>
              <a:ext uri="{FF2B5EF4-FFF2-40B4-BE49-F238E27FC236}">
                <a16:creationId xmlns:a16="http://schemas.microsoft.com/office/drawing/2014/main" xmlns="" id="{E6207A93-3FC3-BC59-0AE0-5A30528713F2}"/>
              </a:ext>
            </a:extLst>
          </p:cNvPr>
          <p:cNvCxnSpPr>
            <a:stCxn id="73" idx="2"/>
            <a:endCxn id="79" idx="0"/>
          </p:cNvCxnSpPr>
          <p:nvPr/>
        </p:nvCxnSpPr>
        <p:spPr>
          <a:xfrm>
            <a:off x="8125066" y="2851497"/>
            <a:ext cx="0" cy="84028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 сполучна лінія 44">
            <a:extLst>
              <a:ext uri="{FF2B5EF4-FFF2-40B4-BE49-F238E27FC236}">
                <a16:creationId xmlns:a16="http://schemas.microsoft.com/office/drawing/2014/main" xmlns="" id="{E850EF88-DEE8-FA30-9CEA-B01D47136DEB}"/>
              </a:ext>
            </a:extLst>
          </p:cNvPr>
          <p:cNvCxnSpPr>
            <a:cxnSpLocks/>
            <a:endCxn id="79" idx="0"/>
          </p:cNvCxnSpPr>
          <p:nvPr/>
        </p:nvCxnSpPr>
        <p:spPr>
          <a:xfrm flipH="1">
            <a:off x="8125066" y="2851497"/>
            <a:ext cx="2522614" cy="84028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 сполучна лінія 45">
            <a:extLst>
              <a:ext uri="{FF2B5EF4-FFF2-40B4-BE49-F238E27FC236}">
                <a16:creationId xmlns:a16="http://schemas.microsoft.com/office/drawing/2014/main" xmlns="" id="{696D935A-2E4B-A50E-B41E-9EC663411688}"/>
              </a:ext>
            </a:extLst>
          </p:cNvPr>
          <p:cNvCxnSpPr>
            <a:cxnSpLocks/>
            <a:endCxn id="83" idx="0"/>
          </p:cNvCxnSpPr>
          <p:nvPr/>
        </p:nvCxnSpPr>
        <p:spPr>
          <a:xfrm>
            <a:off x="8125066" y="4750035"/>
            <a:ext cx="1308921" cy="48555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 сполучна лінія 46">
            <a:extLst>
              <a:ext uri="{FF2B5EF4-FFF2-40B4-BE49-F238E27FC236}">
                <a16:creationId xmlns:a16="http://schemas.microsoft.com/office/drawing/2014/main" xmlns="" id="{8F10C745-D11C-FE25-24C6-9E8FAC21114C}"/>
              </a:ext>
            </a:extLst>
          </p:cNvPr>
          <p:cNvCxnSpPr>
            <a:cxnSpLocks/>
            <a:endCxn id="83" idx="0"/>
          </p:cNvCxnSpPr>
          <p:nvPr/>
        </p:nvCxnSpPr>
        <p:spPr>
          <a:xfrm flipH="1">
            <a:off x="9433987" y="4750035"/>
            <a:ext cx="1213693" cy="48555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0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8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749152" y="1790670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8 + 2 + </a:t>
            </a:r>
            <a:r>
              <a:rPr lang="uk-UA" sz="4000" b="1" dirty="0" smtClean="0">
                <a:solidFill>
                  <a:srgbClr val="7030A0"/>
                </a:solidFill>
              </a:rPr>
              <a:t>3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pic>
        <p:nvPicPr>
          <p:cNvPr id="60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" y="1331509"/>
            <a:ext cx="1874175" cy="41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86755" y="494529"/>
            <a:ext cx="8732066" cy="779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784534"/>
            <a:ext cx="1659745" cy="107346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12№ 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749152" y="2754969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16 - 6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10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749152" y="3615255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7 + 3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5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749152" y="4551112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14 - 10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6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999525" y="1273629"/>
            <a:ext cx="7233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5024270" y="1790670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3173697" y="2329985"/>
            <a:ext cx="7233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2999525" y="3261312"/>
            <a:ext cx="7233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3361220" y="4197169"/>
            <a:ext cx="5709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4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5385965" y="2756167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5024270" y="3621297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15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5440287" y="4551112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288495" y="3615255"/>
            <a:ext cx="33065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18 - 1     18 + 1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288495" y="2754969"/>
            <a:ext cx="33065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10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5     16 - 1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288495" y="1790670"/>
            <a:ext cx="33065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20 - 1      17 - 1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288495" y="4540795"/>
            <a:ext cx="33065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18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1     14 + 1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16772" y="3621297"/>
            <a:ext cx="32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4685" y="2754969"/>
            <a:ext cx="32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94685" y="180816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&gt;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721986" y="4532680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&gt;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 animBg="1"/>
      <p:bldP spid="30" grpId="0" animBg="1"/>
      <p:bldP spid="31" grpId="0" animBg="1"/>
      <p:bldP spid="33" grpId="0" animBg="1"/>
      <p:bldP spid="36" grpId="0" animBg="1"/>
      <p:bldP spid="37" grpId="0" animBg="1"/>
      <p:bldP spid="38" grpId="0" animBg="1"/>
      <p:bldP spid="39" grpId="0"/>
      <p:bldP spid="40" grpId="0"/>
      <p:bldP spid="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22">
            <a:hlinkClick r:id="" action="ppaction://media"/>
            <a:extLst>
              <a:ext uri="{FF2B5EF4-FFF2-40B4-BE49-F238E27FC236}">
                <a16:creationId xmlns:a16="http://schemas.microsoft.com/office/drawing/2014/main" xmlns="" id="{05EDBC5E-23CE-4EF4-8AE5-7F55E8E3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F93B066-3CD8-5F33-0DD4-508447A72092}"/>
              </a:ext>
            </a:extLst>
          </p:cNvPr>
          <p:cNvSpPr txBox="1"/>
          <p:nvPr/>
        </p:nvSpPr>
        <p:spPr>
          <a:xfrm>
            <a:off x="3538437" y="1396353"/>
            <a:ext cx="7841987" cy="69005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smtClean="0">
                <a:solidFill>
                  <a:srgbClr val="7030A0"/>
                </a:solidFill>
              </a:rPr>
              <a:t>Помісти кожний ключ у свою скриньку (з’єднай лінією)</a:t>
            </a:r>
            <a:endParaRPr lang="uk-UA" sz="2400" dirty="0">
              <a:solidFill>
                <a:srgbClr val="7030A0"/>
              </a:solidFill>
            </a:endParaRPr>
          </a:p>
        </p:txBody>
      </p:sp>
      <p:sp useBgFill="1">
        <p:nvSpPr>
          <p:cNvPr id="25" name="TextBox 24"/>
          <p:cNvSpPr txBox="1"/>
          <p:nvPr/>
        </p:nvSpPr>
        <p:spPr>
          <a:xfrm>
            <a:off x="5104435" y="3559557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7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86755" y="494529"/>
            <a:ext cx="8732066" cy="779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1" y="5634295"/>
            <a:ext cx="1589313" cy="12237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 </a:t>
            </a:r>
            <a:r>
              <a:rPr lang="uk-UA" sz="2800" b="1" dirty="0" smtClean="0">
                <a:solidFill>
                  <a:schemeClr val="bg1"/>
                </a:solidFill>
              </a:rPr>
              <a:t>1,4,5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2 Матем\1 УРОКИ Листопад\5 Числа 11_20\№087 Додавання виду чисел 10 + 4\2024-02-21_002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5" y="2102777"/>
            <a:ext cx="6247674" cy="328289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2 Матем\1 УРОКИ Листопад\5 Числа 11_20\№087 Додавання виду чисел 10 + 4\2024-02-21_0029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5667"/>
          <a:stretch/>
        </p:blipFill>
        <p:spPr bwMode="auto">
          <a:xfrm>
            <a:off x="359210" y="2758605"/>
            <a:ext cx="4661664" cy="12926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F93B066-3CD8-5F33-0DD4-508447A72092}"/>
              </a:ext>
            </a:extLst>
          </p:cNvPr>
          <p:cNvSpPr txBox="1"/>
          <p:nvPr/>
        </p:nvSpPr>
        <p:spPr>
          <a:xfrm>
            <a:off x="1040662" y="1396353"/>
            <a:ext cx="2266421" cy="95242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smtClean="0">
                <a:solidFill>
                  <a:srgbClr val="7030A0"/>
                </a:solidFill>
              </a:rPr>
              <a:t>Напиши за зразком</a:t>
            </a:r>
            <a:endParaRPr lang="uk-UA" sz="2400" dirty="0">
              <a:solidFill>
                <a:srgbClr val="7030A0"/>
              </a:solidFill>
            </a:endParaRPr>
          </a:p>
        </p:txBody>
      </p:sp>
      <p:pic>
        <p:nvPicPr>
          <p:cNvPr id="2052" name="Picture 4" descr="D:\1 клас\2 Матем\1 УРОКИ Листопад\5 Числа 11_20\№087 Додавання виду чисел 10 + 4\2024-02-21_0031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83" y="5409096"/>
            <a:ext cx="7555226" cy="105887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529943" y="3320143"/>
            <a:ext cx="217714" cy="424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59286" y="3347517"/>
            <a:ext cx="1458685" cy="3967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988628" y="3347517"/>
            <a:ext cx="1034143" cy="3967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466114" y="3301564"/>
            <a:ext cx="993316" cy="3967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577943" y="3404914"/>
            <a:ext cx="1458685" cy="39670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136335" y="3347517"/>
            <a:ext cx="987379" cy="39670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8577943" y="3404914"/>
            <a:ext cx="1676400" cy="3967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0352314" y="3404914"/>
            <a:ext cx="740229" cy="39670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86755" y="494529"/>
            <a:ext cx="8732066" cy="779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21" name="Групувати 5">
            <a:extLst>
              <a:ext uri="{FF2B5EF4-FFF2-40B4-BE49-F238E27FC236}">
                <a16:creationId xmlns:a16="http://schemas.microsoft.com/office/drawing/2014/main" xmlns="" id="{4CB012C0-0CB0-0659-AD41-86F4F55962B6}"/>
              </a:ext>
            </a:extLst>
          </p:cNvPr>
          <p:cNvGrpSpPr/>
          <p:nvPr/>
        </p:nvGrpSpPr>
        <p:grpSpPr>
          <a:xfrm>
            <a:off x="1070944" y="1324430"/>
            <a:ext cx="5510825" cy="5170092"/>
            <a:chOff x="5181600" y="1456402"/>
            <a:chExt cx="5510825" cy="517009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DB8971F-4723-D66B-2DA6-C7AE1708C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" r="-1"/>
            <a:stretch/>
          </p:blipFill>
          <p:spPr>
            <a:xfrm>
              <a:off x="5181600" y="1456402"/>
              <a:ext cx="5510825" cy="5170092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grpSp>
          <p:nvGrpSpPr>
            <p:cNvPr id="23" name="Групувати 16">
              <a:extLst>
                <a:ext uri="{FF2B5EF4-FFF2-40B4-BE49-F238E27FC236}">
                  <a16:creationId xmlns:a16="http://schemas.microsoft.com/office/drawing/2014/main" xmlns="" id="{F37A455E-7D43-D4FB-79B2-659FAE5B8B66}"/>
                </a:ext>
              </a:extLst>
            </p:cNvPr>
            <p:cNvGrpSpPr/>
            <p:nvPr/>
          </p:nvGrpSpPr>
          <p:grpSpPr>
            <a:xfrm>
              <a:off x="5373584" y="4548250"/>
              <a:ext cx="807522" cy="403760"/>
              <a:chOff x="8949887" y="4080423"/>
              <a:chExt cx="916518" cy="515115"/>
            </a:xfrm>
          </p:grpSpPr>
          <p:sp>
            <p:nvSpPr>
              <p:cNvPr id="70" name="Прямокутник 17">
                <a:extLst>
                  <a:ext uri="{FF2B5EF4-FFF2-40B4-BE49-F238E27FC236}">
                    <a16:creationId xmlns:a16="http://schemas.microsoft.com/office/drawing/2014/main" xmlns="" id="{105DA804-A8ED-748E-487B-154AD402911C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71" name="Прямокутник 18">
                <a:extLst>
                  <a:ext uri="{FF2B5EF4-FFF2-40B4-BE49-F238E27FC236}">
                    <a16:creationId xmlns:a16="http://schemas.microsoft.com/office/drawing/2014/main" xmlns="" id="{ED5A1EAE-90AA-355E-E77F-AAC232473CB1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24" name="Групувати 24">
              <a:extLst>
                <a:ext uri="{FF2B5EF4-FFF2-40B4-BE49-F238E27FC236}">
                  <a16:creationId xmlns:a16="http://schemas.microsoft.com/office/drawing/2014/main" xmlns="" id="{9B4DAC19-5CFD-ABD3-0BB2-B589E460B513}"/>
                </a:ext>
              </a:extLst>
            </p:cNvPr>
            <p:cNvGrpSpPr/>
            <p:nvPr/>
          </p:nvGrpSpPr>
          <p:grpSpPr>
            <a:xfrm>
              <a:off x="6227485" y="5582654"/>
              <a:ext cx="807522" cy="403760"/>
              <a:chOff x="8949887" y="4080423"/>
              <a:chExt cx="916518" cy="515115"/>
            </a:xfrm>
          </p:grpSpPr>
          <p:sp>
            <p:nvSpPr>
              <p:cNvPr id="68" name="Прямокутник 25">
                <a:extLst>
                  <a:ext uri="{FF2B5EF4-FFF2-40B4-BE49-F238E27FC236}">
                    <a16:creationId xmlns:a16="http://schemas.microsoft.com/office/drawing/2014/main" xmlns="" id="{EEF563BB-4444-8B87-33A2-9671DA1A95C7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69" name="Прямокутник 26">
                <a:extLst>
                  <a:ext uri="{FF2B5EF4-FFF2-40B4-BE49-F238E27FC236}">
                    <a16:creationId xmlns:a16="http://schemas.microsoft.com/office/drawing/2014/main" xmlns="" id="{0FB2F431-4320-1E5B-EEBF-05E54B4DDF58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26" name="Групувати 27">
              <a:extLst>
                <a:ext uri="{FF2B5EF4-FFF2-40B4-BE49-F238E27FC236}">
                  <a16:creationId xmlns:a16="http://schemas.microsoft.com/office/drawing/2014/main" xmlns="" id="{A53B6BF0-6203-CF0C-A73E-E7727E3D277D}"/>
                </a:ext>
              </a:extLst>
            </p:cNvPr>
            <p:cNvGrpSpPr/>
            <p:nvPr/>
          </p:nvGrpSpPr>
          <p:grpSpPr>
            <a:xfrm>
              <a:off x="7493207" y="5903392"/>
              <a:ext cx="807522" cy="436910"/>
              <a:chOff x="8949887" y="4080423"/>
              <a:chExt cx="916518" cy="515115"/>
            </a:xfrm>
          </p:grpSpPr>
          <p:sp>
            <p:nvSpPr>
              <p:cNvPr id="66" name="Прямокутник 28">
                <a:extLst>
                  <a:ext uri="{FF2B5EF4-FFF2-40B4-BE49-F238E27FC236}">
                    <a16:creationId xmlns:a16="http://schemas.microsoft.com/office/drawing/2014/main" xmlns="" id="{5CFD098E-79DA-37C5-F745-8951EBE90321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67" name="Прямокутник 29">
                <a:extLst>
                  <a:ext uri="{FF2B5EF4-FFF2-40B4-BE49-F238E27FC236}">
                    <a16:creationId xmlns:a16="http://schemas.microsoft.com/office/drawing/2014/main" xmlns="" id="{E18D3DAD-A255-B1A8-369D-88FA91A61733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30" name="Групувати 30">
              <a:extLst>
                <a:ext uri="{FF2B5EF4-FFF2-40B4-BE49-F238E27FC236}">
                  <a16:creationId xmlns:a16="http://schemas.microsoft.com/office/drawing/2014/main" xmlns="" id="{AABDACAC-9D00-FDB8-09C4-FF97F5CE8402}"/>
                </a:ext>
              </a:extLst>
            </p:cNvPr>
            <p:cNvGrpSpPr/>
            <p:nvPr/>
          </p:nvGrpSpPr>
          <p:grpSpPr>
            <a:xfrm>
              <a:off x="8753813" y="5519866"/>
              <a:ext cx="807522" cy="436910"/>
              <a:chOff x="8949887" y="4080423"/>
              <a:chExt cx="916518" cy="515115"/>
            </a:xfrm>
          </p:grpSpPr>
          <p:sp>
            <p:nvSpPr>
              <p:cNvPr id="64" name="Прямокутник 31">
                <a:extLst>
                  <a:ext uri="{FF2B5EF4-FFF2-40B4-BE49-F238E27FC236}">
                    <a16:creationId xmlns:a16="http://schemas.microsoft.com/office/drawing/2014/main" xmlns="" id="{202CF479-E458-09FF-A1CD-48F7F9656991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65" name="Прямокутник 32">
                <a:extLst>
                  <a:ext uri="{FF2B5EF4-FFF2-40B4-BE49-F238E27FC236}">
                    <a16:creationId xmlns:a16="http://schemas.microsoft.com/office/drawing/2014/main" xmlns="" id="{1D5DB065-E059-5DC9-A3D8-C8D13381391E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46" name="Групувати 33">
              <a:extLst>
                <a:ext uri="{FF2B5EF4-FFF2-40B4-BE49-F238E27FC236}">
                  <a16:creationId xmlns:a16="http://schemas.microsoft.com/office/drawing/2014/main" xmlns="" id="{A9747B27-30DF-6A0B-7D90-C38F562C8DEE}"/>
                </a:ext>
              </a:extLst>
            </p:cNvPr>
            <p:cNvGrpSpPr/>
            <p:nvPr/>
          </p:nvGrpSpPr>
          <p:grpSpPr>
            <a:xfrm>
              <a:off x="9602898" y="4474573"/>
              <a:ext cx="807522" cy="403760"/>
              <a:chOff x="8949887" y="4080423"/>
              <a:chExt cx="916518" cy="515115"/>
            </a:xfrm>
          </p:grpSpPr>
          <p:sp>
            <p:nvSpPr>
              <p:cNvPr id="62" name="Прямокутник 34">
                <a:extLst>
                  <a:ext uri="{FF2B5EF4-FFF2-40B4-BE49-F238E27FC236}">
                    <a16:creationId xmlns:a16="http://schemas.microsoft.com/office/drawing/2014/main" xmlns="" id="{5E7CE7E4-1E7F-7884-4B75-A765CE99B3A7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63" name="Прямокутник 35">
                <a:extLst>
                  <a:ext uri="{FF2B5EF4-FFF2-40B4-BE49-F238E27FC236}">
                    <a16:creationId xmlns:a16="http://schemas.microsoft.com/office/drawing/2014/main" xmlns="" id="{95940AF8-D89D-0453-F8FF-DA5A79830097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47" name="Групувати 36">
              <a:extLst>
                <a:ext uri="{FF2B5EF4-FFF2-40B4-BE49-F238E27FC236}">
                  <a16:creationId xmlns:a16="http://schemas.microsoft.com/office/drawing/2014/main" xmlns="" id="{513A6046-7DF4-9BBD-791F-E557758341D3}"/>
                </a:ext>
              </a:extLst>
            </p:cNvPr>
            <p:cNvGrpSpPr/>
            <p:nvPr/>
          </p:nvGrpSpPr>
          <p:grpSpPr>
            <a:xfrm>
              <a:off x="9561335" y="3168287"/>
              <a:ext cx="807522" cy="403760"/>
              <a:chOff x="8949887" y="4080423"/>
              <a:chExt cx="916518" cy="515115"/>
            </a:xfrm>
          </p:grpSpPr>
          <p:sp>
            <p:nvSpPr>
              <p:cNvPr id="60" name="Прямокутник 37">
                <a:extLst>
                  <a:ext uri="{FF2B5EF4-FFF2-40B4-BE49-F238E27FC236}">
                    <a16:creationId xmlns:a16="http://schemas.microsoft.com/office/drawing/2014/main" xmlns="" id="{62BF01C8-AAE7-D8AE-496A-8BE8AB805D56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61" name="Прямокутник 38">
                <a:extLst>
                  <a:ext uri="{FF2B5EF4-FFF2-40B4-BE49-F238E27FC236}">
                    <a16:creationId xmlns:a16="http://schemas.microsoft.com/office/drawing/2014/main" xmlns="" id="{F0CCA8AA-74A0-FE76-1757-9A338482B8E3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48" name="Групувати 39">
              <a:extLst>
                <a:ext uri="{FF2B5EF4-FFF2-40B4-BE49-F238E27FC236}">
                  <a16:creationId xmlns:a16="http://schemas.microsoft.com/office/drawing/2014/main" xmlns="" id="{F6A470B6-442C-D3A8-372E-0934DB8C391E}"/>
                </a:ext>
              </a:extLst>
            </p:cNvPr>
            <p:cNvGrpSpPr/>
            <p:nvPr/>
          </p:nvGrpSpPr>
          <p:grpSpPr>
            <a:xfrm>
              <a:off x="8682495" y="2126886"/>
              <a:ext cx="807522" cy="436909"/>
              <a:chOff x="8949887" y="4080423"/>
              <a:chExt cx="916518" cy="515115"/>
            </a:xfrm>
          </p:grpSpPr>
          <p:sp>
            <p:nvSpPr>
              <p:cNvPr id="58" name="Прямокутник 44">
                <a:extLst>
                  <a:ext uri="{FF2B5EF4-FFF2-40B4-BE49-F238E27FC236}">
                    <a16:creationId xmlns:a16="http://schemas.microsoft.com/office/drawing/2014/main" xmlns="" id="{40B769D7-ED15-A448-DEA8-6CD27094D766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59" name="Прямокутник 45">
                <a:extLst>
                  <a:ext uri="{FF2B5EF4-FFF2-40B4-BE49-F238E27FC236}">
                    <a16:creationId xmlns:a16="http://schemas.microsoft.com/office/drawing/2014/main" xmlns="" id="{5538138D-DC55-F5D5-B49A-0D8D8D006F7E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49" name="Групувати 47">
              <a:extLst>
                <a:ext uri="{FF2B5EF4-FFF2-40B4-BE49-F238E27FC236}">
                  <a16:creationId xmlns:a16="http://schemas.microsoft.com/office/drawing/2014/main" xmlns="" id="{CB49B841-A8B2-9AD8-38B0-B3373AAB5255}"/>
                </a:ext>
              </a:extLst>
            </p:cNvPr>
            <p:cNvGrpSpPr/>
            <p:nvPr/>
          </p:nvGrpSpPr>
          <p:grpSpPr>
            <a:xfrm>
              <a:off x="7442975" y="1840239"/>
              <a:ext cx="807522" cy="389882"/>
              <a:chOff x="8949887" y="4080423"/>
              <a:chExt cx="916518" cy="515115"/>
            </a:xfrm>
          </p:grpSpPr>
          <p:sp>
            <p:nvSpPr>
              <p:cNvPr id="56" name="Прямокутник 48">
                <a:extLst>
                  <a:ext uri="{FF2B5EF4-FFF2-40B4-BE49-F238E27FC236}">
                    <a16:creationId xmlns:a16="http://schemas.microsoft.com/office/drawing/2014/main" xmlns="" id="{687BFDC9-111C-47E1-0661-88BB8EB512EE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57" name="Прямокутник 49">
                <a:extLst>
                  <a:ext uri="{FF2B5EF4-FFF2-40B4-BE49-F238E27FC236}">
                    <a16:creationId xmlns:a16="http://schemas.microsoft.com/office/drawing/2014/main" xmlns="" id="{63645159-3534-4ACA-3E19-8EE80DE2A294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50" name="Групувати 50">
              <a:extLst>
                <a:ext uri="{FF2B5EF4-FFF2-40B4-BE49-F238E27FC236}">
                  <a16:creationId xmlns:a16="http://schemas.microsoft.com/office/drawing/2014/main" xmlns="" id="{3E43266C-BF67-1165-6ACF-965A39CAE1D0}"/>
                </a:ext>
              </a:extLst>
            </p:cNvPr>
            <p:cNvGrpSpPr/>
            <p:nvPr/>
          </p:nvGrpSpPr>
          <p:grpSpPr>
            <a:xfrm>
              <a:off x="6185864" y="2173913"/>
              <a:ext cx="807522" cy="389882"/>
              <a:chOff x="8949887" y="4080423"/>
              <a:chExt cx="916518" cy="515115"/>
            </a:xfrm>
          </p:grpSpPr>
          <p:sp>
            <p:nvSpPr>
              <p:cNvPr id="54" name="Прямокутник 51">
                <a:extLst>
                  <a:ext uri="{FF2B5EF4-FFF2-40B4-BE49-F238E27FC236}">
                    <a16:creationId xmlns:a16="http://schemas.microsoft.com/office/drawing/2014/main" xmlns="" id="{63FE7F8B-7CB6-725E-C49B-E3E122F74FB4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55" name="Прямокутник 52">
                <a:extLst>
                  <a:ext uri="{FF2B5EF4-FFF2-40B4-BE49-F238E27FC236}">
                    <a16:creationId xmlns:a16="http://schemas.microsoft.com/office/drawing/2014/main" xmlns="" id="{74885F49-CD36-4A5C-CF93-4DEC6B568178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51" name="Групувати 53">
              <a:extLst>
                <a:ext uri="{FF2B5EF4-FFF2-40B4-BE49-F238E27FC236}">
                  <a16:creationId xmlns:a16="http://schemas.microsoft.com/office/drawing/2014/main" xmlns="" id="{0C49AA36-CBEC-D80D-2139-A30A99E56F62}"/>
                </a:ext>
              </a:extLst>
            </p:cNvPr>
            <p:cNvGrpSpPr/>
            <p:nvPr/>
          </p:nvGrpSpPr>
          <p:grpSpPr>
            <a:xfrm>
              <a:off x="5366640" y="3234058"/>
              <a:ext cx="807522" cy="413381"/>
              <a:chOff x="8949887" y="4080423"/>
              <a:chExt cx="916518" cy="515115"/>
            </a:xfrm>
          </p:grpSpPr>
          <p:sp>
            <p:nvSpPr>
              <p:cNvPr id="52" name="Прямокутник 56">
                <a:extLst>
                  <a:ext uri="{FF2B5EF4-FFF2-40B4-BE49-F238E27FC236}">
                    <a16:creationId xmlns:a16="http://schemas.microsoft.com/office/drawing/2014/main" xmlns="" id="{D269A3B5-BD77-E6EC-0D68-10C604A11D79}"/>
                  </a:ext>
                </a:extLst>
              </p:cNvPr>
              <p:cNvSpPr/>
              <p:nvPr/>
            </p:nvSpPr>
            <p:spPr>
              <a:xfrm>
                <a:off x="8949887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53" name="Прямокутник 58">
                <a:extLst>
                  <a:ext uri="{FF2B5EF4-FFF2-40B4-BE49-F238E27FC236}">
                    <a16:creationId xmlns:a16="http://schemas.microsoft.com/office/drawing/2014/main" xmlns="" id="{FEB8ABDE-03E4-40D3-046E-75BDFD4AF578}"/>
                  </a:ext>
                </a:extLst>
              </p:cNvPr>
              <p:cNvSpPr/>
              <p:nvPr/>
            </p:nvSpPr>
            <p:spPr>
              <a:xfrm>
                <a:off x="9408146" y="4080423"/>
                <a:ext cx="458259" cy="5151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DFCF1DEF-3154-9C42-B0B6-12189E21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3898839" y="1559762"/>
            <a:ext cx="317675" cy="68689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EA68114F-C555-0577-42C3-1E58E8AF8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732329" y="1864951"/>
            <a:ext cx="381740" cy="6043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5E3886B2-90DF-F4B8-001B-B2F78F5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3417248" y="1549991"/>
            <a:ext cx="470074" cy="68689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2E8325B4-A40A-FF12-C2C9-C2285722B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2583637" y="1903207"/>
            <a:ext cx="424330" cy="68689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51CDC7EC-578B-1F7E-F51D-943E7A90E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1692276" y="4278230"/>
            <a:ext cx="424330" cy="68689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914FFD16-B9BE-2A73-A118-2C3495799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5069951" y="1869922"/>
            <a:ext cx="381740" cy="68689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A7984999-1993-2109-F64F-68161896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2524195" y="5300631"/>
            <a:ext cx="424330" cy="68689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F47EE2E8-A7E3-263C-72F1-A19BAAA0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3841074" y="5640438"/>
            <a:ext cx="387602" cy="68689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DECA4996-9811-E18D-68BB-FE901514C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625894" y="2911132"/>
            <a:ext cx="381740" cy="60433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75E824F0-5ACA-1796-7CB6-A4B93323B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565503" y="4187209"/>
            <a:ext cx="381740" cy="60433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640350DF-524F-5C2B-E2AA-726E6FF37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714818" y="5250107"/>
            <a:ext cx="381740" cy="60433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EE650052-DCB3-C869-7963-A0926AC35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476074" y="5644077"/>
            <a:ext cx="381740" cy="60433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E707ADEA-E504-39CA-5984-B121028B8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188490" y="5304181"/>
            <a:ext cx="381740" cy="60433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812699F8-4EA9-10E8-2E42-27B3741321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334589" y="4289757"/>
            <a:ext cx="381740" cy="60433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783C93A4-CB31-A2AD-2B74-50E3374F5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409178" y="2960377"/>
            <a:ext cx="381740" cy="60433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CCC79864-267C-7877-C3A2-873996ADC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215693" y="1895762"/>
            <a:ext cx="381740" cy="60433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0ADCEAA5-F7E4-AD63-3DB9-9D8B97F3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1768647" y="2960071"/>
            <a:ext cx="470074" cy="68689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3F54340A-8B91-4020-1E3C-FCB7C12DC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100997" y="5254626"/>
            <a:ext cx="381740" cy="60433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4FE44B30-CF0A-C022-B88A-55816A242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896003" y="4133147"/>
            <a:ext cx="424330" cy="6868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7B0C4C52-5E4E-AB7A-C422-ACAC1354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6048546" y="2894749"/>
            <a:ext cx="317675" cy="686891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663369" y="2597543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2" name="Овал 91"/>
          <p:cNvSpPr/>
          <p:nvPr/>
        </p:nvSpPr>
        <p:spPr>
          <a:xfrm>
            <a:off x="3358614" y="2351609"/>
            <a:ext cx="8553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93" name="Овал 92"/>
          <p:cNvSpPr/>
          <p:nvPr/>
        </p:nvSpPr>
        <p:spPr>
          <a:xfrm>
            <a:off x="2225632" y="3224931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4" name="Овал 93"/>
          <p:cNvSpPr/>
          <p:nvPr/>
        </p:nvSpPr>
        <p:spPr>
          <a:xfrm>
            <a:off x="2245249" y="3947133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5" name="Овал 94"/>
          <p:cNvSpPr/>
          <p:nvPr/>
        </p:nvSpPr>
        <p:spPr>
          <a:xfrm>
            <a:off x="2696783" y="4555501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96" name="Овал 95"/>
          <p:cNvSpPr/>
          <p:nvPr/>
        </p:nvSpPr>
        <p:spPr>
          <a:xfrm>
            <a:off x="3417777" y="4771810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97" name="Овал 96"/>
          <p:cNvSpPr/>
          <p:nvPr/>
        </p:nvSpPr>
        <p:spPr>
          <a:xfrm>
            <a:off x="4145273" y="4537383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8" name="Овал 97"/>
          <p:cNvSpPr/>
          <p:nvPr/>
        </p:nvSpPr>
        <p:spPr>
          <a:xfrm>
            <a:off x="4571625" y="3918854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9" name="Овал 98"/>
          <p:cNvSpPr/>
          <p:nvPr/>
        </p:nvSpPr>
        <p:spPr>
          <a:xfrm>
            <a:off x="4571625" y="3177937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00" name="Овал 99"/>
          <p:cNvSpPr/>
          <p:nvPr/>
        </p:nvSpPr>
        <p:spPr>
          <a:xfrm>
            <a:off x="4106973" y="2595358"/>
            <a:ext cx="689196" cy="713418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026" name="Picture 2" descr="D:\1 клас\2 Матем\1 УРОКИ Листопад\5 Числа 11_20\№087 Додавання виду чисел 10 + 4\2024-02-20_2357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"/>
          <a:stretch/>
        </p:blipFill>
        <p:spPr bwMode="auto">
          <a:xfrm>
            <a:off x="7046851" y="2247519"/>
            <a:ext cx="3980378" cy="357184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CF05E1A6-C4EE-3354-2704-7BD2127DA70A}"/>
              </a:ext>
            </a:extLst>
          </p:cNvPr>
          <p:cNvSpPr/>
          <p:nvPr/>
        </p:nvSpPr>
        <p:spPr>
          <a:xfrm>
            <a:off x="337461" y="1279095"/>
            <a:ext cx="1726045" cy="614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Обчисли</a:t>
            </a: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784534"/>
            <a:ext cx="1659745" cy="107346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12№ 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1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CF05E1A6-C4EE-3354-2704-7BD2127DA70A}"/>
              </a:ext>
            </a:extLst>
          </p:cNvPr>
          <p:cNvSpPr/>
          <p:nvPr/>
        </p:nvSpPr>
        <p:spPr>
          <a:xfrm>
            <a:off x="7046851" y="1427200"/>
            <a:ext cx="3196606" cy="6776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Скільки гривень у кожному гаманці?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796558" y="422212"/>
            <a:ext cx="8732066" cy="6687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Логічне завдання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10106" y="1239567"/>
            <a:ext cx="8418518" cy="10054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Який многокутник можна скласти з кожної </a:t>
            </a:r>
            <a:r>
              <a:rPr lang="uk-UA" sz="2400" b="1" dirty="0" smtClean="0">
                <a:solidFill>
                  <a:srgbClr val="7030A0"/>
                </a:solidFill>
              </a:rPr>
              <a:t>групи </a:t>
            </a:r>
            <a:r>
              <a:rPr lang="uk-UA" sz="2400" b="1" dirty="0">
                <a:solidFill>
                  <a:srgbClr val="7030A0"/>
                </a:solidFill>
              </a:rPr>
              <a:t>відрізків? </a:t>
            </a:r>
            <a:r>
              <a:rPr lang="uk-UA" sz="2400" b="1" dirty="0" smtClean="0">
                <a:solidFill>
                  <a:srgbClr val="7030A0"/>
                </a:solidFill>
              </a:rPr>
              <a:t>Склади з олівців ці фігури.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5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7503" y="1742269"/>
            <a:ext cx="1694802" cy="21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807">
            <a:off x="3034275" y="2779992"/>
            <a:ext cx="651199" cy="121807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3223849" y="2779993"/>
            <a:ext cx="651199" cy="121807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3401572" y="2779993"/>
            <a:ext cx="651199" cy="121807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4682700" y="2779993"/>
            <a:ext cx="651199" cy="12180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4872274" y="2779994"/>
            <a:ext cx="651199" cy="12180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5049997" y="2779994"/>
            <a:ext cx="651199" cy="121807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5241168" y="2779994"/>
            <a:ext cx="651199" cy="121807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5430742" y="2779995"/>
            <a:ext cx="651199" cy="121807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6926938" y="2769346"/>
            <a:ext cx="651199" cy="121807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7116512" y="2769347"/>
            <a:ext cx="651199" cy="121807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7294235" y="2769347"/>
            <a:ext cx="651199" cy="121807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7496369" y="2769346"/>
            <a:ext cx="651199" cy="121807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7685943" y="2769347"/>
            <a:ext cx="651199" cy="121807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807">
            <a:off x="7863666" y="2769347"/>
            <a:ext cx="651199" cy="121807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807">
            <a:off x="2792002" y="4736308"/>
            <a:ext cx="651199" cy="121807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11765">
            <a:off x="3345458" y="4616497"/>
            <a:ext cx="651199" cy="135470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374412">
            <a:off x="3257892" y="5191104"/>
            <a:ext cx="651199" cy="121807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591191">
            <a:off x="5537435" y="5333574"/>
            <a:ext cx="651199" cy="1218071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55259">
            <a:off x="4646294" y="4939780"/>
            <a:ext cx="651199" cy="1218071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061431">
            <a:off x="4744216" y="4090685"/>
            <a:ext cx="651199" cy="1218071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94609">
            <a:off x="5569331" y="3892338"/>
            <a:ext cx="651199" cy="1218071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08679">
            <a:off x="6087815" y="4694080"/>
            <a:ext cx="651199" cy="1218071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26870">
            <a:off x="7790145" y="5391458"/>
            <a:ext cx="651199" cy="1218071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55259">
            <a:off x="6898958" y="4909701"/>
            <a:ext cx="651199" cy="1218071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061431">
            <a:off x="6996880" y="4060606"/>
            <a:ext cx="651199" cy="1218071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96628">
            <a:off x="7876388" y="3648913"/>
            <a:ext cx="651199" cy="1218071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06974">
            <a:off x="8683887" y="5083918"/>
            <a:ext cx="651199" cy="1119868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154" l="9353" r="97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76142">
            <a:off x="8727123" y="4140566"/>
            <a:ext cx="651199" cy="12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56636" y="424085"/>
            <a:ext cx="8672819" cy="9156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5004" y="2201621"/>
            <a:ext cx="1115074" cy="11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42390" y="467257"/>
            <a:ext cx="8736167" cy="6866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52848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ordwall.net/resourceajax/qr?shareLocation=4&amp;activityId=673006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811" y="2201620"/>
            <a:ext cx="1151180" cy="115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18"/>
          <a:stretch/>
        </p:blipFill>
        <p:spPr>
          <a:xfrm>
            <a:off x="278401" y="1490273"/>
            <a:ext cx="3153123" cy="2811298"/>
          </a:xfrm>
          <a:prstGeom prst="rect">
            <a:avLst/>
          </a:prstGeom>
        </p:spPr>
      </p:pic>
      <p:pic>
        <p:nvPicPr>
          <p:cNvPr id="15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80" y="1230129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54962" y="494529"/>
            <a:ext cx="8732066" cy="7356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«Мікрофон» </a:t>
            </a:r>
          </a:p>
        </p:txBody>
      </p:sp>
      <p:pic>
        <p:nvPicPr>
          <p:cNvPr id="19" name="Picture 2" descr="Милая девушка поет с микрофоном | Бесплатно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6" y="2180027"/>
            <a:ext cx="2449604" cy="42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926146" y="1244600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нового дізналися на уроці?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1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71" y="2373897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4809429" y="2470653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Чи знадобиться це нам у житті чи на уроках математики?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3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84" y="3613856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3927050" y="3761883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здалося складним?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5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4" y="5043955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847550" y="5191982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З чим ви упоралися легко?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609499" y="494528"/>
            <a:ext cx="8732066" cy="7573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5" name="Picture 2" descr="Малыши карандаши (62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24" y="2265629"/>
            <a:ext cx="6221466" cy="42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86697" y="1593774"/>
            <a:ext cx="2645605" cy="24127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Дзвоник всім нам дав наказ –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роботи швидше, клас!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Попрацюємо старанно,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22412" y="1593774"/>
            <a:ext cx="2645605" cy="24127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Щоб сказати у кінці.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Що у нашім дружнім класі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Діти – просто молодці!</a:t>
            </a:r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805564" y="407445"/>
            <a:ext cx="8732066" cy="7352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Лічба десятками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2" y="1228869"/>
            <a:ext cx="2114550" cy="166687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190" y="1142705"/>
            <a:ext cx="2389415" cy="173026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304" y="1182741"/>
            <a:ext cx="2368039" cy="19501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3636" y="1228869"/>
            <a:ext cx="2487988" cy="155363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459" y="2889432"/>
            <a:ext cx="2155152" cy="164251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303" y="2972250"/>
            <a:ext cx="2346564" cy="165206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1898" y="2915241"/>
            <a:ext cx="2393156" cy="161671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8305" y="4677734"/>
            <a:ext cx="2564054" cy="18647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9043" y="4723594"/>
            <a:ext cx="2631338" cy="177304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6109" y="4640776"/>
            <a:ext cx="3538242" cy="17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TextBox 64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8" name="Прямоугольник 7">
            <a:extLst>
              <a:ext uri="{FF2B5EF4-FFF2-40B4-BE49-F238E27FC236}">
                <a16:creationId xmlns:a16="http://schemas.microsoft.com/office/drawing/2014/main" xmlns="" id="{90A9701A-45C8-B2DD-2A3A-FF4A5E4B7932}"/>
              </a:ext>
            </a:extLst>
          </p:cNvPr>
          <p:cNvSpPr/>
          <p:nvPr/>
        </p:nvSpPr>
        <p:spPr>
          <a:xfrm>
            <a:off x="1760683" y="478639"/>
            <a:ext cx="8732066" cy="6898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9" name="Прямокутник: округлені кути 5">
            <a:extLst>
              <a:ext uri="{FF2B5EF4-FFF2-40B4-BE49-F238E27FC236}">
                <a16:creationId xmlns:a16="http://schemas.microsoft.com/office/drawing/2014/main" xmlns="" id="{3C9B3180-F1F4-9E42-C928-212FDF402A38}"/>
              </a:ext>
            </a:extLst>
          </p:cNvPr>
          <p:cNvSpPr/>
          <p:nvPr/>
        </p:nvSpPr>
        <p:spPr>
          <a:xfrm>
            <a:off x="363065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Прямокутник: округлені кути 58">
            <a:extLst>
              <a:ext uri="{FF2B5EF4-FFF2-40B4-BE49-F238E27FC236}">
                <a16:creationId xmlns:a16="http://schemas.microsoft.com/office/drawing/2014/main" xmlns="" id="{F0F6189D-E8D7-3ED5-2C43-99FE889877D9}"/>
              </a:ext>
            </a:extLst>
          </p:cNvPr>
          <p:cNvSpPr/>
          <p:nvPr/>
        </p:nvSpPr>
        <p:spPr>
          <a:xfrm>
            <a:off x="6328859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Зірка: 32-кутна 60">
            <a:extLst>
              <a:ext uri="{FF2B5EF4-FFF2-40B4-BE49-F238E27FC236}">
                <a16:creationId xmlns:a16="http://schemas.microsoft.com/office/drawing/2014/main" xmlns="" id="{D5A9EEB4-BDC0-59A1-3C70-4BAAAF60D422}"/>
              </a:ext>
            </a:extLst>
          </p:cNvPr>
          <p:cNvSpPr/>
          <p:nvPr/>
        </p:nvSpPr>
        <p:spPr>
          <a:xfrm>
            <a:off x="3994951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Зірка: 32-кутна 62">
            <a:extLst>
              <a:ext uri="{FF2B5EF4-FFF2-40B4-BE49-F238E27FC236}">
                <a16:creationId xmlns:a16="http://schemas.microsoft.com/office/drawing/2014/main" xmlns="" id="{A80C8E5E-6EB8-18C5-7746-4A0339126B5B}"/>
              </a:ext>
            </a:extLst>
          </p:cNvPr>
          <p:cNvSpPr/>
          <p:nvPr/>
        </p:nvSpPr>
        <p:spPr>
          <a:xfrm>
            <a:off x="3994951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Зірка: 32-кутна 63">
            <a:extLst>
              <a:ext uri="{FF2B5EF4-FFF2-40B4-BE49-F238E27FC236}">
                <a16:creationId xmlns:a16="http://schemas.microsoft.com/office/drawing/2014/main" xmlns="" id="{351436CC-2B4D-3F23-FF60-17399D3ED43A}"/>
              </a:ext>
            </a:extLst>
          </p:cNvPr>
          <p:cNvSpPr/>
          <p:nvPr/>
        </p:nvSpPr>
        <p:spPr>
          <a:xfrm>
            <a:off x="3994951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Зірка: 32-кутна 64">
            <a:extLst>
              <a:ext uri="{FF2B5EF4-FFF2-40B4-BE49-F238E27FC236}">
                <a16:creationId xmlns:a16="http://schemas.microsoft.com/office/drawing/2014/main" xmlns="" id="{A69BBCC9-4063-C51A-353A-AD48DB8F252E}"/>
              </a:ext>
            </a:extLst>
          </p:cNvPr>
          <p:cNvSpPr/>
          <p:nvPr/>
        </p:nvSpPr>
        <p:spPr>
          <a:xfrm>
            <a:off x="9889724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Зірка: 32-кутна 65">
            <a:extLst>
              <a:ext uri="{FF2B5EF4-FFF2-40B4-BE49-F238E27FC236}">
                <a16:creationId xmlns:a16="http://schemas.microsoft.com/office/drawing/2014/main" xmlns="" id="{5F985770-45DC-C5C1-59C9-C28A7AD708D7}"/>
              </a:ext>
            </a:extLst>
          </p:cNvPr>
          <p:cNvSpPr/>
          <p:nvPr/>
        </p:nvSpPr>
        <p:spPr>
          <a:xfrm>
            <a:off x="9889724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Зірка: 32-кутна 66">
            <a:extLst>
              <a:ext uri="{FF2B5EF4-FFF2-40B4-BE49-F238E27FC236}">
                <a16:creationId xmlns:a16="http://schemas.microsoft.com/office/drawing/2014/main" xmlns="" id="{E3E9A2CC-2886-DBB8-D6AA-07606A196C99}"/>
              </a:ext>
            </a:extLst>
          </p:cNvPr>
          <p:cNvSpPr/>
          <p:nvPr/>
        </p:nvSpPr>
        <p:spPr>
          <a:xfrm>
            <a:off x="9889724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3D679C4A-8643-2177-BC3F-ACFF11E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1912" y="22816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24AA731E-CD04-8611-A96F-43463668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9254" y="22816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AF227181-1604-BD76-2C64-A0E23BE1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595" y="22816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EC40B5BB-6DE1-926D-08CE-2F94D9EA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8601" y="35791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AA148EC6-7B31-6009-60D3-168DE278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2702" y="35791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9C2B9352-E8BC-9545-D0B9-E271D573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3284" y="3579128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2F9AF221-79AA-A5EC-A2C1-7EC8AFBE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1912" y="4802472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0421F71A-DF4F-2771-966B-50479758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6013" y="4802472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Птички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A7E1D373-342D-8662-4BB4-384A662A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595" y="4802472"/>
            <a:ext cx="1364302" cy="1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червяк, червь PNG">
            <a:extLst>
              <a:ext uri="{FF2B5EF4-FFF2-40B4-BE49-F238E27FC236}">
                <a16:creationId xmlns:a16="http://schemas.microsoft.com/office/drawing/2014/main" xmlns="" id="{D69C4DE2-78C4-EE56-541F-198834C0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121" y="2748440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червяк, червь PNG">
            <a:extLst>
              <a:ext uri="{FF2B5EF4-FFF2-40B4-BE49-F238E27FC236}">
                <a16:creationId xmlns:a16="http://schemas.microsoft.com/office/drawing/2014/main" xmlns="" id="{D2A9FC10-EA22-5A7B-1C1C-B1B29462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9707" y="2748440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червяк, червь PNG">
            <a:extLst>
              <a:ext uri="{FF2B5EF4-FFF2-40B4-BE49-F238E27FC236}">
                <a16:creationId xmlns:a16="http://schemas.microsoft.com/office/drawing/2014/main" xmlns="" id="{EF0EB717-AA5F-40DC-4C4D-98235055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416" y="2748440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4" descr="червяк, червь PNG">
            <a:extLst>
              <a:ext uri="{FF2B5EF4-FFF2-40B4-BE49-F238E27FC236}">
                <a16:creationId xmlns:a16="http://schemas.microsoft.com/office/drawing/2014/main" xmlns="" id="{F00497AE-3302-CE21-E82F-FC18C757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4369" y="2748440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червяк, червь PNG">
            <a:extLst>
              <a:ext uri="{FF2B5EF4-FFF2-40B4-BE49-F238E27FC236}">
                <a16:creationId xmlns:a16="http://schemas.microsoft.com/office/drawing/2014/main" xmlns="" id="{915C3362-5832-D4C8-D824-0DC4EAED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121" y="3912435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червяк, червь PNG">
            <a:extLst>
              <a:ext uri="{FF2B5EF4-FFF2-40B4-BE49-F238E27FC236}">
                <a16:creationId xmlns:a16="http://schemas.microsoft.com/office/drawing/2014/main" xmlns="" id="{0B4CC586-1F60-F95C-E129-DC3FBB9B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9707" y="3912435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червяк, червь PNG">
            <a:extLst>
              <a:ext uri="{FF2B5EF4-FFF2-40B4-BE49-F238E27FC236}">
                <a16:creationId xmlns:a16="http://schemas.microsoft.com/office/drawing/2014/main" xmlns="" id="{ED7143D1-2ED1-5C58-F89E-36DF0B5B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416" y="3912435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червяк, червь PNG">
            <a:extLst>
              <a:ext uri="{FF2B5EF4-FFF2-40B4-BE49-F238E27FC236}">
                <a16:creationId xmlns:a16="http://schemas.microsoft.com/office/drawing/2014/main" xmlns="" id="{EA1EFE4D-6562-4F02-7B89-0E96AB24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4369" y="3912435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червяк, червь PNG">
            <a:extLst>
              <a:ext uri="{FF2B5EF4-FFF2-40B4-BE49-F238E27FC236}">
                <a16:creationId xmlns:a16="http://schemas.microsoft.com/office/drawing/2014/main" xmlns="" id="{91384A09-8376-F2C8-C075-7C61E915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121" y="5192266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червяк, червь PNG">
            <a:extLst>
              <a:ext uri="{FF2B5EF4-FFF2-40B4-BE49-F238E27FC236}">
                <a16:creationId xmlns:a16="http://schemas.microsoft.com/office/drawing/2014/main" xmlns="" id="{D8E05D54-1286-6C85-25DC-80B7076C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9707" y="5192266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червяк, червь PNG">
            <a:extLst>
              <a:ext uri="{FF2B5EF4-FFF2-40B4-BE49-F238E27FC236}">
                <a16:creationId xmlns:a16="http://schemas.microsoft.com/office/drawing/2014/main" xmlns="" id="{7611C782-9938-BE2E-3A7B-A5045C50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416" y="5192266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червяк, червь PNG">
            <a:extLst>
              <a:ext uri="{FF2B5EF4-FFF2-40B4-BE49-F238E27FC236}">
                <a16:creationId xmlns:a16="http://schemas.microsoft.com/office/drawing/2014/main" xmlns="" id="{316B8F1D-D635-3EEC-128D-5B126E11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4369" y="5192266"/>
            <a:ext cx="761953" cy="6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TextBox 47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2" name="Прямокутник: округлені кути 5">
            <a:extLst>
              <a:ext uri="{FF2B5EF4-FFF2-40B4-BE49-F238E27FC236}">
                <a16:creationId xmlns:a16="http://schemas.microsoft.com/office/drawing/2014/main" xmlns="" id="{3C9B3180-F1F4-9E42-C928-212FDF402A38}"/>
              </a:ext>
            </a:extLst>
          </p:cNvPr>
          <p:cNvSpPr/>
          <p:nvPr/>
        </p:nvSpPr>
        <p:spPr>
          <a:xfrm>
            <a:off x="363065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Прямокутник: округлені кути 58">
            <a:extLst>
              <a:ext uri="{FF2B5EF4-FFF2-40B4-BE49-F238E27FC236}">
                <a16:creationId xmlns:a16="http://schemas.microsoft.com/office/drawing/2014/main" xmlns="" id="{F0F6189D-E8D7-3ED5-2C43-99FE889877D9}"/>
              </a:ext>
            </a:extLst>
          </p:cNvPr>
          <p:cNvSpPr/>
          <p:nvPr/>
        </p:nvSpPr>
        <p:spPr>
          <a:xfrm>
            <a:off x="6328859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Зірка: 32-кутна 60">
            <a:extLst>
              <a:ext uri="{FF2B5EF4-FFF2-40B4-BE49-F238E27FC236}">
                <a16:creationId xmlns:a16="http://schemas.microsoft.com/office/drawing/2014/main" xmlns="" id="{D5A9EEB4-BDC0-59A1-3C70-4BAAAF60D422}"/>
              </a:ext>
            </a:extLst>
          </p:cNvPr>
          <p:cNvSpPr/>
          <p:nvPr/>
        </p:nvSpPr>
        <p:spPr>
          <a:xfrm>
            <a:off x="3994951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Зірка: 32-кутна 62">
            <a:extLst>
              <a:ext uri="{FF2B5EF4-FFF2-40B4-BE49-F238E27FC236}">
                <a16:creationId xmlns:a16="http://schemas.microsoft.com/office/drawing/2014/main" xmlns="" id="{A80C8E5E-6EB8-18C5-7746-4A0339126B5B}"/>
              </a:ext>
            </a:extLst>
          </p:cNvPr>
          <p:cNvSpPr/>
          <p:nvPr/>
        </p:nvSpPr>
        <p:spPr>
          <a:xfrm>
            <a:off x="3994951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Зірка: 32-кутна 63">
            <a:extLst>
              <a:ext uri="{FF2B5EF4-FFF2-40B4-BE49-F238E27FC236}">
                <a16:creationId xmlns:a16="http://schemas.microsoft.com/office/drawing/2014/main" xmlns="" id="{351436CC-2B4D-3F23-FF60-17399D3ED43A}"/>
              </a:ext>
            </a:extLst>
          </p:cNvPr>
          <p:cNvSpPr/>
          <p:nvPr/>
        </p:nvSpPr>
        <p:spPr>
          <a:xfrm>
            <a:off x="3994951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Зірка: 32-кутна 64">
            <a:extLst>
              <a:ext uri="{FF2B5EF4-FFF2-40B4-BE49-F238E27FC236}">
                <a16:creationId xmlns:a16="http://schemas.microsoft.com/office/drawing/2014/main" xmlns="" id="{A69BBCC9-4063-C51A-353A-AD48DB8F252E}"/>
              </a:ext>
            </a:extLst>
          </p:cNvPr>
          <p:cNvSpPr/>
          <p:nvPr/>
        </p:nvSpPr>
        <p:spPr>
          <a:xfrm>
            <a:off x="9889724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Зірка: 32-кутна 65">
            <a:extLst>
              <a:ext uri="{FF2B5EF4-FFF2-40B4-BE49-F238E27FC236}">
                <a16:creationId xmlns:a16="http://schemas.microsoft.com/office/drawing/2014/main" xmlns="" id="{5F985770-45DC-C5C1-59C9-C28A7AD708D7}"/>
              </a:ext>
            </a:extLst>
          </p:cNvPr>
          <p:cNvSpPr/>
          <p:nvPr/>
        </p:nvSpPr>
        <p:spPr>
          <a:xfrm>
            <a:off x="9889724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Зірка: 32-кутна 66">
            <a:extLst>
              <a:ext uri="{FF2B5EF4-FFF2-40B4-BE49-F238E27FC236}">
                <a16:creationId xmlns:a16="http://schemas.microsoft.com/office/drawing/2014/main" xmlns="" id="{E3E9A2CC-2886-DBB8-D6AA-07606A196C99}"/>
              </a:ext>
            </a:extLst>
          </p:cNvPr>
          <p:cNvSpPr/>
          <p:nvPr/>
        </p:nvSpPr>
        <p:spPr>
          <a:xfrm>
            <a:off x="9889724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2" descr="Наклейка Цветок PNG - AVATAN PLUS">
            <a:extLst>
              <a:ext uri="{FF2B5EF4-FFF2-40B4-BE49-F238E27FC236}">
                <a16:creationId xmlns:a16="http://schemas.microsoft.com/office/drawing/2014/main" xmlns="" id="{0AAB6F44-04A5-1512-742C-34C173FE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2" y="2301238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Наклейка Цветок PNG - AVATAN PLUS">
            <a:extLst>
              <a:ext uri="{FF2B5EF4-FFF2-40B4-BE49-F238E27FC236}">
                <a16:creationId xmlns:a16="http://schemas.microsoft.com/office/drawing/2014/main" xmlns="" id="{745D8F35-CF37-F600-5038-24FEC9FF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34" y="2301238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Наклейка Цветок PNG - AVATAN PLUS">
            <a:extLst>
              <a:ext uri="{FF2B5EF4-FFF2-40B4-BE49-F238E27FC236}">
                <a16:creationId xmlns:a16="http://schemas.microsoft.com/office/drawing/2014/main" xmlns="" id="{DF9BB17A-EA22-85F6-5C6D-0E6F41FE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0" y="2301238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Наклейка Цветок PNG - AVATAN PLUS">
            <a:extLst>
              <a:ext uri="{FF2B5EF4-FFF2-40B4-BE49-F238E27FC236}">
                <a16:creationId xmlns:a16="http://schemas.microsoft.com/office/drawing/2014/main" xmlns="" id="{055FCCAE-8A69-8386-3BC0-35F25FA7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8" y="3242605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Наклейка Цветок PNG - AVATAN PLUS">
            <a:extLst>
              <a:ext uri="{FF2B5EF4-FFF2-40B4-BE49-F238E27FC236}">
                <a16:creationId xmlns:a16="http://schemas.microsoft.com/office/drawing/2014/main" xmlns="" id="{75F6C768-851C-585E-5F70-221AE79DE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1" y="3264916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Наклейка Цветок PNG - AVATAN PLUS">
            <a:extLst>
              <a:ext uri="{FF2B5EF4-FFF2-40B4-BE49-F238E27FC236}">
                <a16:creationId xmlns:a16="http://schemas.microsoft.com/office/drawing/2014/main" xmlns="" id="{E3DDB517-0DC1-6B83-FCDE-EF533600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25" y="3257782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Наклейка Цветок PNG - AVATAN PLUS">
            <a:extLst>
              <a:ext uri="{FF2B5EF4-FFF2-40B4-BE49-F238E27FC236}">
                <a16:creationId xmlns:a16="http://schemas.microsoft.com/office/drawing/2014/main" xmlns="" id="{EC382066-F961-2B39-FFDC-F7A2E339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16" y="3257782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Наклейка Цветок PNG - AVATAN PLUS">
            <a:extLst>
              <a:ext uri="{FF2B5EF4-FFF2-40B4-BE49-F238E27FC236}">
                <a16:creationId xmlns:a16="http://schemas.microsoft.com/office/drawing/2014/main" xmlns="" id="{6A7FCCFB-B0F3-C9CE-2178-407EF0DD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8" y="4244773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Наклейка Цветок PNG - AVATAN PLUS">
            <a:extLst>
              <a:ext uri="{FF2B5EF4-FFF2-40B4-BE49-F238E27FC236}">
                <a16:creationId xmlns:a16="http://schemas.microsoft.com/office/drawing/2014/main" xmlns="" id="{8E08079D-90EE-3790-68EB-0E5CD5ED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1" y="4267084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Наклейка Цветок PNG - AVATAN PLUS">
            <a:extLst>
              <a:ext uri="{FF2B5EF4-FFF2-40B4-BE49-F238E27FC236}">
                <a16:creationId xmlns:a16="http://schemas.microsoft.com/office/drawing/2014/main" xmlns="" id="{EA5C0CB6-514B-6F89-82A1-57EE091F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25" y="4259950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Наклейка Цветок PNG - AVATAN PLUS">
            <a:extLst>
              <a:ext uri="{FF2B5EF4-FFF2-40B4-BE49-F238E27FC236}">
                <a16:creationId xmlns:a16="http://schemas.microsoft.com/office/drawing/2014/main" xmlns="" id="{144ABEE6-E768-6E94-8107-6A87C980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16" y="4259950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Наклейка Цветок PNG - AVATAN PLUS">
            <a:extLst>
              <a:ext uri="{FF2B5EF4-FFF2-40B4-BE49-F238E27FC236}">
                <a16:creationId xmlns:a16="http://schemas.microsoft.com/office/drawing/2014/main" xmlns="" id="{B82FCA0F-CF98-F342-F447-FC1D35C2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2" y="5141603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Наклейка Цветок PNG - AVATAN PLUS">
            <a:extLst>
              <a:ext uri="{FF2B5EF4-FFF2-40B4-BE49-F238E27FC236}">
                <a16:creationId xmlns:a16="http://schemas.microsoft.com/office/drawing/2014/main" xmlns="" id="{9FFB635F-97C0-338F-72F3-6B50B57E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34" y="5141603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Наклейка Цветок PNG - AVATAN PLUS">
            <a:extLst>
              <a:ext uri="{FF2B5EF4-FFF2-40B4-BE49-F238E27FC236}">
                <a16:creationId xmlns:a16="http://schemas.microsoft.com/office/drawing/2014/main" xmlns="" id="{76030C96-1256-6689-6823-089680B4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0" y="5141603"/>
            <a:ext cx="838943" cy="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3B36FAFF-9F3E-0ECC-EDBE-08841D55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95" y="2419320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7F6CA5F4-D5B2-354A-4A4A-AEC109F9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4" y="2419320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3E53CEFD-3740-4D65-4B21-F3333808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94" y="2412662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07353E97-ED4B-C699-3DFF-1C1999CDE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95" y="3369964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59799382-97F2-4794-F309-27160F9B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4" y="3369964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D0CEA769-7FC0-3A94-287D-5418A283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94" y="3363306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79B470AA-75DD-E939-3D40-7500840C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95" y="4266608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1A7E7C4F-347D-C94B-AB60-5B01D8B9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4" y="4266608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7BA803C9-4986-FBC0-F723-52DB5D0D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94" y="4259950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Джміль кліпарт. Безкоштовне завантаження. | Creazilla">
            <a:extLst>
              <a:ext uri="{FF2B5EF4-FFF2-40B4-BE49-F238E27FC236}">
                <a16:creationId xmlns:a16="http://schemas.microsoft.com/office/drawing/2014/main" xmlns="" id="{8B63B87C-4541-131F-C5CC-35DBD7DF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4" y="5106957"/>
            <a:ext cx="1233950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xmlns="" id="{90A9701A-45C8-B2DD-2A3A-FF4A5E4B7932}"/>
              </a:ext>
            </a:extLst>
          </p:cNvPr>
          <p:cNvSpPr/>
          <p:nvPr/>
        </p:nvSpPr>
        <p:spPr>
          <a:xfrm>
            <a:off x="1760683" y="478639"/>
            <a:ext cx="8732066" cy="6898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6562" y="553094"/>
            <a:ext cx="8732066" cy="9055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Усне опитування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8505" y="2674471"/>
            <a:ext cx="4976151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7030A0"/>
                </a:solidFill>
              </a:rPr>
              <a:t>Прочитайте числовий ряд.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7030A0"/>
                </a:solidFill>
              </a:rPr>
              <a:t>Назвіть серед чисел круглі числа.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7030A0"/>
                </a:solidFill>
              </a:rPr>
              <a:t>Назви </a:t>
            </a:r>
            <a:r>
              <a:rPr lang="uk-UA" sz="2000" b="1" dirty="0">
                <a:solidFill>
                  <a:srgbClr val="7030A0"/>
                </a:solidFill>
              </a:rPr>
              <a:t>найменше </a:t>
            </a:r>
            <a:r>
              <a:rPr lang="uk-UA" sz="2000" b="1" dirty="0" smtClean="0">
                <a:solidFill>
                  <a:srgbClr val="7030A0"/>
                </a:solidFill>
              </a:rPr>
              <a:t>й найбільше </a:t>
            </a:r>
            <a:r>
              <a:rPr lang="uk-UA" sz="2000" b="1" dirty="0" smtClean="0">
                <a:solidFill>
                  <a:srgbClr val="7030A0"/>
                </a:solidFill>
              </a:rPr>
              <a:t>одноцифрові числа, двоцифрові числа.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7030A0"/>
                </a:solidFill>
              </a:rPr>
              <a:t>Як отримати попереднє число? Назвіть попередні до чисел 13, 16, 20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7030A0"/>
                </a:solidFill>
              </a:rPr>
              <a:t> Як отримати </a:t>
            </a:r>
            <a:r>
              <a:rPr lang="uk-UA" sz="2000" b="1" dirty="0" smtClean="0">
                <a:solidFill>
                  <a:srgbClr val="7030A0"/>
                </a:solidFill>
              </a:rPr>
              <a:t>наступне </a:t>
            </a:r>
            <a:r>
              <a:rPr lang="uk-UA" sz="2000" b="1" dirty="0">
                <a:solidFill>
                  <a:srgbClr val="7030A0"/>
                </a:solidFill>
              </a:rPr>
              <a:t>число? Назвіть </a:t>
            </a:r>
            <a:r>
              <a:rPr lang="uk-UA" sz="2000" b="1" dirty="0" smtClean="0">
                <a:solidFill>
                  <a:srgbClr val="7030A0"/>
                </a:solidFill>
              </a:rPr>
              <a:t>наступні </a:t>
            </a:r>
            <a:r>
              <a:rPr lang="uk-UA" sz="2000" b="1" dirty="0">
                <a:solidFill>
                  <a:srgbClr val="7030A0"/>
                </a:solidFill>
              </a:rPr>
              <a:t>до чисел </a:t>
            </a:r>
            <a:r>
              <a:rPr lang="uk-UA" sz="2000" b="1" dirty="0" smtClean="0">
                <a:solidFill>
                  <a:srgbClr val="7030A0"/>
                </a:solidFill>
              </a:rPr>
              <a:t>14, 17, 10</a:t>
            </a:r>
            <a:endParaRPr lang="uk-UA" sz="2000" b="1" dirty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7030A0"/>
                </a:solidFill>
              </a:rPr>
              <a:t>Які числа більше за 12 та менші за 16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245697" y="2990723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0" y="2990723"/>
            <a:ext cx="1598747" cy="35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52646"/>
              </p:ext>
            </p:extLst>
          </p:nvPr>
        </p:nvGraphicFramePr>
        <p:xfrm>
          <a:off x="1016056" y="1878543"/>
          <a:ext cx="10185344" cy="68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584">
                  <a:extLst>
                    <a:ext uri="{9D8B030D-6E8A-4147-A177-3AD203B41FA5}">
                      <a16:colId xmlns:a16="http://schemas.microsoft.com/office/drawing/2014/main" xmlns="" val="2227063807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806482716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1116602787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243211590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3016639167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2729187591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1728173896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635721359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476009267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2903364042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1669426971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4175699524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337087497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560848502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3771361211"/>
                    </a:ext>
                  </a:extLst>
                </a:gridCol>
                <a:gridCol w="636584">
                  <a:extLst>
                    <a:ext uri="{9D8B030D-6E8A-4147-A177-3AD203B41FA5}">
                      <a16:colId xmlns:a16="http://schemas.microsoft.com/office/drawing/2014/main" xmlns="" val="2860244402"/>
                    </a:ext>
                  </a:extLst>
                </a:gridCol>
              </a:tblGrid>
              <a:tr h="687637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uk-UA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2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uk-UA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896539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38504" y="2677171"/>
            <a:ext cx="4976151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додавати </a:t>
            </a:r>
            <a:r>
              <a:rPr lang="uk-UA" sz="2800" b="1" dirty="0" smtClean="0">
                <a:solidFill>
                  <a:schemeClr val="bg1"/>
                </a:solidFill>
              </a:rPr>
              <a:t>десятки </a:t>
            </a:r>
            <a:r>
              <a:rPr lang="uk-UA" sz="2800" b="1" dirty="0" smtClean="0">
                <a:solidFill>
                  <a:schemeClr val="bg1"/>
                </a:solidFill>
              </a:rPr>
              <a:t>й одиниці, утворюючи числа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другого десятка.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Складати та розв'язувати </a:t>
            </a:r>
            <a:r>
              <a:rPr lang="uk-UA" sz="2800" b="1" dirty="0" smtClean="0">
                <a:solidFill>
                  <a:schemeClr val="bg1"/>
                </a:solidFill>
              </a:rPr>
              <a:t>задачі за малюнком і запитаннями.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6562" y="553093"/>
            <a:ext cx="8732066" cy="9055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29822" y="570729"/>
            <a:ext cx="8732066" cy="6920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 ці випадки додавання.</a:t>
            </a:r>
          </a:p>
        </p:txBody>
      </p:sp>
      <p:sp>
        <p:nvSpPr>
          <p:cNvPr id="31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088571" y="1456402"/>
            <a:ext cx="2005567" cy="1229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Розглянь </a:t>
            </a:r>
            <a:r>
              <a:rPr lang="uk-UA" sz="2400" b="1" dirty="0" smtClean="0">
                <a:solidFill>
                  <a:srgbClr val="7030A0"/>
                </a:solidFill>
              </a:rPr>
              <a:t>обчислення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526891" y="2985022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3553409" y="2799508"/>
            <a:ext cx="405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+ 1 = 11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03F8E8-2668-6C8D-C2B7-3A3A840BD727}"/>
              </a:ext>
            </a:extLst>
          </p:cNvPr>
          <p:cNvSpPr txBox="1"/>
          <p:nvPr/>
        </p:nvSpPr>
        <p:spPr>
          <a:xfrm>
            <a:off x="8103788" y="2772579"/>
            <a:ext cx="405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+ 2 = 12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DFFA40-ADAA-7694-D48A-918663DB2A66}"/>
              </a:ext>
            </a:extLst>
          </p:cNvPr>
          <p:cNvSpPr txBox="1"/>
          <p:nvPr/>
        </p:nvSpPr>
        <p:spPr>
          <a:xfrm>
            <a:off x="3553409" y="5443744"/>
            <a:ext cx="405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+ 5 = 15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D80D57D-D23E-4A2A-1FEA-B8200B0D1CBC}"/>
              </a:ext>
            </a:extLst>
          </p:cNvPr>
          <p:cNvSpPr txBox="1"/>
          <p:nvPr/>
        </p:nvSpPr>
        <p:spPr>
          <a:xfrm>
            <a:off x="8079631" y="5429175"/>
            <a:ext cx="405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+ 10 = 20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4" descr="Какие 2 копейки 2003 года стоят дорого? | В монетах">
            <a:extLst>
              <a:ext uri="{FF2B5EF4-FFF2-40B4-BE49-F238E27FC236}">
                <a16:creationId xmlns:a16="http://schemas.microsoft.com/office/drawing/2014/main" xmlns="" id="{DD267A7D-1095-2E48-90D6-D184C167A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8" b="96735" l="50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0"/>
          <a:stretch/>
        </p:blipFill>
        <p:spPr bwMode="auto">
          <a:xfrm>
            <a:off x="9333635" y="1353180"/>
            <a:ext cx="1278362" cy="14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:a16="http://schemas.microsoft.com/office/drawing/2014/main" xmlns="" id="{B378D3F8-FC59-14D5-AB1F-A0D2AC7A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09" y="1456688"/>
            <a:ext cx="1212384" cy="1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Монеты Украины - монета 5 копеек (нержавеющая сталь) - numizmat.com.ua">
            <a:extLst>
              <a:ext uri="{FF2B5EF4-FFF2-40B4-BE49-F238E27FC236}">
                <a16:creationId xmlns:a16="http://schemas.microsoft.com/office/drawing/2014/main" xmlns="" id="{288EC601-38F9-F962-61AF-A8C0A538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" b="99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98" y="4047615"/>
            <a:ext cx="1440550" cy="14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oin 1 kopek 2018">
            <a:extLst>
              <a:ext uri="{FF2B5EF4-FFF2-40B4-BE49-F238E27FC236}">
                <a16:creationId xmlns:a16="http://schemas.microsoft.com/office/drawing/2014/main" xmlns="" id="{3CE83EB3-DB98-2607-E478-E390F3E1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2242" y1="8185" x2="72242" y2="8185"/>
                        <a14:foregroundMark x1="91103" y1="22420" x2="91103" y2="22420"/>
                        <a14:foregroundMark x1="95374" y1="32028" x2="95374" y2="32028"/>
                        <a14:foregroundMark x1="95374" y1="38434" x2="95374" y2="38434"/>
                        <a14:foregroundMark x1="12100" y1="80783" x2="12100" y2="80783"/>
                        <a14:foregroundMark x1="79359" y1="86833" x2="79359" y2="86833"/>
                        <a14:foregroundMark x1="67260" y1="92883" x2="67260" y2="92883"/>
                        <a14:foregroundMark x1="61566" y1="95374" x2="61566" y2="95374"/>
                        <a14:foregroundMark x1="83630" y1="14947" x2="83630" y2="14947"/>
                        <a14:foregroundMark x1="87544" y1="19929" x2="87544" y2="19929"/>
                        <a14:foregroundMark x1="94306" y1="28114" x2="94306" y2="28114"/>
                        <a14:foregroundMark x1="87900" y1="78292" x2="87900" y2="78292"/>
                        <a14:foregroundMark x1="93238" y1="71530" x2="93238" y2="71530"/>
                        <a14:foregroundMark x1="93238" y1="26335" x2="93238" y2="26335"/>
                        <a14:foregroundMark x1="97153" y1="35231" x2="97153" y2="35231"/>
                        <a14:foregroundMark x1="98932" y1="44484" x2="98932" y2="44484"/>
                        <a14:foregroundMark x1="97153" y1="59786" x2="97153" y2="59786"/>
                        <a14:foregroundMark x1="95374" y1="66192" x2="95374" y2="66192"/>
                        <a14:foregroundMark x1="94306" y1="70107" x2="94306" y2="70107"/>
                        <a14:foregroundMark x1="90391" y1="75445" x2="90391" y2="75445"/>
                        <a14:foregroundMark x1="84698" y1="83630" x2="84698" y2="83630"/>
                        <a14:foregroundMark x1="76157" y1="90391" x2="76157" y2="90391"/>
                        <a14:foregroundMark x1="71530" y1="93594" x2="71530" y2="93594"/>
                        <a14:foregroundMark x1="72954" y1="92527" x2="72954" y2="92527"/>
                        <a14:foregroundMark x1="80783" y1="86833" x2="80783" y2="86833"/>
                        <a14:foregroundMark x1="87189" y1="81495" x2="87189" y2="81495"/>
                        <a14:foregroundMark x1="89680" y1="78292" x2="89680" y2="78292"/>
                        <a14:foregroundMark x1="91815" y1="74733" x2="91815" y2="74733"/>
                        <a14:foregroundMark x1="83630" y1="86121" x2="83630" y2="86121"/>
                        <a14:foregroundMark x1="78648" y1="89324" x2="78648" y2="89324"/>
                        <a14:foregroundMark x1="75089" y1="91459" x2="75089" y2="91459"/>
                        <a14:foregroundMark x1="68327" y1="94662" x2="68327" y2="94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05" y="1632917"/>
            <a:ext cx="1056070" cy="10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:a16="http://schemas.microsoft.com/office/drawing/2014/main" xmlns="" id="{23C89FE4-F220-0C8E-FA88-B2D2B24C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09" y="4278582"/>
            <a:ext cx="1212384" cy="1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:a16="http://schemas.microsoft.com/office/drawing/2014/main" xmlns="" id="{6CB2DE07-5CDB-49F8-67B1-822C2667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18" y="1456688"/>
            <a:ext cx="1212384" cy="1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:a16="http://schemas.microsoft.com/office/drawing/2014/main" xmlns="" id="{F4B736FE-5E8D-214C-613C-BEFEB4BA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18" y="4278582"/>
            <a:ext cx="1212384" cy="1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:a16="http://schemas.microsoft.com/office/drawing/2014/main" xmlns="" id="{16AA2ED2-141B-36C9-6B29-D2E9B220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24" y="4278582"/>
            <a:ext cx="1212384" cy="1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TextBox 43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Прямоугольник 11">
            <a:extLst>
              <a:ext uri="{FF2B5EF4-FFF2-40B4-BE49-F238E27FC236}">
                <a16:creationId xmlns:a16="http://schemas.microsoft.com/office/drawing/2014/main" xmlns="" id="{603C034B-56CE-B8D7-A266-76F09B5C596A}"/>
              </a:ext>
            </a:extLst>
          </p:cNvPr>
          <p:cNvSpPr/>
          <p:nvPr/>
        </p:nvSpPr>
        <p:spPr>
          <a:xfrm>
            <a:off x="2171882" y="440780"/>
            <a:ext cx="8732066" cy="7277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Складання та обчислення виразу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0" name="Picture 6" descr="Mr Peabody Stickers | Redbubble">
            <a:extLst>
              <a:ext uri="{FF2B5EF4-FFF2-40B4-BE49-F238E27FC236}">
                <a16:creationId xmlns:a16="http://schemas.microsoft.com/office/drawing/2014/main" xmlns="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20650" y="2657762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кутник: округлені кути 1">
            <a:extLst>
              <a:ext uri="{FF2B5EF4-FFF2-40B4-BE49-F238E27FC236}">
                <a16:creationId xmlns:a16="http://schemas.microsoft.com/office/drawing/2014/main" xmlns="" id="{4FDD2D5C-F520-8B29-925C-1368B43C136D}"/>
              </a:ext>
            </a:extLst>
          </p:cNvPr>
          <p:cNvSpPr/>
          <p:nvPr/>
        </p:nvSpPr>
        <p:spPr>
          <a:xfrm>
            <a:off x="3568823" y="1233996"/>
            <a:ext cx="4199138" cy="41547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3D2F13B-3EEF-FCE2-7C61-3FA1016B3FBD}"/>
              </a:ext>
            </a:extLst>
          </p:cNvPr>
          <p:cNvSpPr txBox="1"/>
          <p:nvPr/>
        </p:nvSpPr>
        <p:spPr>
          <a:xfrm>
            <a:off x="3981965" y="5609574"/>
            <a:ext cx="27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+ 7 =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3765594-D58A-4F9A-6E6F-DF0C658ED2CF}"/>
              </a:ext>
            </a:extLst>
          </p:cNvPr>
          <p:cNvSpPr txBox="1"/>
          <p:nvPr/>
        </p:nvSpPr>
        <p:spPr>
          <a:xfrm flipH="1">
            <a:off x="6398393" y="5609574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Прямокутник: округлені кути 31">
            <a:extLst>
              <a:ext uri="{FF2B5EF4-FFF2-40B4-BE49-F238E27FC236}">
                <a16:creationId xmlns:a16="http://schemas.microsoft.com/office/drawing/2014/main" xmlns="" id="{602CA467-CD61-2DB1-0A28-50A4CFD27708}"/>
              </a:ext>
            </a:extLst>
          </p:cNvPr>
          <p:cNvSpPr/>
          <p:nvPr/>
        </p:nvSpPr>
        <p:spPr>
          <a:xfrm>
            <a:off x="7857932" y="1233996"/>
            <a:ext cx="4199138" cy="41547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F19730-8828-375E-4877-3390783BB496}"/>
              </a:ext>
            </a:extLst>
          </p:cNvPr>
          <p:cNvSpPr txBox="1"/>
          <p:nvPr/>
        </p:nvSpPr>
        <p:spPr>
          <a:xfrm>
            <a:off x="8336308" y="5609574"/>
            <a:ext cx="27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+ 5 =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EDDD4E0-399A-9326-DE97-CB27143F44BE}"/>
              </a:ext>
            </a:extLst>
          </p:cNvPr>
          <p:cNvSpPr txBox="1"/>
          <p:nvPr/>
        </p:nvSpPr>
        <p:spPr>
          <a:xfrm flipH="1">
            <a:off x="10709774" y="5624254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20207F22-5C1E-25C2-149D-2DA261E3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3945751" y="3420121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75F7116B-F697-D36F-4FB8-B723B404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95" y="1556527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9BA18E46-6A36-BF58-2E6A-E2545756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15" y="1556527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65941951-2936-FB8B-DCAA-9EDDE768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88" y="1556527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EA43D837-B0FE-ACD3-3C0F-3F6C0A94A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61" y="1556527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03DEE5B4-76EE-F2FD-31BB-E63FA5CB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34" y="1556527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8085E7FF-CEBD-5F0E-944C-498601B4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95" y="2237429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27D12BF8-FB50-56C0-CFD7-9F1C161F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15" y="2237429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3838B355-3919-C4C3-F597-9FE59C0B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88" y="2237429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361BB4D6-16D3-72E5-BF6D-8DBB6C2D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61" y="2237429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Картинки по запросу &quot;клипарт абрикос&quot;">
            <a:extLst>
              <a:ext uri="{FF2B5EF4-FFF2-40B4-BE49-F238E27FC236}">
                <a16:creationId xmlns:a16="http://schemas.microsoft.com/office/drawing/2014/main" xmlns="" id="{D686E90E-6B7C-B27B-1397-E747552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34" y="2237429"/>
            <a:ext cx="617120" cy="6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8C4AE9ED-5DBA-07A7-ED8F-E99B2A68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4848259" y="3420120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097E28CF-BA14-F52B-374B-9CFD41EB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5732087" y="3420120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2AF90725-90FD-A0E3-CAC3-461AB9BF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6646665" y="3420120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4D3C6EBE-6EDD-2049-0722-BAA11F48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3994908" y="4334698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4D1F047A-8F74-9295-04A7-11AFBFFD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4878736" y="4334698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Картинки по запросу &quot;клипарт слива&quot;">
            <a:extLst>
              <a:ext uri="{FF2B5EF4-FFF2-40B4-BE49-F238E27FC236}">
                <a16:creationId xmlns:a16="http://schemas.microsoft.com/office/drawing/2014/main" xmlns="" id="{CB51470E-FE57-94C9-2851-ADBB5CD0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072">
            <a:off x="5793314" y="4334698"/>
            <a:ext cx="697078" cy="6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2AC02929-FB9B-FE8E-C27F-5B21C0263F03}"/>
              </a:ext>
            </a:extLst>
          </p:cNvPr>
          <p:cNvSpPr/>
          <p:nvPr/>
        </p:nvSpPr>
        <p:spPr>
          <a:xfrm>
            <a:off x="8260793" y="160434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0900F45A-BE9B-7875-7EE3-5E1DAD6308A8}"/>
              </a:ext>
            </a:extLst>
          </p:cNvPr>
          <p:cNvSpPr/>
          <p:nvPr/>
        </p:nvSpPr>
        <p:spPr>
          <a:xfrm>
            <a:off x="8932130" y="160434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xmlns="" id="{4FC6C437-C229-5484-D6D4-0B50592DD6DB}"/>
              </a:ext>
            </a:extLst>
          </p:cNvPr>
          <p:cNvSpPr/>
          <p:nvPr/>
        </p:nvSpPr>
        <p:spPr>
          <a:xfrm>
            <a:off x="9603467" y="160434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EEFA83B6-A25D-4878-3CDF-778B0C32ECEC}"/>
              </a:ext>
            </a:extLst>
          </p:cNvPr>
          <p:cNvSpPr/>
          <p:nvPr/>
        </p:nvSpPr>
        <p:spPr>
          <a:xfrm>
            <a:off x="10274804" y="160434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68C8D8DD-8FE7-1695-9017-4C081BFDDE61}"/>
              </a:ext>
            </a:extLst>
          </p:cNvPr>
          <p:cNvSpPr/>
          <p:nvPr/>
        </p:nvSpPr>
        <p:spPr>
          <a:xfrm>
            <a:off x="10946141" y="160434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35DAEC2D-CF0A-1551-B4BF-36C5D26CEBD8}"/>
              </a:ext>
            </a:extLst>
          </p:cNvPr>
          <p:cNvSpPr/>
          <p:nvPr/>
        </p:nvSpPr>
        <p:spPr>
          <a:xfrm>
            <a:off x="8260793" y="236782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B17ADFDE-6406-3080-C2F3-A7E083989AE8}"/>
              </a:ext>
            </a:extLst>
          </p:cNvPr>
          <p:cNvSpPr/>
          <p:nvPr/>
        </p:nvSpPr>
        <p:spPr>
          <a:xfrm>
            <a:off x="8932130" y="236782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xmlns="" id="{1BB0E0FA-9629-A75E-C4B4-F44B54BBD7AA}"/>
              </a:ext>
            </a:extLst>
          </p:cNvPr>
          <p:cNvSpPr/>
          <p:nvPr/>
        </p:nvSpPr>
        <p:spPr>
          <a:xfrm>
            <a:off x="9603467" y="236782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xmlns="" id="{4A971CFF-721E-82CB-5750-F80BCDDE4994}"/>
              </a:ext>
            </a:extLst>
          </p:cNvPr>
          <p:cNvSpPr/>
          <p:nvPr/>
        </p:nvSpPr>
        <p:spPr>
          <a:xfrm>
            <a:off x="10274804" y="236782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2FD68397-3DB8-87F1-8560-367883BB983B}"/>
              </a:ext>
            </a:extLst>
          </p:cNvPr>
          <p:cNvSpPr/>
          <p:nvPr/>
        </p:nvSpPr>
        <p:spPr>
          <a:xfrm>
            <a:off x="10946141" y="2367829"/>
            <a:ext cx="581366" cy="579866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xmlns="" id="{D6079DB1-3016-5244-83DA-5806095280B0}"/>
              </a:ext>
            </a:extLst>
          </p:cNvPr>
          <p:cNvSpPr/>
          <p:nvPr/>
        </p:nvSpPr>
        <p:spPr>
          <a:xfrm>
            <a:off x="8260793" y="3414533"/>
            <a:ext cx="581366" cy="579866"/>
          </a:xfrm>
          <a:prstGeom prst="ellipse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xmlns="" id="{9ED7EE3F-FB93-EA1C-9B85-F388A11B7472}"/>
              </a:ext>
            </a:extLst>
          </p:cNvPr>
          <p:cNvSpPr/>
          <p:nvPr/>
        </p:nvSpPr>
        <p:spPr>
          <a:xfrm>
            <a:off x="8909753" y="3414533"/>
            <a:ext cx="581366" cy="579866"/>
          </a:xfrm>
          <a:prstGeom prst="ellipse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5F942B72-00B3-EF2D-D115-35C77D6A98FC}"/>
              </a:ext>
            </a:extLst>
          </p:cNvPr>
          <p:cNvSpPr/>
          <p:nvPr/>
        </p:nvSpPr>
        <p:spPr>
          <a:xfrm>
            <a:off x="9579739" y="3414533"/>
            <a:ext cx="581366" cy="579866"/>
          </a:xfrm>
          <a:prstGeom prst="ellipse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xmlns="" id="{1B17A17F-C846-2A4B-2A6A-717ADA259F29}"/>
              </a:ext>
            </a:extLst>
          </p:cNvPr>
          <p:cNvSpPr/>
          <p:nvPr/>
        </p:nvSpPr>
        <p:spPr>
          <a:xfrm>
            <a:off x="10274804" y="3414533"/>
            <a:ext cx="581366" cy="579866"/>
          </a:xfrm>
          <a:prstGeom prst="ellipse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xmlns="" id="{F7EADBFB-AD95-004E-EC69-129CFE5678FB}"/>
              </a:ext>
            </a:extLst>
          </p:cNvPr>
          <p:cNvSpPr/>
          <p:nvPr/>
        </p:nvSpPr>
        <p:spPr>
          <a:xfrm>
            <a:off x="10946141" y="3414533"/>
            <a:ext cx="581366" cy="579866"/>
          </a:xfrm>
          <a:prstGeom prst="ellipse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242819" y="1456402"/>
            <a:ext cx="3139428" cy="10836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кожного малюнка склади вираз та обчисли його значення.</a:t>
            </a:r>
          </a:p>
        </p:txBody>
      </p:sp>
    </p:spTree>
    <p:extLst>
      <p:ext uri="{BB962C8B-B14F-4D97-AF65-F5344CB8AC3E}">
        <p14:creationId xmlns:p14="http://schemas.microsoft.com/office/powerpoint/2010/main" val="9028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242819" y="1456402"/>
            <a:ext cx="3139428" cy="10836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кожного малюнка склади вираз та обчисли його значення.</a:t>
            </a:r>
          </a:p>
        </p:txBody>
      </p:sp>
      <p:pic>
        <p:nvPicPr>
          <p:cNvPr id="52" name="Picture 6" descr="Mr Peabody Stickers | Redbubble">
            <a:extLst>
              <a:ext uri="{FF2B5EF4-FFF2-40B4-BE49-F238E27FC236}">
                <a16:creationId xmlns:a16="http://schemas.microsoft.com/office/drawing/2014/main" xmlns="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кутник: округлені кути 1">
            <a:extLst>
              <a:ext uri="{FF2B5EF4-FFF2-40B4-BE49-F238E27FC236}">
                <a16:creationId xmlns:a16="http://schemas.microsoft.com/office/drawing/2014/main" xmlns="" id="{4FDD2D5C-F520-8B29-925C-1368B43C136D}"/>
              </a:ext>
            </a:extLst>
          </p:cNvPr>
          <p:cNvSpPr/>
          <p:nvPr/>
        </p:nvSpPr>
        <p:spPr>
          <a:xfrm>
            <a:off x="3568823" y="1233996"/>
            <a:ext cx="4199138" cy="41547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3D2F13B-3EEF-FCE2-7C61-3FA1016B3FBD}"/>
              </a:ext>
            </a:extLst>
          </p:cNvPr>
          <p:cNvSpPr txBox="1"/>
          <p:nvPr/>
        </p:nvSpPr>
        <p:spPr>
          <a:xfrm>
            <a:off x="3837001" y="5586149"/>
            <a:ext cx="27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+ 2 =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3765594-D58A-4F9A-6E6F-DF0C658ED2CF}"/>
              </a:ext>
            </a:extLst>
          </p:cNvPr>
          <p:cNvSpPr txBox="1"/>
          <p:nvPr/>
        </p:nvSpPr>
        <p:spPr>
          <a:xfrm flipH="1">
            <a:off x="6409679" y="5568668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Прямокутник: округлені кути 31">
            <a:extLst>
              <a:ext uri="{FF2B5EF4-FFF2-40B4-BE49-F238E27FC236}">
                <a16:creationId xmlns:a16="http://schemas.microsoft.com/office/drawing/2014/main" xmlns="" id="{602CA467-CD61-2DB1-0A28-50A4CFD27708}"/>
              </a:ext>
            </a:extLst>
          </p:cNvPr>
          <p:cNvSpPr/>
          <p:nvPr/>
        </p:nvSpPr>
        <p:spPr>
          <a:xfrm>
            <a:off x="7857932" y="1233996"/>
            <a:ext cx="4199138" cy="41547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CF19730-8828-375E-4877-3390783BB496}"/>
              </a:ext>
            </a:extLst>
          </p:cNvPr>
          <p:cNvSpPr txBox="1"/>
          <p:nvPr/>
        </p:nvSpPr>
        <p:spPr>
          <a:xfrm>
            <a:off x="8191344" y="5586149"/>
            <a:ext cx="27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+ 4 =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EDDD4E0-399A-9326-DE97-CB27143F44BE}"/>
              </a:ext>
            </a:extLst>
          </p:cNvPr>
          <p:cNvSpPr txBox="1"/>
          <p:nvPr/>
        </p:nvSpPr>
        <p:spPr>
          <a:xfrm flipH="1">
            <a:off x="10764022" y="5568668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DBB88699-20E5-AB93-2838-DE960D95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3615663" y="1634735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F3C8A404-152E-3A83-A591-B61B795C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4389767" y="1634736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3432C3EC-43A5-1CE4-7FCF-193D5326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5196601" y="1634737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9A1BBE4C-45F7-8629-DF2A-48BAC0BD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5940791" y="1634736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F4383457-8E96-4330-9031-21AEA2A0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6684980" y="1634737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92860EA4-52D6-F470-9984-E3AA4482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3615662" y="2838896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5B1960F7-E945-09A8-E40D-E7630C6D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4389766" y="2838897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3523B219-F4DD-32DD-597A-BED22268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5196600" y="2838898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3A121D3A-C3E8-D58A-5F41-90D3BF5C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5940790" y="2838897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Мороженое PNG коллекцию изображений можно скачать бесплатно - CrazyPNG-PNG 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xmlns="" id="{F92CBB04-D372-FAF6-9CC5-F2C4962A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276">
            <a:off x="6684979" y="2838898"/>
            <a:ext cx="749088" cy="10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Картинки пирожные - Еда - Картинки PNG - Галерейка">
            <a:extLst>
              <a:ext uri="{FF2B5EF4-FFF2-40B4-BE49-F238E27FC236}">
                <a16:creationId xmlns:a16="http://schemas.microsoft.com/office/drawing/2014/main" xmlns="" id="{DC0A4788-AC8E-15F1-DD05-60A5C7510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5" b="46149"/>
          <a:stretch/>
        </p:blipFill>
        <p:spPr bwMode="auto">
          <a:xfrm>
            <a:off x="4261276" y="3939738"/>
            <a:ext cx="1172030" cy="13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Картинки пирожные - Еда - Картинки PNG - Галерейка">
            <a:extLst>
              <a:ext uri="{FF2B5EF4-FFF2-40B4-BE49-F238E27FC236}">
                <a16:creationId xmlns:a16="http://schemas.microsoft.com/office/drawing/2014/main" xmlns="" id="{854962E1-EF1E-1235-3F7D-4D9845C0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5" b="46149"/>
          <a:stretch/>
        </p:blipFill>
        <p:spPr bwMode="auto">
          <a:xfrm>
            <a:off x="5820324" y="3946757"/>
            <a:ext cx="1172030" cy="13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DD7D1149-5622-C0D5-9284-66EAC0B1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51" y="4140654"/>
            <a:ext cx="932020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28A59C52-A407-18CB-D0BA-1AE963C6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06" y="1709757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CDEEC1D6-9420-4422-70FF-BC9A7235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450" y="1709757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A54B8D0D-36AC-FDD9-AB1E-BE950B13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94" y="1700964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7AC4F124-3FB3-F1BA-D9A2-53199200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7" y="1703834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31E08B94-59B8-49D3-C7CF-03E00134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941" y="1706704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59A68951-E43A-727E-BEED-F2C0C986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06" y="2711606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42BF80B7-E302-C5C4-982B-33A0A0A2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450" y="2711606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7C68782B-1052-C048-FDF9-EA5FE800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94" y="2702813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9DBB985A-CD57-DFBF-0CE6-42767C39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7" y="2705683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Hippie Flower Clip Art - Hippie Clipart – Stunning free transparent png  clipart images free download">
            <a:extLst>
              <a:ext uri="{FF2B5EF4-FFF2-40B4-BE49-F238E27FC236}">
                <a16:creationId xmlns:a16="http://schemas.microsoft.com/office/drawing/2014/main" xmlns="" id="{C9A1BBAB-6367-D24F-92A4-84ABBDC8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816" l="10000" r="90000">
                        <a14:foregroundMark x1="32143" y1="61356" x2="32143" y2="61356"/>
                        <a14:foregroundMark x1="40000" y1="70506" x2="40000" y2="7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941" y="2708553"/>
            <a:ext cx="911028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157E074-8FC1-A7C0-7C5C-0D9D6A63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42" y="4140654"/>
            <a:ext cx="932020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B759DE2F-4159-2558-4011-1360388D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2" y="4140654"/>
            <a:ext cx="932020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462011AB-D229-4B23-056B-BB439FBC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79" y="4140654"/>
            <a:ext cx="932020" cy="10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1">
            <a:extLst>
              <a:ext uri="{FF2B5EF4-FFF2-40B4-BE49-F238E27FC236}">
                <a16:creationId xmlns:a16="http://schemas.microsoft.com/office/drawing/2014/main" xmlns="" id="{603C034B-56CE-B8D7-A266-76F09B5C596A}"/>
              </a:ext>
            </a:extLst>
          </p:cNvPr>
          <p:cNvSpPr/>
          <p:nvPr/>
        </p:nvSpPr>
        <p:spPr>
          <a:xfrm>
            <a:off x="2171882" y="440780"/>
            <a:ext cx="8732066" cy="7277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Складання та обчислення виразу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2" grpId="0"/>
      <p:bldP spid="7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12148</TotalTime>
  <Words>545</Words>
  <Application>Microsoft Office PowerPoint</Application>
  <PresentationFormat>Произвольный</PresentationFormat>
  <Paragraphs>170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1282</cp:revision>
  <dcterms:created xsi:type="dcterms:W3CDTF">2018-01-05T16:38:53Z</dcterms:created>
  <dcterms:modified xsi:type="dcterms:W3CDTF">2024-02-21T08:25:55Z</dcterms:modified>
</cp:coreProperties>
</file>