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1023" r:id="rId3"/>
    <p:sldId id="1024" r:id="rId4"/>
    <p:sldId id="1025" r:id="rId5"/>
    <p:sldId id="994" r:id="rId6"/>
    <p:sldId id="1018" r:id="rId7"/>
    <p:sldId id="1014" r:id="rId8"/>
    <p:sldId id="1026" r:id="rId9"/>
    <p:sldId id="997" r:id="rId10"/>
    <p:sldId id="986" r:id="rId11"/>
    <p:sldId id="1021" r:id="rId12"/>
    <p:sldId id="1000" r:id="rId13"/>
    <p:sldId id="352" r:id="rId14"/>
    <p:sldId id="1028" r:id="rId15"/>
    <p:sldId id="102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295FFF"/>
    <a:srgbClr val="78B64E"/>
    <a:srgbClr val="FF66FF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06.03.2024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06.03.2024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oimcbkzk23" TargetMode="External"/><Relationship Id="rId5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07571" y="4071989"/>
            <a:ext cx="10624457" cy="21452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Удосконалення </a:t>
            </a:r>
            <a:r>
              <a:rPr lang="ru-RU" sz="4000" b="1" dirty="0" err="1">
                <a:solidFill>
                  <a:schemeClr val="bg1"/>
                </a:solidFill>
              </a:rPr>
              <a:t>вміння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писати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вивчені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букви</a:t>
            </a:r>
            <a:r>
              <a:rPr lang="ru-RU" sz="4000" b="1" dirty="0">
                <a:solidFill>
                  <a:schemeClr val="bg1"/>
                </a:solidFill>
              </a:rPr>
              <a:t>, слова і </a:t>
            </a:r>
            <a:r>
              <a:rPr lang="ru-RU" sz="4000" b="1" dirty="0" err="1">
                <a:solidFill>
                  <a:schemeClr val="bg1"/>
                </a:solidFill>
              </a:rPr>
              <a:t>речення</a:t>
            </a:r>
            <a:r>
              <a:rPr lang="ru-RU" sz="4000" b="1" dirty="0">
                <a:solidFill>
                  <a:schemeClr val="bg1"/>
                </a:solidFill>
              </a:rPr>
              <a:t> з ними. </a:t>
            </a:r>
            <a:r>
              <a:rPr lang="ru-RU" sz="4000" b="1" dirty="0" err="1" smtClean="0">
                <a:solidFill>
                  <a:schemeClr val="bg1"/>
                </a:solidFill>
              </a:rPr>
              <a:t>Розвиток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зв’язного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мовлення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на </a:t>
            </a:r>
            <a:r>
              <a:rPr lang="ru-RU" sz="4000" b="1" dirty="0">
                <a:solidFill>
                  <a:schemeClr val="bg1"/>
                </a:solidFill>
              </a:rPr>
              <a:t>тему «</a:t>
            </a:r>
            <a:r>
              <a:rPr lang="ru-RU" sz="4000" b="1" dirty="0" err="1">
                <a:solidFill>
                  <a:schemeClr val="bg1"/>
                </a:solidFill>
              </a:rPr>
              <a:t>Явища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природи</a:t>
            </a:r>
            <a:r>
              <a:rPr lang="ru-RU" sz="4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00386" y="1486545"/>
            <a:ext cx="3343597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87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Картинки до тестів\Людина\Учень старанни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771" y="1180767"/>
            <a:ext cx="3550879" cy="262061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75542" y="518582"/>
            <a:ext cx="9573364" cy="10883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Що </a:t>
            </a:r>
            <a:r>
              <a:rPr lang="ru-RU" sz="3200" b="1" dirty="0" err="1">
                <a:solidFill>
                  <a:schemeClr val="bg1"/>
                </a:solidFill>
              </a:rPr>
              <a:t>відбувається</a:t>
            </a:r>
            <a:r>
              <a:rPr lang="ru-RU" sz="3200" b="1" dirty="0">
                <a:solidFill>
                  <a:schemeClr val="bg1"/>
                </a:solidFill>
              </a:rPr>
              <a:t> на кожному </a:t>
            </a:r>
            <a:r>
              <a:rPr lang="ru-RU" sz="3200" b="1" dirty="0" err="1">
                <a:solidFill>
                  <a:schemeClr val="bg1"/>
                </a:solidFill>
              </a:rPr>
              <a:t>малюнку</a:t>
            </a:r>
            <a:r>
              <a:rPr lang="ru-RU" sz="3200" b="1" dirty="0">
                <a:solidFill>
                  <a:schemeClr val="bg1"/>
                </a:solidFill>
              </a:rPr>
              <a:t>. У </a:t>
            </a:r>
            <a:r>
              <a:rPr lang="ru-RU" sz="3200" b="1" dirty="0" err="1" smtClean="0">
                <a:solidFill>
                  <a:schemeClr val="bg1"/>
                </a:solidFill>
              </a:rPr>
              <a:t>які</a:t>
            </a:r>
            <a:r>
              <a:rPr lang="ru-RU" sz="3200" b="1" dirty="0" smtClean="0">
                <a:solidFill>
                  <a:schemeClr val="bg1"/>
                </a:solidFill>
              </a:rPr>
              <a:t> пори </a:t>
            </a:r>
            <a:r>
              <a:rPr lang="ru-RU" sz="3200" b="1" dirty="0">
                <a:solidFill>
                  <a:schemeClr val="bg1"/>
                </a:solidFill>
              </a:rPr>
              <a:t>року </a:t>
            </a:r>
            <a:r>
              <a:rPr lang="ru-RU" sz="3200" b="1" dirty="0" err="1">
                <a:solidFill>
                  <a:schemeClr val="bg1"/>
                </a:solidFill>
              </a:rPr>
              <a:t>можна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побачити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ці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явища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природи</a:t>
            </a:r>
            <a:r>
              <a:rPr lang="ru-RU" sz="3200" b="1" dirty="0">
                <a:solidFill>
                  <a:schemeClr val="bg1"/>
                </a:solidFill>
              </a:rPr>
              <a:t>?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528" t="2674" r="67389" b="50597"/>
          <a:stretch/>
        </p:blipFill>
        <p:spPr>
          <a:xfrm>
            <a:off x="2616892" y="1584000"/>
            <a:ext cx="2664000" cy="216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36701" t="2238" r="35574" b="51032"/>
          <a:stretch/>
        </p:blipFill>
        <p:spPr>
          <a:xfrm>
            <a:off x="5385461" y="1606929"/>
            <a:ext cx="2376000" cy="216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65756" t="-3440" r="813" b="53540"/>
          <a:stretch/>
        </p:blipFill>
        <p:spPr>
          <a:xfrm>
            <a:off x="7883777" y="1389672"/>
            <a:ext cx="2865129" cy="23065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812" t="51391" r="66646" b="-1291"/>
          <a:stretch/>
        </p:blipFill>
        <p:spPr>
          <a:xfrm>
            <a:off x="2491963" y="3997762"/>
            <a:ext cx="2788929" cy="23065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l="33400" t="49456" r="34058" b="644"/>
          <a:stretch/>
        </p:blipFill>
        <p:spPr>
          <a:xfrm>
            <a:off x="5385461" y="3997762"/>
            <a:ext cx="2788929" cy="230653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68883" t="47306" r="2973" b="501"/>
          <a:stretch/>
        </p:blipFill>
        <p:spPr>
          <a:xfrm>
            <a:off x="8280000" y="3933121"/>
            <a:ext cx="2412000" cy="2412551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98642" y="3640155"/>
            <a:ext cx="145665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Вітер</a:t>
            </a:r>
            <a:endParaRPr lang="ru-RU" sz="24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719046" y="3640154"/>
            <a:ext cx="145665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Гроза</a:t>
            </a:r>
            <a:endParaRPr lang="ru-RU" sz="24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720471" y="3490642"/>
            <a:ext cx="145665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Веселка</a:t>
            </a:r>
            <a:endParaRPr lang="ru-RU" sz="24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277613" y="5942042"/>
            <a:ext cx="145665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Туман </a:t>
            </a:r>
            <a:endParaRPr lang="ru-RU" sz="24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025933" y="6069384"/>
            <a:ext cx="145665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Роса </a:t>
            </a:r>
            <a:endParaRPr lang="ru-RU" sz="24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852961" y="6150920"/>
            <a:ext cx="145665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Сніг</a:t>
            </a:r>
            <a:endParaRPr lang="ru-RU" sz="2400" b="1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81000" y="1687846"/>
            <a:ext cx="2235892" cy="195230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Які</a:t>
            </a:r>
            <a:r>
              <a:rPr lang="ru-RU" sz="2400" b="1" dirty="0" smtClean="0"/>
              <a:t> </a:t>
            </a:r>
            <a:r>
              <a:rPr lang="ru-RU" sz="2400" b="1" dirty="0" err="1"/>
              <a:t>явища</a:t>
            </a:r>
            <a:r>
              <a:rPr lang="ru-RU" sz="2400" b="1" dirty="0"/>
              <a:t> </a:t>
            </a:r>
            <a:r>
              <a:rPr lang="ru-RU" sz="2400" b="1" dirty="0" err="1"/>
              <a:t>природи</a:t>
            </a:r>
            <a:r>
              <a:rPr lang="ru-RU" sz="2400" b="1" dirty="0"/>
              <a:t> </a:t>
            </a:r>
            <a:r>
              <a:rPr lang="ru-RU" sz="2400" b="1" dirty="0" err="1" smtClean="0"/>
              <a:t>тобі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доводилося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спостерігати</a:t>
            </a:r>
            <a:r>
              <a:rPr lang="ru-RU" sz="2400" b="1" dirty="0" smtClean="0"/>
              <a:t>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70997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33447" y="391652"/>
            <a:ext cx="9717845" cy="10793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У </a:t>
            </a:r>
            <a:r>
              <a:rPr lang="ru-RU" sz="3200" b="1" dirty="0" err="1">
                <a:solidFill>
                  <a:schemeClr val="bg1"/>
                </a:solidFill>
              </a:rPr>
              <a:t>яких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явищах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природи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ти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можеш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зустріти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краплинку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води? Поясни, </a:t>
            </a:r>
            <a:r>
              <a:rPr lang="ru-RU" sz="3200" b="1" dirty="0" err="1">
                <a:solidFill>
                  <a:schemeClr val="bg1"/>
                </a:solidFill>
              </a:rPr>
              <a:t>чому</a:t>
            </a:r>
            <a:r>
              <a:rPr lang="ru-RU" sz="3200" b="1" dirty="0">
                <a:solidFill>
                  <a:schemeClr val="bg1"/>
                </a:solidFill>
              </a:rPr>
              <a:t> так </a:t>
            </a:r>
            <a:r>
              <a:rPr lang="ru-RU" sz="3200" b="1" dirty="0" err="1">
                <a:solidFill>
                  <a:schemeClr val="bg1"/>
                </a:solidFill>
              </a:rPr>
              <a:t>думаєш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3381" t="24863" r="33612" b="34159"/>
          <a:stretch/>
        </p:blipFill>
        <p:spPr>
          <a:xfrm>
            <a:off x="1162486" y="1470990"/>
            <a:ext cx="9787981" cy="425633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233447" y="4345970"/>
            <a:ext cx="2405082" cy="52322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у вигляді снігу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33447" y="2714525"/>
            <a:ext cx="2437142" cy="52322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у вигляді </a:t>
            </a:r>
            <a:r>
              <a:rPr lang="uk-UA" sz="2800" b="1" dirty="0" smtClean="0">
                <a:solidFill>
                  <a:schemeClr val="bg1"/>
                </a:solidFill>
              </a:rPr>
              <a:t>пари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56450" y="2163335"/>
            <a:ext cx="1578493" cy="95410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у вигляді </a:t>
            </a:r>
            <a:r>
              <a:rPr lang="uk-UA" sz="2800" b="1" dirty="0" smtClean="0">
                <a:solidFill>
                  <a:schemeClr val="bg1"/>
                </a:solidFill>
              </a:rPr>
              <a:t>льоду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026964" y="1760418"/>
            <a:ext cx="1594283" cy="95410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у вигляді </a:t>
            </a:r>
            <a:r>
              <a:rPr lang="uk-UA" sz="2800" b="1" dirty="0" smtClean="0">
                <a:solidFill>
                  <a:schemeClr val="bg1"/>
                </a:solidFill>
              </a:rPr>
              <a:t>крапель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888795" y="5649290"/>
            <a:ext cx="7935311" cy="6433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Які</a:t>
            </a:r>
            <a:r>
              <a:rPr lang="ru-RU" sz="2400" b="1" dirty="0"/>
              <a:t> </a:t>
            </a:r>
            <a:r>
              <a:rPr lang="ru-RU" sz="2400" b="1" dirty="0" err="1"/>
              <a:t>явища</a:t>
            </a:r>
            <a:r>
              <a:rPr lang="ru-RU" sz="2400" b="1" dirty="0"/>
              <a:t> </a:t>
            </a:r>
            <a:r>
              <a:rPr lang="ru-RU" sz="2400" b="1" dirty="0" err="1"/>
              <a:t>природи</a:t>
            </a:r>
            <a:r>
              <a:rPr lang="ru-RU" sz="2400" b="1" dirty="0"/>
              <a:t> </a:t>
            </a:r>
            <a:r>
              <a:rPr lang="ru-RU" sz="2400" b="1" dirty="0" err="1"/>
              <a:t>тобі</a:t>
            </a:r>
            <a:r>
              <a:rPr lang="ru-RU" sz="2400" b="1" dirty="0"/>
              <a:t> </a:t>
            </a:r>
            <a:r>
              <a:rPr lang="ru-RU" sz="2400" b="1" dirty="0" err="1"/>
              <a:t>подобаються</a:t>
            </a:r>
            <a:r>
              <a:rPr lang="ru-RU" sz="2400" b="1" dirty="0"/>
              <a:t>, а </a:t>
            </a:r>
            <a:r>
              <a:rPr lang="ru-RU" sz="2400" b="1" dirty="0" err="1"/>
              <a:t>які</a:t>
            </a:r>
            <a:r>
              <a:rPr lang="ru-RU" sz="2400" b="1" dirty="0"/>
              <a:t> — </a:t>
            </a:r>
            <a:r>
              <a:rPr lang="ru-RU" sz="2400" b="1" dirty="0" err="1" smtClean="0"/>
              <a:t>ні</a:t>
            </a:r>
            <a:r>
              <a:rPr lang="ru-RU" sz="2400" b="1" dirty="0" smtClean="0"/>
              <a:t>? </a:t>
            </a:r>
            <a:r>
              <a:rPr lang="ru-RU" sz="2400" b="1" dirty="0" err="1" smtClean="0"/>
              <a:t>Чому</a:t>
            </a:r>
            <a:r>
              <a:rPr lang="ru-RU" sz="2400" b="1" dirty="0"/>
              <a:t>?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719574" y="2022027"/>
            <a:ext cx="1687285" cy="95410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у вигляді </a:t>
            </a:r>
            <a:r>
              <a:rPr lang="uk-UA" sz="2800" b="1" dirty="0" smtClean="0">
                <a:solidFill>
                  <a:schemeClr val="bg1"/>
                </a:solidFill>
              </a:rPr>
              <a:t>крапель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36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3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1533" y="623638"/>
            <a:ext cx="8732066" cy="8327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Підбиваємо підсумки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2303" y="1467287"/>
            <a:ext cx="8722954" cy="50314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uk-UA" sz="2400" b="1" dirty="0"/>
              <a:t>Які завдання ми сьогодні виконували</a:t>
            </a:r>
            <a:r>
              <a:rPr lang="uk-UA" sz="2400" b="1" dirty="0" smtClean="0"/>
              <a:t>?</a:t>
            </a:r>
          </a:p>
          <a:p>
            <a:pPr marL="719138" indent="-360363">
              <a:buFont typeface="Wingdings" panose="05000000000000000000" pitchFamily="2" charset="2"/>
              <a:buChar char="§"/>
            </a:pPr>
            <a:r>
              <a:rPr lang="uk-UA" sz="2400" b="1" dirty="0" smtClean="0"/>
              <a:t>Пригадували знання про звуки й букви</a:t>
            </a:r>
          </a:p>
          <a:p>
            <a:pPr marL="719138" indent="-360363">
              <a:buFont typeface="Wingdings" panose="05000000000000000000" pitchFamily="2" charset="2"/>
              <a:buChar char="§"/>
            </a:pPr>
            <a:r>
              <a:rPr lang="uk-UA" sz="2400" b="1" dirty="0" smtClean="0"/>
              <a:t>Утворювали імена</a:t>
            </a:r>
          </a:p>
          <a:p>
            <a:pPr marL="719138" indent="-360363">
              <a:buFont typeface="Wingdings" panose="05000000000000000000" pitchFamily="2" charset="2"/>
              <a:buChar char="§"/>
            </a:pPr>
            <a:r>
              <a:rPr lang="uk-UA" sz="2400" b="1" dirty="0" smtClean="0"/>
              <a:t>Ділили речення на слова</a:t>
            </a:r>
          </a:p>
          <a:p>
            <a:pPr marL="719138" indent="-360363">
              <a:buFont typeface="Wingdings" panose="05000000000000000000" pitchFamily="2" charset="2"/>
              <a:buChar char="§"/>
            </a:pPr>
            <a:r>
              <a:rPr lang="uk-UA" sz="2400" b="1" dirty="0" smtClean="0"/>
              <a:t>Записували друковані речення рукописними буквами</a:t>
            </a:r>
          </a:p>
          <a:p>
            <a:pPr marL="719138" indent="-360363">
              <a:buFont typeface="Wingdings" panose="05000000000000000000" pitchFamily="2" charset="2"/>
              <a:buChar char="§"/>
            </a:pPr>
            <a:r>
              <a:rPr lang="uk-UA" sz="2400" b="1" dirty="0" smtClean="0"/>
              <a:t>Відновлювали деформоване речення</a:t>
            </a:r>
          </a:p>
          <a:p>
            <a:pPr marL="719138" indent="-360363">
              <a:buFont typeface="Wingdings" panose="05000000000000000000" pitchFamily="2" charset="2"/>
              <a:buChar char="§"/>
            </a:pPr>
            <a:r>
              <a:rPr lang="uk-UA" sz="2400" b="1" dirty="0" smtClean="0"/>
              <a:t>Спілкувалися про явища природи</a:t>
            </a:r>
            <a:endParaRPr lang="uk-UA" sz="2400" b="1" dirty="0"/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uk-UA" sz="2400" b="1" dirty="0"/>
              <a:t>Яке завдання </a:t>
            </a:r>
            <a:r>
              <a:rPr lang="uk-UA" sz="2400" b="1" dirty="0" smtClean="0"/>
              <a:t>тобі </a:t>
            </a:r>
            <a:r>
              <a:rPr lang="uk-UA" sz="2400" b="1" dirty="0"/>
              <a:t>найбільше сподобалося?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uk-UA" sz="2400" b="1" dirty="0"/>
              <a:t>Яке слово </a:t>
            </a:r>
            <a:r>
              <a:rPr lang="uk-UA" sz="2400" b="1" dirty="0" smtClean="0"/>
              <a:t>ти написав(ла) </a:t>
            </a:r>
            <a:r>
              <a:rPr lang="uk-UA" sz="2400" b="1" dirty="0"/>
              <a:t>найкраще?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uk-UA" sz="2400" b="1" dirty="0"/>
              <a:t>Що потрібно для того, щоб старанно </a:t>
            </a:r>
            <a:r>
              <a:rPr lang="uk-UA" sz="2400" b="1" dirty="0" smtClean="0"/>
              <a:t>працювати </a:t>
            </a:r>
            <a:r>
              <a:rPr lang="uk-UA" sz="2400" b="1" dirty="0"/>
              <a:t>протягом усього уроку?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uk-UA" sz="2400" b="1" dirty="0"/>
              <a:t>Чому потрібно вчитися писати?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uk-UA" sz="2400" b="1" dirty="0"/>
              <a:t>Що було б, якби люди забули усі букви</a:t>
            </a:r>
            <a:r>
              <a:rPr lang="uk-UA" sz="2400" b="1" dirty="0" smtClean="0"/>
              <a:t>?</a:t>
            </a:r>
            <a:endParaRPr lang="uk-UA" sz="2400" b="1" dirty="0"/>
          </a:p>
        </p:txBody>
      </p:sp>
      <p:pic>
        <p:nvPicPr>
          <p:cNvPr id="3074" name="Picture 2" descr="D:\Картинки до тестів\Людина\Руденька учениц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842" y="1992086"/>
            <a:ext cx="2213299" cy="3408480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6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987264" y="494650"/>
            <a:ext cx="8811364" cy="8450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https://learningapps.org/qrcode.php?id=poimcbkzk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295" y="2216425"/>
            <a:ext cx="1147279" cy="114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175657" y="646929"/>
            <a:ext cx="9607138" cy="9097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 </a:t>
            </a:r>
            <a:r>
              <a:rPr lang="uk-UA" sz="4000" b="1" dirty="0" smtClean="0">
                <a:solidFill>
                  <a:schemeClr val="bg1"/>
                </a:solidFill>
              </a:rPr>
              <a:t>«</a:t>
            </a:r>
            <a:r>
              <a:rPr lang="uk-UA" sz="4000" b="1" dirty="0">
                <a:solidFill>
                  <a:schemeClr val="bg1"/>
                </a:solidFill>
              </a:rPr>
              <a:t>Ранець-м'ясорубка-кошик»</a:t>
            </a:r>
          </a:p>
        </p:txBody>
      </p:sp>
      <p:pic>
        <p:nvPicPr>
          <p:cNvPr id="21506" name="Picture 2" descr="Мультфильм школьный рюкзак дает большие пальцы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7942" y="1895338"/>
            <a:ext cx="3041907" cy="264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Векторный мультфильм кухни мясорубки Клипарт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362" y="2035905"/>
            <a:ext cx="2774030" cy="236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SHOPPING CART GREEN vector icon | SVG(VECTOR):Domínio públic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03" y="1795902"/>
            <a:ext cx="2953259" cy="260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4257" y="4630735"/>
            <a:ext cx="247105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Корисні 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знання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0043" y="4630734"/>
            <a:ext cx="325836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Над цим варто замислитися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18831" y="4565704"/>
            <a:ext cx="2768431" cy="1200329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Це мені  потрібно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94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" t="9247" r="42659" b="65755"/>
          <a:stretch/>
        </p:blipFill>
        <p:spPr>
          <a:xfrm>
            <a:off x="900000" y="3315346"/>
            <a:ext cx="9000000" cy="309354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834701" y="492701"/>
            <a:ext cx="10270301" cy="9174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З'єднай початок та закінчення речень, запиши їх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500" y="1536446"/>
            <a:ext cx="8296275" cy="1800225"/>
          </a:xfrm>
          <a:prstGeom prst="rect">
            <a:avLst/>
          </a:prstGeom>
        </p:spPr>
      </p:pic>
      <p:cxnSp>
        <p:nvCxnSpPr>
          <p:cNvPr id="19" name="Прямая со стрелкой 18"/>
          <p:cNvCxnSpPr/>
          <p:nvPr/>
        </p:nvCxnSpPr>
        <p:spPr>
          <a:xfrm>
            <a:off x="6153990" y="1808321"/>
            <a:ext cx="1294335" cy="1234440"/>
          </a:xfrm>
          <a:prstGeom prst="straightConnector1">
            <a:avLst/>
          </a:prstGeom>
          <a:ln w="5715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6153989" y="1775270"/>
            <a:ext cx="1422815" cy="648201"/>
          </a:xfrm>
          <a:prstGeom prst="straightConnector1">
            <a:avLst/>
          </a:prstGeom>
          <a:ln w="5715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6095360" y="2460697"/>
            <a:ext cx="1422815" cy="648201"/>
          </a:xfrm>
          <a:prstGeom prst="straightConnector1">
            <a:avLst/>
          </a:prstGeom>
          <a:ln w="5715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2" t="37711" r="12954" b="43434"/>
          <a:stretch/>
        </p:blipFill>
        <p:spPr>
          <a:xfrm>
            <a:off x="917829" y="3041648"/>
            <a:ext cx="7543261" cy="146572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" t="38250" r="35638" b="43434"/>
          <a:stretch/>
        </p:blipFill>
        <p:spPr>
          <a:xfrm>
            <a:off x="858507" y="4026910"/>
            <a:ext cx="8248548" cy="148669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8" t="38250" r="14470" b="43434"/>
          <a:stretch/>
        </p:blipFill>
        <p:spPr>
          <a:xfrm>
            <a:off x="1534507" y="4999586"/>
            <a:ext cx="2792504" cy="148669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" t="40269" r="56273" b="43839"/>
          <a:stretch/>
        </p:blipFill>
        <p:spPr>
          <a:xfrm>
            <a:off x="3761949" y="5177595"/>
            <a:ext cx="4950336" cy="123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8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8944" y="644555"/>
            <a:ext cx="9369451" cy="7864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Налаштуйся </a:t>
            </a:r>
            <a:r>
              <a:rPr lang="uk-UA" sz="4000" b="1" dirty="0">
                <a:solidFill>
                  <a:schemeClr val="bg1"/>
                </a:solidFill>
              </a:rPr>
              <a:t>на </a:t>
            </a:r>
            <a:r>
              <a:rPr lang="uk-UA" sz="4000" b="1" dirty="0" smtClean="0">
                <a:solidFill>
                  <a:schemeClr val="bg1"/>
                </a:solidFill>
              </a:rPr>
              <a:t>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714518" y="1612108"/>
            <a:ext cx="6048672" cy="18183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altLang="ru-RU" sz="2800" b="1" dirty="0">
                <a:solidFill>
                  <a:schemeClr val="bg1"/>
                </a:solidFill>
              </a:rPr>
              <a:t>В школі справу хоч яку</a:t>
            </a:r>
          </a:p>
          <a:p>
            <a:pPr algn="ctr">
              <a:lnSpc>
                <a:spcPct val="90000"/>
              </a:lnSpc>
            </a:pPr>
            <a:r>
              <a:rPr lang="uk-UA" altLang="ru-RU" sz="2800" b="1" dirty="0">
                <a:solidFill>
                  <a:schemeClr val="bg1"/>
                </a:solidFill>
              </a:rPr>
              <a:t>Починаєм по дзвінку.</a:t>
            </a:r>
          </a:p>
          <a:p>
            <a:pPr algn="ctr">
              <a:lnSpc>
                <a:spcPct val="90000"/>
              </a:lnSpc>
            </a:pPr>
            <a:r>
              <a:rPr lang="uk-UA" altLang="ru-RU" sz="2800" b="1" dirty="0">
                <a:solidFill>
                  <a:schemeClr val="bg1"/>
                </a:solidFill>
              </a:rPr>
              <a:t>Тож хвилини не втрачаєм,</a:t>
            </a:r>
          </a:p>
          <a:p>
            <a:pPr algn="ctr">
              <a:lnSpc>
                <a:spcPct val="90000"/>
              </a:lnSpc>
            </a:pPr>
            <a:r>
              <a:rPr lang="uk-UA" altLang="ru-RU" sz="2800" b="1" dirty="0">
                <a:solidFill>
                  <a:schemeClr val="bg1"/>
                </a:solidFill>
              </a:rPr>
              <a:t>Все нове запам’ятаєм.</a:t>
            </a: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714518" y="1612108"/>
            <a:ext cx="6048672" cy="11249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2800" b="1" dirty="0" err="1" smtClean="0">
                <a:solidFill>
                  <a:srgbClr val="0070C0"/>
                </a:solidFill>
              </a:rPr>
              <a:t>Вибер</a:t>
            </a:r>
            <a:r>
              <a:rPr lang="uk-UA" sz="2800" b="1" dirty="0">
                <a:solidFill>
                  <a:srgbClr val="0070C0"/>
                </a:solidFill>
              </a:rPr>
              <a:t>и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>
                <a:solidFill>
                  <a:srgbClr val="0070C0"/>
                </a:solidFill>
              </a:rPr>
              <a:t>вагончик, </a:t>
            </a:r>
            <a:r>
              <a:rPr lang="ru-RU" sz="2800" b="1" dirty="0" smtClean="0">
                <a:solidFill>
                  <a:srgbClr val="0070C0"/>
                </a:solidFill>
              </a:rPr>
              <a:t>у </a:t>
            </a:r>
            <a:r>
              <a:rPr lang="ru-RU" sz="2800" b="1" dirty="0" err="1">
                <a:solidFill>
                  <a:srgbClr val="0070C0"/>
                </a:solidFill>
              </a:rPr>
              <a:t>якому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б </a:t>
            </a:r>
            <a:r>
              <a:rPr lang="ru-RU" sz="2800" b="1" dirty="0" err="1" smtClean="0">
                <a:solidFill>
                  <a:srgbClr val="0070C0"/>
                </a:solidFill>
              </a:rPr>
              <a:t>хотів</a:t>
            </a:r>
            <a:r>
              <a:rPr lang="ru-RU" sz="2800" b="1" dirty="0" smtClean="0">
                <a:solidFill>
                  <a:srgbClr val="0070C0"/>
                </a:solidFill>
              </a:rPr>
              <a:t>(ла) </a:t>
            </a:r>
            <a:r>
              <a:rPr lang="ru-RU" sz="2800" b="1" dirty="0" err="1">
                <a:solidFill>
                  <a:srgbClr val="0070C0"/>
                </a:solidFill>
              </a:rPr>
              <a:t>мандрувати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цим</a:t>
            </a:r>
            <a:r>
              <a:rPr lang="ru-RU" sz="2800" b="1" dirty="0">
                <a:solidFill>
                  <a:srgbClr val="0070C0"/>
                </a:solidFill>
              </a:rPr>
              <a:t> уроком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68075" y="7146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dirty="0" smtClean="0"/>
              <a:t> </a:t>
            </a:r>
            <a:endParaRPr lang="ru-RU" dirty="0"/>
          </a:p>
          <a:p>
            <a:r>
              <a:rPr lang="uk-UA" dirty="0"/>
              <a:t> </a:t>
            </a:r>
            <a:endParaRPr lang="ru-RU" dirty="0"/>
          </a:p>
        </p:txBody>
      </p:sp>
      <p:pic>
        <p:nvPicPr>
          <p:cNvPr id="1026" name="Picture 2" descr="https://kartinkof.club/uploads/posts/2022-05/1653673499_24-kartinkof-club-p-parovoz-kartinka-veselii-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82" b="29967"/>
          <a:stretch/>
        </p:blipFill>
        <p:spPr bwMode="auto">
          <a:xfrm>
            <a:off x="655972" y="3294042"/>
            <a:ext cx="10673745" cy="2985571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99304" y="3294042"/>
            <a:ext cx="2427268" cy="523220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err="1"/>
              <a:t>Працьовитість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042422" y="3293870"/>
            <a:ext cx="173996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err="1"/>
              <a:t>Уважність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438470" y="3294042"/>
            <a:ext cx="185018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err="1"/>
              <a:t>Активність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86337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" t="14656" r="6335" b="17912"/>
          <a:stretch/>
        </p:blipFill>
        <p:spPr bwMode="auto">
          <a:xfrm>
            <a:off x="963930" y="1616730"/>
            <a:ext cx="4356599" cy="488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9036" y="533309"/>
            <a:ext cx="9715500" cy="857885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/>
              <a:t>Українська абетка рукописних букв</a:t>
            </a:r>
            <a:endParaRPr lang="ru-RU" sz="4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01937" y="2734426"/>
            <a:ext cx="2756263" cy="1015663"/>
          </a:xfrm>
          <a:prstGeom prst="rect">
            <a:avLst/>
          </a:prstGeom>
          <a:solidFill>
            <a:srgbClr val="FF33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000" b="1" dirty="0" smtClean="0"/>
              <a:t>Назви букви, що позначають голосні звуки.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01936" y="3900338"/>
            <a:ext cx="2756263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000" b="1" dirty="0" smtClean="0"/>
              <a:t>Назви букви приголосних звуків. </a:t>
            </a:r>
            <a:endParaRPr lang="ru-RU" sz="2000" b="1" dirty="0"/>
          </a:p>
        </p:txBody>
      </p:sp>
      <p:sp>
        <p:nvSpPr>
          <p:cNvPr id="4" name="Овал 3"/>
          <p:cNvSpPr/>
          <p:nvPr/>
        </p:nvSpPr>
        <p:spPr>
          <a:xfrm>
            <a:off x="1126154" y="3739884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903394" y="3739882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868930" y="3739883"/>
            <a:ext cx="909856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874495" y="3677281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126154" y="4360967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903394" y="4326867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680634" y="4354496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485874" y="4351422"/>
            <a:ext cx="953923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868930" y="1616731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669280" y="1673785"/>
            <a:ext cx="440041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400" b="1" dirty="0" smtClean="0"/>
              <a:t>Розглянь українську абетку. </a:t>
            </a:r>
          </a:p>
          <a:p>
            <a:pPr lvl="0" algn="ctr"/>
            <a:r>
              <a:rPr lang="uk-UA" sz="2400" b="1" dirty="0" smtClean="0"/>
              <a:t>В ній 33 літери.</a:t>
            </a:r>
            <a:endParaRPr lang="ru-RU" sz="2400" b="1" dirty="0"/>
          </a:p>
        </p:txBody>
      </p:sp>
      <p:pic>
        <p:nvPicPr>
          <p:cNvPr id="1029" name="Picture 5" descr="D:\Картинки до тестів\Людина\Хлоп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9" r="4863"/>
          <a:stretch/>
        </p:blipFill>
        <p:spPr bwMode="auto">
          <a:xfrm>
            <a:off x="8723114" y="2735385"/>
            <a:ext cx="2693160" cy="3745679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Овал 19"/>
          <p:cNvSpPr/>
          <p:nvPr/>
        </p:nvSpPr>
        <p:spPr>
          <a:xfrm>
            <a:off x="1126154" y="2373475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049036" y="3072707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050479" y="1616731"/>
            <a:ext cx="777240" cy="7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2104019" y="2359426"/>
            <a:ext cx="777240" cy="7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840048" y="3010102"/>
            <a:ext cx="777240" cy="7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2682077" y="3010101"/>
            <a:ext cx="777240" cy="7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4651735" y="3721468"/>
            <a:ext cx="777240" cy="7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4543289" y="4431305"/>
            <a:ext cx="777240" cy="7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4366606" y="3010102"/>
            <a:ext cx="953923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903394" y="1725959"/>
            <a:ext cx="953923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4074627" y="5719474"/>
            <a:ext cx="777240" cy="7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645626" y="1635728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4531859" y="1635728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3977985" y="2308416"/>
            <a:ext cx="1236271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826276" y="5006025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3485875" y="5006025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4263115" y="5028441"/>
            <a:ext cx="951141" cy="86073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5669280" y="4887604"/>
            <a:ext cx="2756263" cy="707886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000" b="1" dirty="0" smtClean="0"/>
              <a:t>Чим цікава </a:t>
            </a:r>
            <a:r>
              <a:rPr lang="uk-UA" sz="2000" b="1" dirty="0" smtClean="0"/>
              <a:t>необведена буква? </a:t>
            </a:r>
            <a:endParaRPr lang="ru-RU" sz="2000" b="1" dirty="0"/>
          </a:p>
        </p:txBody>
      </p:sp>
      <p:sp>
        <p:nvSpPr>
          <p:cNvPr id="39" name="Овал 38"/>
          <p:cNvSpPr/>
          <p:nvPr/>
        </p:nvSpPr>
        <p:spPr>
          <a:xfrm>
            <a:off x="3097254" y="2362595"/>
            <a:ext cx="777240" cy="7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3511405" y="2996887"/>
            <a:ext cx="777240" cy="7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3069254" y="5739154"/>
            <a:ext cx="777240" cy="77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963930" y="5085111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2682077" y="5069394"/>
            <a:ext cx="777240" cy="77882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1174648" y="5698200"/>
            <a:ext cx="951141" cy="86073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2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57" y="1803683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898571" y="2163638"/>
            <a:ext cx="5211526" cy="2962513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удосконалимо своє вміння писати слова з вивченими буквами.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Поспілкуємося </a:t>
            </a:r>
            <a:r>
              <a:rPr lang="uk-UA" sz="2800" b="1" dirty="0">
                <a:solidFill>
                  <a:schemeClr val="bg1"/>
                </a:solidFill>
              </a:rPr>
              <a:t>про явища природи.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" t="17188" r="48058" b="50392"/>
          <a:stretch/>
        </p:blipFill>
        <p:spPr>
          <a:xfrm>
            <a:off x="1203643" y="1866071"/>
            <a:ext cx="8100000" cy="401214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532317" y="2116116"/>
            <a:ext cx="656103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dirty="0"/>
              <a:t>Юр </a:t>
            </a:r>
            <a:r>
              <a:rPr lang="ru-RU" sz="3500" dirty="0" smtClean="0"/>
              <a:t>      Є        Я       Ю          Яро</a:t>
            </a:r>
          </a:p>
          <a:p>
            <a:endParaRPr lang="ru-RU" sz="2400" dirty="0"/>
          </a:p>
          <a:p>
            <a:r>
              <a:rPr lang="ru-RU" sz="3500" dirty="0" err="1"/>
              <a:t>ва</a:t>
            </a:r>
            <a:r>
              <a:rPr lang="ru-RU" sz="3500" dirty="0"/>
              <a:t> </a:t>
            </a:r>
            <a:r>
              <a:rPr lang="ru-RU" sz="3500" dirty="0" smtClean="0"/>
              <a:t>        ко      слав       на           ля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236066" y="2673849"/>
            <a:ext cx="781532" cy="443924"/>
          </a:xfrm>
          <a:prstGeom prst="straightConnector1">
            <a:avLst/>
          </a:prstGeom>
          <a:ln w="2857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>
            <a:off x="2062105" y="2673849"/>
            <a:ext cx="955494" cy="443924"/>
          </a:xfrm>
          <a:prstGeom prst="straightConnector1">
            <a:avLst/>
          </a:prstGeom>
          <a:ln w="2857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4227423" y="2671395"/>
            <a:ext cx="1364920" cy="446378"/>
          </a:xfrm>
          <a:prstGeom prst="straightConnector1">
            <a:avLst/>
          </a:prstGeom>
          <a:ln w="2857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5253643" y="2637857"/>
            <a:ext cx="1764102" cy="568051"/>
          </a:xfrm>
          <a:prstGeom prst="straightConnector1">
            <a:avLst/>
          </a:prstGeom>
          <a:ln w="2857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H="1">
            <a:off x="4538949" y="2642919"/>
            <a:ext cx="1950046" cy="474854"/>
          </a:xfrm>
          <a:prstGeom prst="straightConnector1">
            <a:avLst/>
          </a:prstGeom>
          <a:ln w="2857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83" t="20397" r="56079" b="62316"/>
          <a:stretch/>
        </p:blipFill>
        <p:spPr>
          <a:xfrm>
            <a:off x="1212232" y="3800942"/>
            <a:ext cx="2087941" cy="110714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000" t="20397" r="45660" b="62316"/>
          <a:stretch/>
        </p:blipFill>
        <p:spPr>
          <a:xfrm>
            <a:off x="3543139" y="3785457"/>
            <a:ext cx="1177323" cy="1107140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408" t="38089" r="57532" b="44624"/>
          <a:stretch/>
        </p:blipFill>
        <p:spPr>
          <a:xfrm>
            <a:off x="6818170" y="3785457"/>
            <a:ext cx="1942446" cy="1107140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964" t="38089" r="31967" b="44624"/>
          <a:stretch/>
        </p:blipFill>
        <p:spPr>
          <a:xfrm>
            <a:off x="1384180" y="4771080"/>
            <a:ext cx="2968073" cy="110714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268" t="20397" r="31792" b="62316"/>
          <a:stretch/>
        </p:blipFill>
        <p:spPr>
          <a:xfrm>
            <a:off x="5169880" y="3785457"/>
            <a:ext cx="1473369" cy="110714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760616" y="1870825"/>
            <a:ext cx="2261791" cy="210211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8640754" y="4130689"/>
            <a:ext cx="2193585" cy="2028826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74915" y="504743"/>
            <a:ext cx="10428514" cy="13613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Утвори імена зі складів.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їх. Де стоять букв Є Ю Я? </a:t>
            </a:r>
            <a:r>
              <a:rPr lang="uk-UA" sz="3200" b="1" dirty="0" smtClean="0">
                <a:solidFill>
                  <a:schemeClr val="bg1"/>
                </a:solidFill>
              </a:rPr>
              <a:t>Надпиши </a:t>
            </a:r>
            <a:r>
              <a:rPr lang="uk-UA" sz="3200" b="1" dirty="0" smtClean="0">
                <a:solidFill>
                  <a:schemeClr val="bg1"/>
                </a:solidFill>
              </a:rPr>
              <a:t>звуки, які вони позначають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27544" y="3388314"/>
            <a:ext cx="6110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=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432925" y="3428419"/>
            <a:ext cx="6110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=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741689" y="3362611"/>
            <a:ext cx="6110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=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290667" y="3362611"/>
            <a:ext cx="6110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=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532317" y="4364078"/>
            <a:ext cx="6110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=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2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4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17188" r="38783" b="64045"/>
          <a:stretch/>
        </p:blipFill>
        <p:spPr>
          <a:xfrm>
            <a:off x="576000" y="2292985"/>
            <a:ext cx="9648000" cy="232249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339" t="56401" r="34303" b="25225"/>
          <a:stretch/>
        </p:blipFill>
        <p:spPr>
          <a:xfrm>
            <a:off x="1121897" y="3215986"/>
            <a:ext cx="4481144" cy="11767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37" t="26489" r="28848" b="54698"/>
          <a:stretch/>
        </p:blipFill>
        <p:spPr>
          <a:xfrm>
            <a:off x="1121897" y="2220992"/>
            <a:ext cx="5103624" cy="119185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37" t="45629" r="28848" b="36655"/>
          <a:stretch/>
        </p:blipFill>
        <p:spPr>
          <a:xfrm>
            <a:off x="5995385" y="2321310"/>
            <a:ext cx="5103624" cy="112228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903" t="74093" r="34739" b="7533"/>
          <a:stretch/>
        </p:blipFill>
        <p:spPr>
          <a:xfrm>
            <a:off x="5799213" y="3213622"/>
            <a:ext cx="4481144" cy="11767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5" r="10772" b="11826"/>
          <a:stretch/>
        </p:blipFill>
        <p:spPr>
          <a:xfrm>
            <a:off x="9622253" y="1880663"/>
            <a:ext cx="2268000" cy="2102113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74915" y="504743"/>
            <a:ext cx="10428514" cy="13613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Поділи </a:t>
            </a:r>
            <a:r>
              <a:rPr lang="uk-UA" sz="3200" b="1" dirty="0"/>
              <a:t>подане речення на слова (</a:t>
            </a:r>
            <a:r>
              <a:rPr lang="uk-UA" sz="3200" b="1" dirty="0" smtClean="0"/>
              <a:t>познач </a:t>
            </a:r>
            <a:r>
              <a:rPr lang="uk-UA" sz="3200" b="1" dirty="0"/>
              <a:t>олівцем межі слів вертикальними лініями</a:t>
            </a:r>
            <a:r>
              <a:rPr lang="uk-UA" sz="3200" b="1" dirty="0" smtClean="0"/>
              <a:t>) </a:t>
            </a:r>
            <a:endParaRPr lang="uk-UA" sz="3200" b="1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3096986" y="2565406"/>
            <a:ext cx="38100" cy="65607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4827814" y="2511546"/>
            <a:ext cx="38100" cy="65607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5132615" y="2494378"/>
            <a:ext cx="38100" cy="65607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7266214" y="2559909"/>
            <a:ext cx="38100" cy="65607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25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6" t="25032" r="50470" b="58022"/>
          <a:stretch/>
        </p:blipFill>
        <p:spPr>
          <a:xfrm>
            <a:off x="1054100" y="3611204"/>
            <a:ext cx="7668000" cy="209715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130076" y="2383583"/>
            <a:ext cx="4231223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b="1" dirty="0" err="1" smtClean="0">
                <a:solidFill>
                  <a:srgbClr val="0070C0"/>
                </a:solidFill>
              </a:rPr>
              <a:t>Київ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>
                <a:solidFill>
                  <a:srgbClr val="0070C0"/>
                </a:solidFill>
              </a:rPr>
              <a:t>і </a:t>
            </a:r>
            <a:r>
              <a:rPr lang="ru-RU" sz="3200" b="1" dirty="0" err="1">
                <a:solidFill>
                  <a:srgbClr val="0070C0"/>
                </a:solidFill>
              </a:rPr>
              <a:t>Львів</a:t>
            </a:r>
            <a:r>
              <a:rPr lang="ru-RU" sz="3200" b="1" dirty="0">
                <a:solidFill>
                  <a:srgbClr val="0070C0"/>
                </a:solidFill>
              </a:rPr>
              <a:t> — </a:t>
            </a:r>
            <a:r>
              <a:rPr lang="ru-RU" sz="3200" b="1" dirty="0" err="1">
                <a:solidFill>
                  <a:srgbClr val="0070C0"/>
                </a:solidFill>
              </a:rPr>
              <a:t>міста</a:t>
            </a:r>
            <a:r>
              <a:rPr lang="ru-RU" sz="3200" b="1" dirty="0">
                <a:solidFill>
                  <a:srgbClr val="0070C0"/>
                </a:solidFill>
              </a:rPr>
              <a:t>.</a:t>
            </a:r>
          </a:p>
          <a:p>
            <a:r>
              <a:rPr lang="ru-RU" sz="3200" b="1" dirty="0" err="1">
                <a:solidFill>
                  <a:srgbClr val="0070C0"/>
                </a:solidFill>
              </a:rPr>
              <a:t>Дніпро</a:t>
            </a:r>
            <a:r>
              <a:rPr lang="ru-RU" sz="3200" b="1" dirty="0">
                <a:solidFill>
                  <a:srgbClr val="0070C0"/>
                </a:solidFill>
              </a:rPr>
              <a:t> і Десна — </a:t>
            </a:r>
            <a:r>
              <a:rPr lang="ru-RU" sz="3200" b="1" dirty="0" err="1">
                <a:solidFill>
                  <a:srgbClr val="0070C0"/>
                </a:solidFill>
              </a:rPr>
              <a:t>ріки</a:t>
            </a:r>
            <a:r>
              <a:rPr lang="ru-RU" sz="32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17" t="23381" r="28323" b="62291"/>
          <a:stretch/>
        </p:blipFill>
        <p:spPr>
          <a:xfrm>
            <a:off x="1157327" y="3611204"/>
            <a:ext cx="4869470" cy="8632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82" t="44166" r="53374" b="41506"/>
          <a:stretch/>
        </p:blipFill>
        <p:spPr>
          <a:xfrm>
            <a:off x="5381249" y="3799216"/>
            <a:ext cx="2275564" cy="8632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445" t="41692" r="27860" b="40790"/>
          <a:stretch/>
        </p:blipFill>
        <p:spPr>
          <a:xfrm>
            <a:off x="1157327" y="4621956"/>
            <a:ext cx="2752290" cy="105547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32" t="59076" r="28508" b="23690"/>
          <a:stretch/>
        </p:blipFill>
        <p:spPr>
          <a:xfrm>
            <a:off x="3939931" y="4592573"/>
            <a:ext cx="4869470" cy="1038401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74666" y="2167460"/>
            <a:ext cx="465256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err="1" smtClean="0"/>
              <a:t>Запиши</a:t>
            </a:r>
            <a:r>
              <a:rPr lang="uk-UA" sz="2400" b="1" dirty="0" smtClean="0"/>
              <a:t> </a:t>
            </a:r>
            <a:r>
              <a:rPr lang="uk-UA" sz="2400" b="1" dirty="0"/>
              <a:t>надруковані речення рукописними літерами.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Як пишуться назви </a:t>
            </a:r>
            <a:r>
              <a:rPr lang="uk-UA" sz="2400" b="1" dirty="0"/>
              <a:t>міст і </a:t>
            </a:r>
            <a:r>
              <a:rPr lang="uk-UA" sz="2400" b="1" dirty="0" smtClean="0"/>
              <a:t>рік?</a:t>
            </a:r>
            <a:endParaRPr lang="ru-RU" sz="24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903513" y="504743"/>
            <a:ext cx="10199915" cy="15613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Прочитай речення. Про які міста й ріки в них повідомляється? Які </a:t>
            </a:r>
            <a:r>
              <a:rPr lang="uk-UA" sz="2800" b="1" dirty="0"/>
              <a:t>ще міста і </a:t>
            </a:r>
            <a:r>
              <a:rPr lang="uk-UA" sz="2800" b="1" dirty="0" smtClean="0"/>
              <a:t>ріки тобі  відомі? Як </a:t>
            </a:r>
            <a:r>
              <a:rPr lang="uk-UA" sz="2800" b="1" dirty="0"/>
              <a:t>називається </a:t>
            </a:r>
            <a:r>
              <a:rPr lang="uk-UA" sz="2800" b="1" dirty="0" smtClean="0"/>
              <a:t>твоє </a:t>
            </a:r>
            <a:r>
              <a:rPr lang="uk-UA" sz="2800" b="1" dirty="0"/>
              <a:t>місто чи </a:t>
            </a:r>
            <a:r>
              <a:rPr lang="uk-UA" sz="2800" b="1" dirty="0" smtClean="0"/>
              <a:t>село? Чи </a:t>
            </a:r>
            <a:r>
              <a:rPr lang="uk-UA" sz="2800" b="1" dirty="0"/>
              <a:t>є в </a:t>
            </a:r>
            <a:r>
              <a:rPr lang="uk-UA" sz="2800" b="1" dirty="0" smtClean="0"/>
              <a:t>ньому річка або море? Яку назву має?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8722100" y="3460066"/>
            <a:ext cx="2193585" cy="202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9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" t="25032" r="54802" b="58022"/>
          <a:stretch/>
        </p:blipFill>
        <p:spPr>
          <a:xfrm>
            <a:off x="4155428" y="2241746"/>
            <a:ext cx="6948000" cy="209715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147" t="23123" r="40305" b="58304"/>
          <a:stretch/>
        </p:blipFill>
        <p:spPr>
          <a:xfrm>
            <a:off x="6796258" y="2241746"/>
            <a:ext cx="1083365" cy="10730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37" t="41015" r="56281" b="40412"/>
          <a:stretch/>
        </p:blipFill>
        <p:spPr>
          <a:xfrm>
            <a:off x="7879624" y="2273734"/>
            <a:ext cx="1836596" cy="10730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740" t="39123" r="49296" b="45094"/>
          <a:stretch/>
        </p:blipFill>
        <p:spPr>
          <a:xfrm>
            <a:off x="4461872" y="3076029"/>
            <a:ext cx="748634" cy="95433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37" t="41015" r="58583" b="40412"/>
          <a:stretch/>
        </p:blipFill>
        <p:spPr>
          <a:xfrm>
            <a:off x="5370648" y="3218138"/>
            <a:ext cx="1600200" cy="107300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534" t="23123" r="40305" b="58304"/>
          <a:stretch/>
        </p:blipFill>
        <p:spPr>
          <a:xfrm>
            <a:off x="7177688" y="3218136"/>
            <a:ext cx="530087" cy="1073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663" t="24116" r="51202" b="58857"/>
          <a:stretch/>
        </p:blipFill>
        <p:spPr>
          <a:xfrm>
            <a:off x="4451549" y="2273734"/>
            <a:ext cx="2382602" cy="103093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663" t="24116" r="51202" b="58857"/>
          <a:stretch/>
        </p:blipFill>
        <p:spPr>
          <a:xfrm>
            <a:off x="7707775" y="3260206"/>
            <a:ext cx="2382602" cy="1030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22440" y="3548767"/>
            <a:ext cx="33587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500" dirty="0" smtClean="0"/>
              <a:t>.</a:t>
            </a:r>
            <a:endParaRPr lang="ru-RU" sz="25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03513" y="504743"/>
            <a:ext cx="10199915" cy="13240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Прочитай </a:t>
            </a:r>
            <a:r>
              <a:rPr lang="uk-UA" sz="3200" b="1" dirty="0"/>
              <a:t>деформоване </a:t>
            </a:r>
            <a:r>
              <a:rPr lang="uk-UA" sz="3200" b="1" dirty="0" smtClean="0"/>
              <a:t>речення. Зміни </a:t>
            </a:r>
            <a:r>
              <a:rPr lang="uk-UA" sz="3200" b="1" dirty="0"/>
              <a:t>порядок </a:t>
            </a:r>
            <a:r>
              <a:rPr lang="uk-UA" sz="3200" b="1" dirty="0" smtClean="0"/>
              <a:t>слів у ньому </a:t>
            </a:r>
            <a:r>
              <a:rPr lang="uk-UA" sz="3200" b="1" dirty="0"/>
              <a:t>так, щоб утворилось </a:t>
            </a:r>
            <a:r>
              <a:rPr lang="uk-UA" sz="3200" b="1" dirty="0" smtClean="0"/>
              <a:t>речення.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Людина\Дівча з олівце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85" y="2241746"/>
            <a:ext cx="3067519" cy="271856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42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56139" y="436869"/>
            <a:ext cx="8732066" cy="7417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Фізкультхвилинка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6" name="Фізкультхвилинка №12">
            <a:hlinkClick r:id="" action="ppaction://media"/>
            <a:extLst>
              <a:ext uri="{FF2B5EF4-FFF2-40B4-BE49-F238E27FC236}">
                <a16:creationId xmlns="" xmlns:a16="http://schemas.microsoft.com/office/drawing/2014/main" id="{EE6ACF33-C88B-4C01-8D5F-5538CCDA0C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0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44315</TotalTime>
  <Words>442</Words>
  <Application>Microsoft Office PowerPoint</Application>
  <PresentationFormat>Произвольный</PresentationFormat>
  <Paragraphs>91</Paragraphs>
  <Slides>15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Налаштуйся на урок</vt:lpstr>
      <vt:lpstr>Українська абетка рукописних букв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2885</cp:revision>
  <dcterms:created xsi:type="dcterms:W3CDTF">2018-01-05T16:38:53Z</dcterms:created>
  <dcterms:modified xsi:type="dcterms:W3CDTF">2024-03-06T16:47:37Z</dcterms:modified>
</cp:coreProperties>
</file>