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842" r:id="rId3"/>
    <p:sldId id="847" r:id="rId4"/>
    <p:sldId id="843" r:id="rId5"/>
    <p:sldId id="837" r:id="rId6"/>
    <p:sldId id="831" r:id="rId7"/>
    <p:sldId id="844" r:id="rId8"/>
    <p:sldId id="819" r:id="rId9"/>
    <p:sldId id="849" r:id="rId10"/>
    <p:sldId id="838" r:id="rId11"/>
    <p:sldId id="814" r:id="rId12"/>
    <p:sldId id="841" r:id="rId13"/>
    <p:sldId id="815" r:id="rId14"/>
    <p:sldId id="794" r:id="rId15"/>
    <p:sldId id="352" r:id="rId16"/>
    <p:sldId id="84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838BA"/>
    <a:srgbClr val="EF71CE"/>
    <a:srgbClr val="463EDE"/>
    <a:srgbClr val="295FFF"/>
    <a:srgbClr val="322ADA"/>
    <a:srgbClr val="FF330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arbeamrk23" TargetMode="External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8449" y="4192075"/>
            <a:ext cx="9433588" cy="19750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err="1">
                <a:solidFill>
                  <a:schemeClr val="bg1"/>
                </a:solidFill>
              </a:rPr>
              <a:t>Закріплення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вміння</a:t>
            </a:r>
            <a:r>
              <a:rPr lang="ru-RU" sz="5400" b="1" dirty="0">
                <a:solidFill>
                  <a:schemeClr val="bg1"/>
                </a:solidFill>
              </a:rPr>
              <a:t> </a:t>
            </a:r>
            <a:r>
              <a:rPr lang="ru-RU" sz="5400" b="1" dirty="0" err="1">
                <a:solidFill>
                  <a:schemeClr val="bg1"/>
                </a:solidFill>
              </a:rPr>
              <a:t>читати</a:t>
            </a:r>
            <a:r>
              <a:rPr lang="ru-RU" sz="54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5400" b="1" dirty="0">
                <a:solidFill>
                  <a:schemeClr val="bg1"/>
                </a:solidFill>
              </a:rPr>
              <a:t>Робота з </a:t>
            </a:r>
            <a:r>
              <a:rPr lang="ru-RU" sz="5400" b="1" dirty="0" err="1">
                <a:solidFill>
                  <a:schemeClr val="bg1"/>
                </a:solidFill>
              </a:rPr>
              <a:t>дитячою</a:t>
            </a:r>
            <a:r>
              <a:rPr lang="ru-RU" sz="5400" b="1" dirty="0">
                <a:solidFill>
                  <a:schemeClr val="bg1"/>
                </a:solidFill>
              </a:rPr>
              <a:t> книжкою</a:t>
            </a:r>
            <a:endParaRPr lang="uk-UA" sz="5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1257"/>
          <a:stretch/>
        </p:blipFill>
        <p:spPr>
          <a:xfrm>
            <a:off x="1298449" y="954129"/>
            <a:ext cx="4342589" cy="265775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10662" y="1151810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5366" y="480423"/>
            <a:ext cx="8943084" cy="7859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=""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5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1626" y="494529"/>
            <a:ext cx="9001114" cy="7956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Василь Сухомлинський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16" y="2292603"/>
            <a:ext cx="3074945" cy="43513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950">
            <a:off x="496579" y="3544000"/>
            <a:ext cx="1744677" cy="265347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46">
            <a:off x="2280923" y="2211532"/>
            <a:ext cx="1853783" cy="26765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7885"/>
          <a:stretch/>
        </p:blipFill>
        <p:spPr>
          <a:xfrm rot="733882">
            <a:off x="7690676" y="2477218"/>
            <a:ext cx="1897352" cy="24586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91">
            <a:off x="9434512" y="3811157"/>
            <a:ext cx="1933575" cy="25956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14884" y="1335429"/>
            <a:ext cx="3506467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Видатний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український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педагог,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письменник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5652" y="1381596"/>
            <a:ext cx="7387592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Твори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В.Сухомлинського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спонукають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розум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аналізу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вчинків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героїв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вибору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наслідувати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їм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або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чинити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по-іншому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4389" y="513348"/>
            <a:ext cx="8243991" cy="9154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039" y="1641693"/>
            <a:ext cx="384064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Набита пухом,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Лежить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під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вухом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0960" y="2050910"/>
            <a:ext cx="180723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подушка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350">
            <a:off x="7145082" y="1475966"/>
            <a:ext cx="2406005" cy="13533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1721" y="513348"/>
            <a:ext cx="8466659" cy="914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Ледача подушка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19448" y="3015295"/>
            <a:ext cx="9801947" cy="317976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Маленькій Яринці треба рано-рано вставати, до школи йти. А не хочеться, ой, як не хочеться! Увечері й питає Яринка дідуся: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— І чого це я рано ніяк не прокинуся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Це подушка в тебе ледача, — каже дідусь. — Ото саме тоді, як вставати не хочеться, візьми її, винеси на свіже повітря і добряче вибий — вона й не буде ледача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...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98" y="215834"/>
            <a:ext cx="1980522" cy="243109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031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17481" y="1713085"/>
            <a:ext cx="9380899" cy="379070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Другого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дня, рано-пораненьку, знов не хочеться вставати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Яринці. Але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ж треба подушку провчити, лінощі з неї вибити! Схопилась Яринка, швиденько одяглася, взяла подушку, винесла на подвір'я, поклала на лавку — та кулачками її, кулачками. Вернулась до хати, поклала подушку на ліжко — й умиватися.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Кішка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дереві нявчить. За вікном вітерець гуде. І дідусь у вуса усміхається.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4390" y="5503788"/>
            <a:ext cx="8492490" cy="7484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Чи </a:t>
            </a:r>
            <a:r>
              <a:rPr lang="ru-RU" sz="2400" b="1" dirty="0" err="1"/>
              <a:t>завжди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задоволенням</a:t>
            </a:r>
            <a:r>
              <a:rPr lang="ru-RU" sz="2400" b="1" dirty="0"/>
              <a:t>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одразу</a:t>
            </a:r>
            <a:r>
              <a:rPr lang="ru-RU" sz="2400" b="1" dirty="0"/>
              <a:t> </a:t>
            </a:r>
            <a:r>
              <a:rPr lang="ru-RU" sz="2400" b="1" dirty="0" err="1"/>
              <a:t>встаєш</a:t>
            </a:r>
            <a:r>
              <a:rPr lang="ru-RU" sz="2400" b="1" dirty="0"/>
              <a:t> </a:t>
            </a:r>
            <a:r>
              <a:rPr lang="ru-RU" sz="2400" b="1" dirty="0" err="1"/>
              <a:t>вранці</a:t>
            </a:r>
            <a:r>
              <a:rPr lang="ru-RU" sz="2400" b="1" dirty="0"/>
              <a:t>? </a:t>
            </a:r>
            <a:r>
              <a:rPr lang="ru-RU" sz="2400" b="1" dirty="0" err="1"/>
              <a:t>Чому</a:t>
            </a:r>
            <a:r>
              <a:rPr lang="ru-RU" sz="2400" b="1" dirty="0"/>
              <a:t>?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98" y="215834"/>
            <a:ext cx="1980522" cy="243109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431721" y="513348"/>
            <a:ext cx="8466659" cy="914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Ледача подушка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350">
            <a:off x="9528908" y="3704816"/>
            <a:ext cx="2406005" cy="13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9016" y="538139"/>
            <a:ext cx="8755124" cy="8106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6361" y="1592307"/>
            <a:ext cx="4201839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</a:rPr>
              <a:t>Що на уроці було найцікавішим?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</a:rPr>
              <a:t>Що було смішним?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</a:rPr>
              <a:t>Що було неправдоподібним  (казковим)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17546" y="521864"/>
            <a:ext cx="8811364" cy="8178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24352" y="187036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s://learningapps.org/qrcode.php?id=parbeamrk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516" y="2127378"/>
            <a:ext cx="1319029" cy="13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488" y="688148"/>
            <a:ext cx="8350160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9244" y="1535993"/>
            <a:ext cx="6470248" cy="112371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вкладав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свої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сили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старання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власний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вклад у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успіх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000" b="1" smtClean="0">
                <a:solidFill>
                  <a:schemeClr val="accent2">
                    <a:lumMod val="75000"/>
                  </a:schemeClr>
                </a:solidFill>
              </a:rPr>
              <a:t>розмісти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свого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чоловічка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відповідному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місці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п’єдесталу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" name="Куб 2"/>
          <p:cNvSpPr/>
          <p:nvPr/>
        </p:nvSpPr>
        <p:spPr>
          <a:xfrm>
            <a:off x="2770035" y="3966054"/>
            <a:ext cx="2346542" cy="188139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4648832" y="3093217"/>
            <a:ext cx="3285582" cy="274452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7248177" y="4454855"/>
            <a:ext cx="2047866" cy="1374124"/>
          </a:xfrm>
          <a:prstGeom prst="cub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6506" y="4680252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1</a:t>
            </a:r>
            <a:endParaRPr lang="ru-RU" sz="5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558053" y="4697750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2</a:t>
            </a:r>
            <a:endParaRPr lang="ru-RU" sz="5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828598" y="4866639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</a:rPr>
              <a:t>3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3912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56756" y="2522271"/>
            <a:ext cx="5389150" cy="282630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94939" y="624553"/>
            <a:ext cx="823708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522271"/>
            <a:ext cx="2982416" cy="272851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1994938" y="601047"/>
            <a:ext cx="8237081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err="1" smtClean="0">
                <a:solidFill>
                  <a:schemeClr val="bg1"/>
                </a:solidFill>
              </a:rPr>
              <a:t>Кошик</a:t>
            </a:r>
            <a:r>
              <a:rPr lang="ru-RU" sz="4000" b="1" dirty="0" smtClean="0">
                <a:solidFill>
                  <a:schemeClr val="bg1"/>
                </a:solidFill>
              </a:rPr>
              <a:t> для </a:t>
            </a:r>
            <a:r>
              <a:rPr lang="ru-RU" sz="4000" b="1" dirty="0" err="1" smtClean="0">
                <a:solidFill>
                  <a:schemeClr val="bg1"/>
                </a:solidFill>
              </a:rPr>
              <a:t>сміття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56757" y="2522271"/>
            <a:ext cx="5833330" cy="337113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Навіщо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людині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Так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і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почуттями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іноді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накопичуються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непотрібні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марні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lvl="0"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Поміркуй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заважатимуть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тобі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хочеш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позбутися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Уяви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неприємне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почуття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тебе в руках. Скомкай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викинь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кошик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сміття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581122" y="1528494"/>
            <a:ext cx="2319759" cy="65898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Моя лінь…</a:t>
            </a: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4317989" y="1509278"/>
            <a:ext cx="2639028" cy="6781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Моя </a:t>
            </a:r>
            <a:r>
              <a:rPr lang="ru-RU" sz="2800" b="1" dirty="0" err="1" smtClean="0">
                <a:solidFill>
                  <a:schemeClr val="bg1"/>
                </a:solidFill>
              </a:rPr>
              <a:t>неувага</a:t>
            </a:r>
            <a:r>
              <a:rPr lang="ru-RU" sz="2800" b="1" dirty="0" smtClean="0">
                <a:solidFill>
                  <a:schemeClr val="bg1"/>
                </a:solidFill>
              </a:rPr>
              <a:t>...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7249859" y="1509278"/>
            <a:ext cx="3440228" cy="7081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Моя дратівливість…</a:t>
            </a:r>
          </a:p>
        </p:txBody>
      </p:sp>
      <p:pic>
        <p:nvPicPr>
          <p:cNvPr id="6146" name="Picture 2" descr="https://content1.rozetka.com.ua/goods/images/big/188939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22" y="2668484"/>
            <a:ext cx="3027681" cy="280514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9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9" grpId="0" animBg="1"/>
      <p:bldP spid="2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ru-RU" sz="4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2527" y="1424138"/>
            <a:ext cx="10170024" cy="919401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Назви букви, що </a:t>
            </a:r>
            <a:r>
              <a:rPr lang="uk-UA" sz="2400" b="1" dirty="0"/>
              <a:t>їдуть у </a:t>
            </a:r>
            <a:r>
              <a:rPr lang="uk-UA" sz="2400" b="1" dirty="0" smtClean="0"/>
              <a:t>червоному вагоні. Які звуки вони позначають?</a:t>
            </a:r>
          </a:p>
          <a:p>
            <a:r>
              <a:rPr lang="uk-UA" sz="2400" b="1" dirty="0" smtClean="0"/>
              <a:t>Назви букви, що їдуть у жовтому вагоні. </a:t>
            </a:r>
            <a:r>
              <a:rPr lang="uk-UA" sz="2400" b="1" dirty="0"/>
              <a:t>Які звуки вони позначають</a:t>
            </a:r>
            <a:r>
              <a:rPr lang="uk-UA" sz="2400" b="1" dirty="0" smtClean="0"/>
              <a:t>?</a:t>
            </a:r>
          </a:p>
        </p:txBody>
      </p:sp>
      <p:pic>
        <p:nvPicPr>
          <p:cNvPr id="1028" name="Picture 4" descr="DataLife Engine &gt; Версия для печати &gt; Детский рисунок вагончик (48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28" y="2405343"/>
            <a:ext cx="3911828" cy="276368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агончики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66" y="2405343"/>
            <a:ext cx="3936175" cy="278156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Картинки до тестів\Вагончики\Паровози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3" y="2405741"/>
            <a:ext cx="3935683" cy="278121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92836" y="2907650"/>
            <a:ext cx="2496683" cy="119181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А  У  Е І О И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 Я Ю Є 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629650" y="2822486"/>
            <a:ext cx="2663190" cy="153233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Б В Г Ґ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 Ж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З Й К Л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 Р С Т Ф Х Ц Ч Ш Щ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9253" y="5284879"/>
            <a:ext cx="10536570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Чим </a:t>
            </a:r>
            <a:r>
              <a:rPr lang="ru-RU" sz="2400" b="1" dirty="0" err="1" smtClean="0"/>
              <a:t>відрізняється</a:t>
            </a:r>
            <a:r>
              <a:rPr lang="ru-RU" sz="2400" b="1" dirty="0" smtClean="0"/>
              <a:t> звук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букви</a:t>
            </a:r>
            <a:r>
              <a:rPr lang="ru-RU" sz="2400" b="1" dirty="0" smtClean="0"/>
              <a:t>? </a:t>
            </a:r>
          </a:p>
          <a:p>
            <a:r>
              <a:rPr lang="ru-RU" sz="2400" b="1" dirty="0" smtClean="0"/>
              <a:t>Чим </a:t>
            </a:r>
            <a:r>
              <a:rPr lang="ru-RU" sz="2400" b="1" dirty="0" err="1" smtClean="0"/>
              <a:t>відрізняється</a:t>
            </a:r>
            <a:r>
              <a:rPr lang="ru-RU" sz="2400" b="1" dirty="0" smtClean="0"/>
              <a:t> г</a:t>
            </a:r>
            <a:r>
              <a:rPr lang="uk-UA" sz="2400" b="1" dirty="0" err="1" smtClean="0"/>
              <a:t>олосний</a:t>
            </a:r>
            <a:r>
              <a:rPr lang="uk-UA" sz="2400" b="1" dirty="0" smtClean="0"/>
              <a:t> звук від </a:t>
            </a:r>
            <a:r>
              <a:rPr lang="uk-UA" sz="2400" b="1" dirty="0"/>
              <a:t>приголосного</a:t>
            </a:r>
            <a:r>
              <a:rPr lang="uk-UA" sz="2400" b="1" dirty="0" smtClean="0"/>
              <a:t>?</a:t>
            </a:r>
          </a:p>
          <a:p>
            <a:r>
              <a:rPr lang="uk-UA" sz="2400" b="1" dirty="0" smtClean="0"/>
              <a:t>Назви букву, що їде окремо від всіх букв. Які букви позначають два звуки? 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39567" y="3216255"/>
            <a:ext cx="468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Ь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637887"/>
            <a:ext cx="5824935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перевіримо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друкувати речення, робити самостійно звуковий аналіз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тексти з діалогами. Прочитаємо твір </a:t>
            </a:r>
            <a:r>
              <a:rPr lang="uk-UA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В.Сухомлинського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2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54481" y="584102"/>
            <a:ext cx="9174278" cy="787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Відгадай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загадку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2374" y="1574322"/>
            <a:ext cx="5153126" cy="22814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err="1">
                <a:solidFill>
                  <a:schemeClr val="bg1"/>
                </a:solidFill>
              </a:rPr>
              <a:t>Він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продукти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зберігає</a:t>
            </a:r>
            <a:r>
              <a:rPr lang="ru-RU" sz="3200" b="1" dirty="0">
                <a:solidFill>
                  <a:schemeClr val="bg1"/>
                </a:solidFill>
              </a:rPr>
              <a:t>,</a:t>
            </a:r>
          </a:p>
          <a:p>
            <a:pPr algn="ctr" fontAlgn="base"/>
            <a:r>
              <a:rPr lang="ru-RU" sz="3200" b="1" dirty="0" err="1" smtClean="0">
                <a:solidFill>
                  <a:schemeClr val="bg1"/>
                </a:solidFill>
              </a:rPr>
              <a:t>їжу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в </a:t>
            </a:r>
            <a:r>
              <a:rPr lang="ru-RU" sz="3200" b="1" dirty="0" err="1">
                <a:solidFill>
                  <a:schemeClr val="bg1"/>
                </a:solidFill>
              </a:rPr>
              <a:t>холоді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тримає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</a:rPr>
              <a:t>Є </a:t>
            </a:r>
            <a:r>
              <a:rPr lang="ru-RU" sz="3200" b="1" dirty="0">
                <a:solidFill>
                  <a:schemeClr val="bg1"/>
                </a:solidFill>
              </a:rPr>
              <a:t>у </a:t>
            </a:r>
            <a:r>
              <a:rPr lang="ru-RU" sz="3200" b="1" dirty="0" err="1" smtClean="0">
                <a:solidFill>
                  <a:schemeClr val="bg1"/>
                </a:solidFill>
              </a:rPr>
              <a:t>ньому</a:t>
            </a:r>
            <a:r>
              <a:rPr lang="ru-RU" sz="3200" b="1" dirty="0" smtClean="0">
                <a:solidFill>
                  <a:schemeClr val="bg1"/>
                </a:solidFill>
              </a:rPr>
              <a:t> морозильник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  <a:p>
            <a:pPr algn="ctr" fontAlgn="base"/>
            <a:r>
              <a:rPr lang="ru-RU" sz="3200" b="1" dirty="0" err="1" smtClean="0">
                <a:solidFill>
                  <a:schemeClr val="bg1"/>
                </a:solidFill>
              </a:rPr>
              <a:t>Зветься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диво — ... 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509" t="2756" r="14491" b="3601"/>
          <a:stretch/>
        </p:blipFill>
        <p:spPr>
          <a:xfrm>
            <a:off x="1428751" y="1497242"/>
            <a:ext cx="2777489" cy="484121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7230" y="3208812"/>
            <a:ext cx="2796539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chemeClr val="bg1"/>
                </a:solidFill>
              </a:rPr>
              <a:t>холодильник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785" y="4709721"/>
            <a:ext cx="6546585" cy="132802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Подумай,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холодильнику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жити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жива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істота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  <a:p>
            <a:pPr fontAlgn="base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Послухай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історію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сталася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одній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родині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15120" y="485333"/>
            <a:ext cx="8756193" cy="6743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текст. Придумай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9006" y="1208006"/>
            <a:ext cx="10543824" cy="504753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Якось Юрко вирішив налякати Іринку і сказав їй: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У холодильнику хтось живе!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Та Іринка не злякалася, а відповіла: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Я знаю.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Відчинили вони холодильник, а там Снігова баба. Компот з каструлі попив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є.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Зачиніть двері, — каже, — </a:t>
            </a:r>
            <a:r>
              <a:rPr lang="uk-UA" sz="2300" b="1" dirty="0" err="1">
                <a:solidFill>
                  <a:schemeClr val="accent2">
                    <a:lumMod val="75000"/>
                  </a:schemeClr>
                </a:solidFill>
              </a:rPr>
              <a:t>спекотно</a:t>
            </a:r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Тут до кухні зайшла мама.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Заберіть її, — сказала. — Куди я салат поставлю?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Снігова баба мовила: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Дозвольте мені лишитися!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І Юрко з Іринкою стали просити батьків лишити Снігову бабу.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— Зробимо так, — сказав тато, — поки зима, нехай живе надворі. А потім </a:t>
            </a:r>
            <a:r>
              <a:rPr lang="uk-UA" sz="2300" b="1" dirty="0" err="1">
                <a:solidFill>
                  <a:schemeClr val="accent2">
                    <a:lumMod val="75000"/>
                  </a:schemeClr>
                </a:solidFill>
              </a:rPr>
              <a:t>відвеземо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її на фабрику </a:t>
            </a:r>
            <a:r>
              <a:rPr lang="uk-UA" sz="2300" b="1" dirty="0" smtClean="0">
                <a:solidFill>
                  <a:schemeClr val="accent2">
                    <a:lumMod val="75000"/>
                  </a:schemeClr>
                </a:solidFill>
              </a:rPr>
              <a:t>морозива. Там </a:t>
            </a:r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і зимно, і смачно.</a:t>
            </a:r>
          </a:p>
          <a:p>
            <a:pPr indent="361950" algn="just"/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23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2300" b="1" dirty="0">
                <a:solidFill>
                  <a:schemeClr val="accent2">
                    <a:lumMod val="75000"/>
                  </a:schemeClr>
                </a:solidFill>
              </a:rPr>
              <a:t>Ура! — зраділи Юрко, Іринка і Снігова баба</a:t>
            </a:r>
            <a:r>
              <a:rPr lang="uk-UA" sz="23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40930" y="6122944"/>
            <a:ext cx="3771899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Тетяною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Савченко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10272" y="1260274"/>
            <a:ext cx="3450834" cy="6743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Цікава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пригода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26380" y="1927294"/>
            <a:ext cx="6774969" cy="41077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цікавим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для </a:t>
            </a:r>
            <a:r>
              <a:rPr lang="uk-UA" sz="2800" dirty="0" smtClean="0"/>
              <a:t>тебе</a:t>
            </a:r>
            <a:r>
              <a:rPr lang="ru-RU" sz="2800" dirty="0" smtClean="0"/>
              <a:t> </a:t>
            </a:r>
            <a:r>
              <a:rPr lang="ru-RU" sz="2800" dirty="0" err="1"/>
              <a:t>цей</a:t>
            </a:r>
            <a:r>
              <a:rPr lang="ru-RU" sz="2800" dirty="0"/>
              <a:t> текст?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smtClean="0"/>
              <a:t>тебе </a:t>
            </a:r>
            <a:r>
              <a:rPr lang="ru-RU" sz="2800" dirty="0" err="1"/>
              <a:t>здивувало</a:t>
            </a:r>
            <a:r>
              <a:rPr lang="ru-RU" sz="2800" dirty="0"/>
              <a:t>? </a:t>
            </a:r>
          </a:p>
          <a:p>
            <a:pPr marL="446088" indent="-446088">
              <a:buAutoNum type="arabicPeriod"/>
            </a:pPr>
            <a:r>
              <a:rPr lang="ru-RU" sz="2800" dirty="0"/>
              <a:t>Як звали </a:t>
            </a:r>
            <a:r>
              <a:rPr lang="ru-RU" sz="2800" dirty="0" err="1"/>
              <a:t>дітей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тексту?</a:t>
            </a:r>
          </a:p>
          <a:p>
            <a:pPr marL="446088" indent="-446088">
              <a:buAutoNum type="arabicPeriod"/>
            </a:pPr>
            <a:r>
              <a:rPr lang="ru-RU" sz="2800" dirty="0"/>
              <a:t>Як Юрко </a:t>
            </a:r>
            <a:r>
              <a:rPr lang="ru-RU" sz="2800" dirty="0" err="1"/>
              <a:t>хотів</a:t>
            </a:r>
            <a:r>
              <a:rPr lang="ru-RU" sz="2800" dirty="0"/>
              <a:t> </a:t>
            </a:r>
            <a:r>
              <a:rPr lang="ru-RU" sz="2800" dirty="0" err="1"/>
              <a:t>налякати</a:t>
            </a:r>
            <a:r>
              <a:rPr lang="ru-RU" sz="2800" dirty="0"/>
              <a:t> </a:t>
            </a:r>
            <a:r>
              <a:rPr lang="ru-RU" sz="2800" dirty="0" err="1"/>
              <a:t>Іринку</a:t>
            </a:r>
            <a:r>
              <a:rPr lang="ru-RU" sz="2800" dirty="0"/>
              <a:t>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злякалася</a:t>
            </a:r>
            <a:r>
              <a:rPr lang="ru-RU" sz="2800" dirty="0"/>
              <a:t> вона?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Хто</a:t>
            </a:r>
            <a:r>
              <a:rPr lang="ru-RU" sz="2800" dirty="0"/>
              <a:t> </a:t>
            </a:r>
            <a:r>
              <a:rPr lang="ru-RU" sz="2800" dirty="0" err="1"/>
              <a:t>був</a:t>
            </a:r>
            <a:r>
              <a:rPr lang="ru-RU" sz="2800" dirty="0"/>
              <a:t> у холодильнику?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робила</a:t>
            </a:r>
            <a:r>
              <a:rPr lang="ru-RU" sz="2800" dirty="0"/>
              <a:t> </a:t>
            </a:r>
            <a:r>
              <a:rPr lang="ru-RU" sz="2800" dirty="0" err="1"/>
              <a:t>Снігова</a:t>
            </a:r>
            <a:r>
              <a:rPr lang="ru-RU" sz="2800" dirty="0"/>
              <a:t> баба?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Що</a:t>
            </a:r>
            <a:r>
              <a:rPr lang="ru-RU" sz="2800" dirty="0"/>
              <a:t> сказала мама?</a:t>
            </a:r>
          </a:p>
          <a:p>
            <a:pPr marL="446088" indent="-446088">
              <a:buAutoNum type="arabicPeriod"/>
            </a:pP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вирішив</a:t>
            </a:r>
            <a:r>
              <a:rPr lang="ru-RU" sz="2800" dirty="0"/>
              <a:t> </a:t>
            </a:r>
            <a:r>
              <a:rPr lang="ru-RU" sz="2800" dirty="0" err="1"/>
              <a:t>тато</a:t>
            </a:r>
            <a:r>
              <a:rPr lang="ru-RU" sz="2800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237505"/>
              </p:ext>
            </p:extLst>
          </p:nvPr>
        </p:nvGraphicFramePr>
        <p:xfrm>
          <a:off x="4122816" y="4793881"/>
          <a:ext cx="7399436" cy="703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676">
                  <a:extLst>
                    <a:ext uri="{9D8B030D-6E8A-4147-A177-3AD203B41FA5}">
                      <a16:colId xmlns="" xmlns:a16="http://schemas.microsoft.com/office/drawing/2014/main" val="2242925546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4129595289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48250261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666316673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842056023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830410738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216339641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385864320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2757392250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963925418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416941274"/>
                    </a:ext>
                  </a:extLst>
                </a:gridCol>
              </a:tblGrid>
              <a:tr h="7038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71169892"/>
                  </a:ext>
                </a:extLst>
              </a:tr>
            </a:tbl>
          </a:graphicData>
        </a:graphic>
      </p:graphicFrame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65861" y="445745"/>
            <a:ext cx="9722918" cy="857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Поясни, </a:t>
            </a:r>
            <a:r>
              <a:rPr lang="ru-RU" sz="4000" b="1" dirty="0" err="1">
                <a:solidFill>
                  <a:schemeClr val="bg1"/>
                </a:solidFill>
              </a:rPr>
              <a:t>що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малюнку</a:t>
            </a:r>
            <a:r>
              <a:rPr lang="ru-RU" sz="4000" b="1" dirty="0">
                <a:solidFill>
                  <a:schemeClr val="bg1"/>
                </a:solidFill>
              </a:rPr>
              <a:t> не так, як у </a:t>
            </a:r>
            <a:r>
              <a:rPr lang="ru-RU" sz="4000" b="1" dirty="0" err="1">
                <a:solidFill>
                  <a:schemeClr val="bg1"/>
                </a:solidFill>
              </a:rPr>
              <a:t>тексті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122816" y="1518650"/>
            <a:ext cx="2715270" cy="3275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67" y="1564680"/>
            <a:ext cx="3156066" cy="411162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8178" t="3625" r="-277" b="4622"/>
          <a:stretch/>
        </p:blipFill>
        <p:spPr>
          <a:xfrm>
            <a:off x="7079835" y="2421789"/>
            <a:ext cx="3721031" cy="1963064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422912"/>
              </p:ext>
            </p:extLst>
          </p:nvPr>
        </p:nvGraphicFramePr>
        <p:xfrm>
          <a:off x="4099956" y="4812030"/>
          <a:ext cx="7399436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676">
                  <a:extLst>
                    <a:ext uri="{9D8B030D-6E8A-4147-A177-3AD203B41FA5}">
                      <a16:colId xmlns="" xmlns:a16="http://schemas.microsoft.com/office/drawing/2014/main" val="2242925546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4129595289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48250261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666316673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842056023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830410738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216339641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385864320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2757392250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3963925418"/>
                    </a:ext>
                  </a:extLst>
                </a:gridCol>
                <a:gridCol w="672676">
                  <a:extLst>
                    <a:ext uri="{9D8B030D-6E8A-4147-A177-3AD203B41FA5}">
                      <a16:colId xmlns="" xmlns:a16="http://schemas.microsoft.com/office/drawing/2014/main" val="1416941274"/>
                    </a:ext>
                  </a:extLst>
                </a:gridCol>
              </a:tblGrid>
              <a:tr h="368424"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х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д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ь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45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71169892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079835" y="1578216"/>
            <a:ext cx="3451701" cy="5658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Розгадай ребус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084" r="1506" b="9500"/>
          <a:stretch/>
        </p:blipFill>
        <p:spPr bwMode="auto">
          <a:xfrm>
            <a:off x="3206710" y="2224227"/>
            <a:ext cx="7344000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70" y="2246740"/>
            <a:ext cx="1035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фея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356379" y="2237053"/>
            <a:ext cx="1288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дощ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588085" y="2246740"/>
            <a:ext cx="985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їде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585114" y="2244811"/>
            <a:ext cx="18502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Фунтик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338187" y="2284284"/>
            <a:ext cx="1980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Щедре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85682"/>
            <a:ext cx="2395133" cy="292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886450" y="1483113"/>
            <a:ext cx="4700479" cy="5742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продиктовані слова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86449" y="1483113"/>
            <a:ext cx="4695807" cy="5742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фея, дощ, їде, Фунтик, Щедре.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52010" y="1415600"/>
            <a:ext cx="5930245" cy="70931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Зроби звукові схеми перших трьох слів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14070" y="3195120"/>
            <a:ext cx="5934919" cy="533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Додай перші букви в </a:t>
            </a:r>
            <a:r>
              <a:rPr lang="uk-UA" sz="2400" b="1" dirty="0" smtClean="0">
                <a:solidFill>
                  <a:schemeClr val="bg1"/>
                </a:solidFill>
              </a:rPr>
              <a:t>імена </a:t>
            </a:r>
            <a:r>
              <a:rPr lang="uk-UA" sz="2400" b="1" dirty="0" smtClean="0">
                <a:solidFill>
                  <a:schemeClr val="bg1"/>
                </a:solidFill>
              </a:rPr>
              <a:t>і надрукуй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275129" y="2649039"/>
            <a:ext cx="1365451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=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11562" y="2623354"/>
            <a:ext cx="1198965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–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827732" y="3845516"/>
            <a:ext cx="19805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__</a:t>
            </a:r>
            <a:r>
              <a:rPr lang="uk-UA" sz="3600" b="1" dirty="0" err="1" smtClean="0">
                <a:solidFill>
                  <a:schemeClr val="bg1"/>
                </a:solidFill>
              </a:rPr>
              <a:t>едько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475178" y="3856946"/>
            <a:ext cx="17493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__ </a:t>
            </a:r>
            <a:r>
              <a:rPr lang="uk-UA" sz="3600" b="1" dirty="0" err="1" smtClean="0">
                <a:solidFill>
                  <a:schemeClr val="bg1"/>
                </a:solidFill>
              </a:rPr>
              <a:t>вген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882869" y="3860406"/>
            <a:ext cx="143586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__ лія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0375" y="4358663"/>
            <a:ext cx="2940782" cy="15014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речення. Скільки їх? Надрукуй </a:t>
            </a:r>
            <a:r>
              <a:rPr lang="uk-UA" sz="2400" b="1" dirty="0" smtClean="0">
                <a:solidFill>
                  <a:schemeClr val="bg1"/>
                </a:solidFill>
              </a:rPr>
              <a:t>речення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827732" y="4681852"/>
            <a:ext cx="6829757" cy="11782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Наша Батьківщина – Україна. </a:t>
            </a:r>
          </a:p>
          <a:p>
            <a:r>
              <a:rPr lang="uk-UA" sz="3600" b="1" dirty="0" smtClean="0">
                <a:solidFill>
                  <a:schemeClr val="bg1"/>
                </a:solidFill>
              </a:rPr>
              <a:t>Її </a:t>
            </a:r>
            <a:r>
              <a:rPr lang="uk-UA" sz="3600" b="1" dirty="0" smtClean="0">
                <a:solidFill>
                  <a:schemeClr val="bg1"/>
                </a:solidFill>
              </a:rPr>
              <a:t>столиця – Київ.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823769" y="3845516"/>
            <a:ext cx="6058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Ф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496039" y="3849681"/>
            <a:ext cx="6058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Є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882868" y="3860405"/>
            <a:ext cx="6058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Ю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02868" y="2052043"/>
            <a:ext cx="1082246" cy="52322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=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– 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2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50" grpId="0"/>
      <p:bldP spid="53" grpId="0"/>
      <p:bldP spid="58" grpId="0"/>
      <p:bldP spid="36" grpId="0" animBg="1"/>
      <p:bldP spid="25" grpId="0" animBg="1"/>
      <p:bldP spid="11" grpId="0" animBg="1"/>
      <p:bldP spid="34" grpId="0"/>
      <p:bldP spid="35" grpId="0"/>
      <p:bldP spid="41" grpId="0" animBg="1"/>
      <p:bldP spid="43" grpId="0" animBg="1"/>
      <p:bldP spid="45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4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52423</TotalTime>
  <Words>850</Words>
  <Application>Microsoft Office PowerPoint</Application>
  <PresentationFormat>Произвольный</PresentationFormat>
  <Paragraphs>135</Paragraphs>
  <Slides>16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Рефлексія. Вправа «Мій успіх»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3299</cp:revision>
  <dcterms:created xsi:type="dcterms:W3CDTF">2018-01-05T16:38:53Z</dcterms:created>
  <dcterms:modified xsi:type="dcterms:W3CDTF">2024-03-06T15:16:50Z</dcterms:modified>
</cp:coreProperties>
</file>