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945" r:id="rId3"/>
    <p:sldId id="929" r:id="rId4"/>
    <p:sldId id="946" r:id="rId5"/>
    <p:sldId id="931" r:id="rId6"/>
    <p:sldId id="948" r:id="rId7"/>
    <p:sldId id="949" r:id="rId8"/>
    <p:sldId id="622" r:id="rId9"/>
    <p:sldId id="897" r:id="rId10"/>
    <p:sldId id="939" r:id="rId11"/>
    <p:sldId id="862" r:id="rId12"/>
    <p:sldId id="750" r:id="rId13"/>
    <p:sldId id="924" r:id="rId14"/>
    <p:sldId id="942" r:id="rId15"/>
    <p:sldId id="950" r:id="rId16"/>
    <p:sldId id="904" r:id="rId17"/>
    <p:sldId id="951" r:id="rId18"/>
    <p:sldId id="952" r:id="rId19"/>
    <p:sldId id="835" r:id="rId20"/>
    <p:sldId id="485" r:id="rId21"/>
    <p:sldId id="947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FFF"/>
    <a:srgbClr val="322ADA"/>
    <a:srgbClr val="E838BA"/>
    <a:srgbClr val="EF71CE"/>
    <a:srgbClr val="463EDE"/>
    <a:srgbClr val="FF3300"/>
    <a:srgbClr val="FF5050"/>
    <a:srgbClr val="F2B800"/>
    <a:srgbClr val="F6F9FC"/>
    <a:srgbClr val="F3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35" autoAdjust="0"/>
    <p:restoredTop sz="94061" autoAdjust="0"/>
  </p:normalViewPr>
  <p:slideViewPr>
    <p:cSldViewPr snapToGrid="0">
      <p:cViewPr varScale="1">
        <p:scale>
          <a:sx n="82" d="100"/>
          <a:sy n="82" d="100"/>
        </p:scale>
        <p:origin x="-570" y="-96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07.03.2024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56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56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0662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07.03.2024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07.03.2024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07.03.2024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1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397jmbgn23" TargetMode="External"/><Relationship Id="rId5" Type="http://schemas.microsoft.com/office/2007/relationships/hdphoto" Target="../media/hdphoto2.wdp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10828" y="4607043"/>
            <a:ext cx="10705982" cy="1736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Звуки </a:t>
            </a:r>
            <a:r>
              <a:rPr lang="en-US" sz="4800" b="1" dirty="0">
                <a:solidFill>
                  <a:schemeClr val="bg1"/>
                </a:solidFill>
              </a:rPr>
              <a:t>[</a:t>
            </a:r>
            <a:r>
              <a:rPr lang="uk-UA" sz="4800" b="1" dirty="0" err="1">
                <a:solidFill>
                  <a:schemeClr val="bg1"/>
                </a:solidFill>
              </a:rPr>
              <a:t>дз</a:t>
            </a:r>
            <a:r>
              <a:rPr lang="en-US" sz="4800" b="1" dirty="0">
                <a:solidFill>
                  <a:schemeClr val="bg1"/>
                </a:solidFill>
              </a:rPr>
              <a:t>]</a:t>
            </a:r>
            <a:r>
              <a:rPr lang="ru-RU" sz="4800" b="1" dirty="0">
                <a:solidFill>
                  <a:schemeClr val="bg1"/>
                </a:solidFill>
              </a:rPr>
              <a:t>, </a:t>
            </a:r>
            <a:r>
              <a:rPr lang="en-US" sz="4800" b="1" dirty="0">
                <a:solidFill>
                  <a:schemeClr val="bg1"/>
                </a:solidFill>
              </a:rPr>
              <a:t>[</a:t>
            </a:r>
            <a:r>
              <a:rPr lang="uk-UA" sz="4800" b="1" dirty="0" err="1">
                <a:solidFill>
                  <a:schemeClr val="bg1"/>
                </a:solidFill>
              </a:rPr>
              <a:t>дз</a:t>
            </a:r>
            <a:r>
              <a:rPr lang="uk-UA" sz="4800" b="1" dirty="0">
                <a:solidFill>
                  <a:schemeClr val="bg1"/>
                </a:solidFill>
              </a:rPr>
              <a:t>´</a:t>
            </a:r>
            <a:r>
              <a:rPr lang="en-US" sz="4800" b="1" dirty="0">
                <a:solidFill>
                  <a:schemeClr val="bg1"/>
                </a:solidFill>
              </a:rPr>
              <a:t>]</a:t>
            </a:r>
            <a:r>
              <a:rPr lang="ru-RU" sz="4800" b="1" dirty="0">
                <a:solidFill>
                  <a:schemeClr val="bg1"/>
                </a:solidFill>
              </a:rPr>
              <a:t>, буквосполучення </a:t>
            </a:r>
            <a:r>
              <a:rPr lang="ru-RU" sz="4800" b="1" dirty="0" err="1">
                <a:solidFill>
                  <a:schemeClr val="bg1"/>
                </a:solidFill>
              </a:rPr>
              <a:t>дз</a:t>
            </a:r>
            <a:r>
              <a:rPr lang="ru-RU" sz="4800" b="1" dirty="0">
                <a:solidFill>
                  <a:schemeClr val="bg1"/>
                </a:solidFill>
              </a:rPr>
              <a:t>. </a:t>
            </a:r>
            <a:r>
              <a:rPr lang="ru-RU" sz="4800" b="1" dirty="0" err="1">
                <a:solidFill>
                  <a:schemeClr val="bg1"/>
                </a:solidFill>
              </a:rPr>
              <a:t>Читання</a:t>
            </a:r>
            <a:r>
              <a:rPr lang="ru-RU" sz="4800" b="1" dirty="0">
                <a:solidFill>
                  <a:schemeClr val="bg1"/>
                </a:solidFill>
              </a:rPr>
              <a:t> </a:t>
            </a:r>
            <a:r>
              <a:rPr lang="ru-RU" sz="4800" b="1" dirty="0" err="1">
                <a:solidFill>
                  <a:schemeClr val="bg1"/>
                </a:solidFill>
              </a:rPr>
              <a:t>текстів</a:t>
            </a:r>
            <a:r>
              <a:rPr lang="ru-RU" sz="4800" b="1" dirty="0">
                <a:solidFill>
                  <a:schemeClr val="bg1"/>
                </a:solidFill>
              </a:rPr>
              <a:t> з </a:t>
            </a:r>
            <a:r>
              <a:rPr lang="ru-RU" sz="4800" b="1" dirty="0" err="1">
                <a:solidFill>
                  <a:schemeClr val="bg1"/>
                </a:solidFill>
              </a:rPr>
              <a:t>вивченими</a:t>
            </a:r>
            <a:r>
              <a:rPr lang="ru-RU" sz="4800" b="1" dirty="0">
                <a:solidFill>
                  <a:schemeClr val="bg1"/>
                </a:solidFill>
              </a:rPr>
              <a:t> </a:t>
            </a:r>
            <a:r>
              <a:rPr lang="ru-RU" sz="4800" b="1" dirty="0" err="1">
                <a:solidFill>
                  <a:schemeClr val="bg1"/>
                </a:solidFill>
              </a:rPr>
              <a:t>літерами</a:t>
            </a:r>
            <a:endParaRPr lang="uk-UA" sz="4800" b="1" i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10662" y="1151810"/>
            <a:ext cx="3360715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8</a:t>
            </a:r>
            <a:r>
              <a:rPr lang="en-US" sz="2800" b="1" dirty="0" smtClean="0">
                <a:solidFill>
                  <a:schemeClr val="bg1"/>
                </a:solidFill>
              </a:rPr>
              <a:t>8</a:t>
            </a:r>
            <a:endParaRPr lang="uk-UA" sz="2800" b="1" dirty="0" smtClean="0">
              <a:solidFill>
                <a:schemeClr val="bg1"/>
              </a:solidFill>
            </a:endParaRPr>
          </a:p>
        </p:txBody>
      </p:sp>
      <p:pic>
        <p:nvPicPr>
          <p:cNvPr id="1026" name="Picture 2" descr="https://resources.cdn.miyklas.com.ua/9dfae3a9-2bcf-47f0-b5ad-163e70ec6a92/%D0%B4%D0%B6%D0%B4%D0%B7-w4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92"/>
          <a:stretch/>
        </p:blipFill>
        <p:spPr bwMode="auto">
          <a:xfrm>
            <a:off x="1486662" y="1222350"/>
            <a:ext cx="3502025" cy="2633432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07.03.2024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Фізкультхвилинка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9119B7A-EE3F-4C85-B067-F5C3A2066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9" y="1266380"/>
            <a:ext cx="11814711" cy="5328928"/>
          </a:xfrm>
          <a:prstGeom prst="rect">
            <a:avLst/>
          </a:prstGeom>
        </p:spPr>
      </p:pic>
      <p:pic>
        <p:nvPicPr>
          <p:cNvPr id="2" name="Фізкультхвилинка №11">
            <a:hlinkClick r:id="" action="ppaction://media"/>
            <a:extLst>
              <a:ext uri="{FF2B5EF4-FFF2-40B4-BE49-F238E27FC236}">
                <a16:creationId xmlns:a16="http://schemas.microsoft.com/office/drawing/2014/main" xmlns="" id="{C09754E0-310E-4A19-8C26-F941B40FE2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26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5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72" y="1829146"/>
            <a:ext cx="3473404" cy="4202589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316378" y="492702"/>
            <a:ext cx="8732066" cy="96570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«Передбачення»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92066" y="1838954"/>
            <a:ext cx="6658145" cy="1200329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— Що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зображено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на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малюнку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  <a:p>
            <a:pPr algn="just"/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— Про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що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може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йтися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у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тексті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72850" y="3930440"/>
            <a:ext cx="5496576" cy="164891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err="1">
                <a:solidFill>
                  <a:schemeClr val="accent2">
                    <a:lumMod val="75000"/>
                  </a:schemeClr>
                </a:solidFill>
              </a:rPr>
              <a:t>удза</a:t>
            </a:r>
            <a:r>
              <a:rPr lang="ru-RU" sz="4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800" b="1" dirty="0" err="1" smtClean="0">
                <a:solidFill>
                  <a:schemeClr val="accent2">
                    <a:lumMod val="75000"/>
                  </a:schemeClr>
                </a:solidFill>
              </a:rPr>
              <a:t>едзо</a:t>
            </a:r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ru-RU" sz="4800" b="1" dirty="0" err="1" smtClean="0">
                <a:solidFill>
                  <a:schemeClr val="accent2">
                    <a:lumMod val="75000"/>
                  </a:schemeClr>
                </a:solidFill>
              </a:rPr>
              <a:t>ідзу</a:t>
            </a:r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ru-RU" sz="4800" b="1" dirty="0" err="1" smtClean="0">
                <a:solidFill>
                  <a:schemeClr val="accent2">
                    <a:lumMod val="75000"/>
                  </a:schemeClr>
                </a:solidFill>
              </a:rPr>
              <a:t>одзе</a:t>
            </a:r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ru-RU" sz="4800" b="1" dirty="0" err="1" smtClean="0">
                <a:solidFill>
                  <a:schemeClr val="accent2">
                    <a:lumMod val="75000"/>
                  </a:schemeClr>
                </a:solidFill>
              </a:rPr>
              <a:t>адзи</a:t>
            </a:r>
            <a:endParaRPr lang="ru-RU" sz="4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92066" y="3268766"/>
            <a:ext cx="6658145" cy="461665"/>
          </a:xfrm>
          <a:prstGeom prst="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Допоможи дзвіночкам прочитати склади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9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712437" y="578185"/>
            <a:ext cx="8756193" cy="82417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Прочитай текст. Придумай заголовок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7050" y="1512312"/>
            <a:ext cx="7876170" cy="3660463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61950" algn="just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У лісі дзюркотів струмок. Над ним схилились лісові дзвіночки. Вони дивились у воду, як у дзеркало.</a:t>
            </a:r>
          </a:p>
          <a:p>
            <a:pPr indent="361950" algn="just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Прилетів ґедзь. Він сів на дзвіночки і захитав їх. Хотів, щоб вони задзвонили. Ґедзь не знав, що лісові дзвіночки не дзвонять.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2499" t="4939" r="7629" b="10176"/>
          <a:stretch/>
        </p:blipFill>
        <p:spPr>
          <a:xfrm>
            <a:off x="8565266" y="1512312"/>
            <a:ext cx="3202904" cy="3660462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64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196959" y="4957010"/>
            <a:ext cx="9173957" cy="167528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450850" indent="-450850">
              <a:buAutoNum type="arabicPeriod"/>
            </a:pPr>
            <a:r>
              <a:rPr lang="ru-RU" sz="2400" b="1" dirty="0"/>
              <a:t>Де росли </a:t>
            </a:r>
            <a:r>
              <a:rPr lang="ru-RU" sz="2400" b="1" dirty="0" err="1"/>
              <a:t>лісові</a:t>
            </a:r>
            <a:r>
              <a:rPr lang="ru-RU" sz="2400" b="1" dirty="0"/>
              <a:t> </a:t>
            </a:r>
            <a:r>
              <a:rPr lang="ru-RU" sz="2400" b="1" dirty="0" err="1" smtClean="0"/>
              <a:t>дзвіночки</a:t>
            </a:r>
            <a:r>
              <a:rPr lang="ru-RU" sz="2400" b="1" dirty="0" smtClean="0"/>
              <a:t>? </a:t>
            </a:r>
            <a:r>
              <a:rPr lang="ru-RU" sz="2400" b="1" dirty="0" err="1" smtClean="0"/>
              <a:t>Що</a:t>
            </a:r>
            <a:r>
              <a:rPr lang="ru-RU" sz="2400" b="1" dirty="0" smtClean="0"/>
              <a:t> </a:t>
            </a:r>
            <a:r>
              <a:rPr lang="ru-RU" sz="2400" b="1" dirty="0"/>
              <a:t>вони </a:t>
            </a:r>
            <a:r>
              <a:rPr lang="ru-RU" sz="2400" b="1" dirty="0" err="1"/>
              <a:t>робили</a:t>
            </a:r>
            <a:r>
              <a:rPr lang="ru-RU" sz="2400" b="1" dirty="0"/>
              <a:t>?</a:t>
            </a:r>
          </a:p>
          <a:p>
            <a:pPr marL="450850" indent="-450850">
              <a:buAutoNum type="arabicPeriod"/>
            </a:pPr>
            <a:r>
              <a:rPr lang="ru-RU" sz="2400" b="1" dirty="0" err="1"/>
              <a:t>Хто</a:t>
            </a:r>
            <a:r>
              <a:rPr lang="ru-RU" sz="2400" b="1" dirty="0"/>
              <a:t> до них </a:t>
            </a:r>
            <a:r>
              <a:rPr lang="ru-RU" sz="2400" b="1" dirty="0" err="1" smtClean="0"/>
              <a:t>прилетів</a:t>
            </a:r>
            <a:r>
              <a:rPr lang="ru-RU" sz="2400" b="1" dirty="0" smtClean="0"/>
              <a:t>? </a:t>
            </a:r>
            <a:r>
              <a:rPr lang="ru-RU" sz="2400" b="1" dirty="0" err="1" smtClean="0"/>
              <a:t>Що</a:t>
            </a:r>
            <a:r>
              <a:rPr lang="ru-RU" sz="2400" b="1" dirty="0" smtClean="0"/>
              <a:t> </a:t>
            </a:r>
            <a:r>
              <a:rPr lang="ru-RU" sz="2400" b="1" dirty="0" err="1"/>
              <a:t>робив</a:t>
            </a:r>
            <a:r>
              <a:rPr lang="ru-RU" sz="2400" b="1" dirty="0"/>
              <a:t> </a:t>
            </a:r>
            <a:r>
              <a:rPr lang="ru-RU" sz="2400" b="1" dirty="0" err="1"/>
              <a:t>ґедзь</a:t>
            </a:r>
            <a:r>
              <a:rPr lang="ru-RU" sz="2400" b="1" dirty="0"/>
              <a:t>?</a:t>
            </a:r>
          </a:p>
          <a:p>
            <a:pPr marL="450850" indent="-450850">
              <a:buAutoNum type="arabicPeriod"/>
            </a:pPr>
            <a:r>
              <a:rPr lang="ru-RU" sz="2400" b="1" dirty="0"/>
              <a:t>Для </a:t>
            </a:r>
            <a:r>
              <a:rPr lang="ru-RU" sz="2400" b="1" dirty="0" err="1"/>
              <a:t>чого</a:t>
            </a:r>
            <a:r>
              <a:rPr lang="ru-RU" sz="2400" b="1" dirty="0"/>
              <a:t> </a:t>
            </a:r>
            <a:r>
              <a:rPr lang="ru-RU" sz="2400" b="1" dirty="0" err="1"/>
              <a:t>він</a:t>
            </a:r>
            <a:r>
              <a:rPr lang="ru-RU" sz="2400" b="1" dirty="0"/>
              <a:t> </a:t>
            </a:r>
            <a:r>
              <a:rPr lang="ru-RU" sz="2400" b="1" dirty="0" err="1"/>
              <a:t>хитав</a:t>
            </a:r>
            <a:r>
              <a:rPr lang="ru-RU" sz="2400" b="1" dirty="0"/>
              <a:t> </a:t>
            </a:r>
            <a:r>
              <a:rPr lang="ru-RU" sz="2400" b="1" dirty="0" err="1"/>
              <a:t>дзвіночки</a:t>
            </a:r>
            <a:r>
              <a:rPr lang="ru-RU" sz="2400" b="1" dirty="0"/>
              <a:t>?</a:t>
            </a:r>
          </a:p>
          <a:p>
            <a:pPr marL="531813" indent="-531813">
              <a:buAutoNum type="arabicPeriod"/>
            </a:pPr>
            <a:r>
              <a:rPr lang="ru-RU" sz="2400" b="1" dirty="0" err="1" smtClean="0"/>
              <a:t>Чому</a:t>
            </a:r>
            <a:r>
              <a:rPr lang="ru-RU" sz="2400" b="1" dirty="0" smtClean="0"/>
              <a:t> </a:t>
            </a:r>
            <a:r>
              <a:rPr lang="ru-RU" sz="2400" b="1" dirty="0" err="1"/>
              <a:t>ці</a:t>
            </a:r>
            <a:r>
              <a:rPr lang="ru-RU" sz="2400" b="1" dirty="0"/>
              <a:t> </a:t>
            </a:r>
            <a:r>
              <a:rPr lang="ru-RU" sz="2400" b="1" dirty="0" err="1"/>
              <a:t>квіти</a:t>
            </a:r>
            <a:r>
              <a:rPr lang="ru-RU" sz="2400" b="1" dirty="0"/>
              <a:t> назвали </a:t>
            </a:r>
            <a:r>
              <a:rPr lang="ru-RU" sz="2400" b="1" dirty="0" err="1"/>
              <a:t>дзвіночками</a:t>
            </a:r>
            <a:r>
              <a:rPr lang="ru-RU" sz="2400" b="1" dirty="0"/>
              <a:t>, </a:t>
            </a:r>
            <a:r>
              <a:rPr lang="ru-RU" sz="2400" b="1" dirty="0" err="1"/>
              <a:t>якщо</a:t>
            </a:r>
            <a:r>
              <a:rPr lang="ru-RU" sz="2400" b="1" dirty="0"/>
              <a:t> вони не </a:t>
            </a:r>
            <a:r>
              <a:rPr lang="ru-RU" sz="2400" b="1" dirty="0" err="1"/>
              <a:t>дзвонять</a:t>
            </a:r>
            <a:r>
              <a:rPr lang="ru-RU" sz="2400" b="1" dirty="0"/>
              <a:t>? 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3078866" y="2488558"/>
            <a:ext cx="3530278" cy="115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12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810228" y="584642"/>
            <a:ext cx="10463514" cy="8158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Прочитай </a:t>
            </a:r>
            <a:r>
              <a:rPr lang="ru-RU" sz="3600" b="1" dirty="0" err="1">
                <a:solidFill>
                  <a:schemeClr val="bg1"/>
                </a:solidFill>
              </a:rPr>
              <a:t>сполучення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слів</a:t>
            </a:r>
            <a:r>
              <a:rPr lang="ru-RU" sz="3600" b="1" dirty="0">
                <a:solidFill>
                  <a:schemeClr val="bg1"/>
                </a:solidFill>
              </a:rPr>
              <a:t>. </a:t>
            </a:r>
            <a:r>
              <a:rPr lang="ru-RU" sz="3600" b="1" dirty="0" err="1">
                <a:solidFill>
                  <a:schemeClr val="bg1"/>
                </a:solidFill>
              </a:rPr>
              <a:t>Склади</a:t>
            </a:r>
            <a:r>
              <a:rPr lang="ru-RU" sz="3600" b="1" dirty="0">
                <a:solidFill>
                  <a:schemeClr val="bg1"/>
                </a:solidFill>
              </a:rPr>
              <a:t> з ними </a:t>
            </a:r>
            <a:r>
              <a:rPr lang="ru-RU" sz="3600" b="1" dirty="0" err="1">
                <a:solidFill>
                  <a:schemeClr val="bg1"/>
                </a:solidFill>
              </a:rPr>
              <a:t>речення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53560" y="1528718"/>
            <a:ext cx="897685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вода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дзюрчить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        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   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кукур</a:t>
            </a:r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у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дзяні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п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à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лички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горобець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дзьобає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   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   </a:t>
            </a:r>
            <a:r>
              <a:rPr lang="ru-RU" sz="3600" b="1" dirty="0" err="1" smtClean="0">
                <a:solidFill>
                  <a:schemeClr val="accent2">
                    <a:lumMod val="75000"/>
                  </a:schemeClr>
                </a:solidFill>
              </a:rPr>
              <a:t>солодкі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родз</a:t>
            </a:r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и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нки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65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" name="Picture 2" descr="https://pernatidruzi.org.ua/pictures/horobec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10" y="2908421"/>
            <a:ext cx="2943454" cy="220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0.gstatic.com/images?q=tbn:ANd9GcSJSIBasFjH6eGV6N-OWqFoo1SRcKgEk3H31qIr-qvf5enu-Vrl2GuWOxGnHJz7Rgc11kU&amp;usqp=C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908421"/>
            <a:ext cx="2751599" cy="275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dzo.com.ua/images/catalog/products/a04ae52b3c1a283b60386172ae193f706a4030c8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" t="25146" r="4970" b="20146"/>
          <a:stretch/>
        </p:blipFill>
        <p:spPr bwMode="auto">
          <a:xfrm>
            <a:off x="6447099" y="4133344"/>
            <a:ext cx="2739042" cy="168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cdn.27.ua/799/c0/41/1294401_1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612" y="2992388"/>
            <a:ext cx="2349713" cy="248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36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931909" y="445745"/>
            <a:ext cx="8756193" cy="75118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Прочитай текст. Придумай заголовок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0374" y="1196932"/>
            <a:ext cx="11091159" cy="50167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61950" algn="just"/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  Олесь 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і Марійка люблять дивитися по телевізору передачі про тварин. Сьогодні діти дізнались багато цікавого про дзьоби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птахів.</a:t>
            </a:r>
          </a:p>
          <a:p>
            <a:pPr indent="361950" algn="just"/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  Виявляється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, дзьоб у птаха — не прикраса. Ним він добуває їжу. Дзьоби у птахів дуже різні.</a:t>
            </a:r>
          </a:p>
          <a:p>
            <a:pPr indent="361950" algn="just"/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  У 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качки дзьоб плоский. Ним вона збирає їжу на поверхні води. Дзьоб папуги й горобця нагадує кусачки. Птахи подрібнюють ним насіння. Дуже міцний дзьоб у дятла. Він роздовбує дзьобом кору на деревах. Дістає шкідливих личинок і комах.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6142" y="5567300"/>
            <a:ext cx="4446024" cy="1110391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 flipV="1">
            <a:off x="2779727" y="3693737"/>
            <a:ext cx="4836415" cy="115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684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026380" y="2089341"/>
            <a:ext cx="6506581" cy="30845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0850" indent="-450850" algn="just">
              <a:buAutoNum type="arabicPeriod"/>
            </a:pPr>
            <a:r>
              <a:rPr lang="uk-UA" sz="2800" dirty="0"/>
              <a:t>Яку передачу дивились діти?</a:t>
            </a:r>
          </a:p>
          <a:p>
            <a:pPr marL="450850" indent="-450850" algn="just">
              <a:buAutoNum type="arabicPeriod"/>
            </a:pPr>
            <a:r>
              <a:rPr lang="uk-UA" sz="2800" dirty="0"/>
              <a:t>Про дзьоби яких птахів дізналися?</a:t>
            </a:r>
          </a:p>
          <a:p>
            <a:pPr marL="450850" indent="-450850" algn="just">
              <a:buAutoNum type="arabicPeriod"/>
            </a:pPr>
            <a:r>
              <a:rPr lang="uk-UA" sz="2800" dirty="0"/>
              <a:t>Який дзьоб у качки?</a:t>
            </a:r>
          </a:p>
          <a:p>
            <a:pPr marL="450850" indent="-450850" algn="just">
              <a:buAutoNum type="arabicPeriod"/>
            </a:pPr>
            <a:r>
              <a:rPr lang="uk-UA" sz="2800" dirty="0"/>
              <a:t>Що нагадують дзьоби в папуги й горобця?</a:t>
            </a:r>
          </a:p>
          <a:p>
            <a:pPr marL="450850" indent="-450850" algn="just">
              <a:buAutoNum type="arabicPeriod"/>
            </a:pPr>
            <a:r>
              <a:rPr lang="uk-UA" sz="2800" dirty="0"/>
              <a:t>Який дзьоб у дятла?</a:t>
            </a:r>
          </a:p>
        </p:txBody>
      </p:sp>
      <p:pic>
        <p:nvPicPr>
          <p:cNvPr id="7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07" y="1927295"/>
            <a:ext cx="3712408" cy="371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618236" y="577281"/>
            <a:ext cx="8732066" cy="81992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bg1"/>
                </a:solidFill>
              </a:rPr>
              <a:t>Вправа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</a:rPr>
              <a:t>«</a:t>
            </a:r>
            <a:r>
              <a:rPr lang="ru-RU" sz="4000" b="1" dirty="0" err="1" smtClean="0">
                <a:solidFill>
                  <a:schemeClr val="bg1"/>
                </a:solidFill>
              </a:rPr>
              <a:t>Запитання</a:t>
            </a:r>
            <a:r>
              <a:rPr lang="ru-RU" sz="4000" b="1" dirty="0" smtClean="0">
                <a:solidFill>
                  <a:schemeClr val="bg1"/>
                </a:solidFill>
              </a:rPr>
              <a:t> до тексту»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97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944714" y="445745"/>
            <a:ext cx="8756193" cy="7927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</a:rPr>
              <a:t>Визнач</a:t>
            </a:r>
            <a:r>
              <a:rPr lang="ru-RU" sz="4000" b="1" dirty="0" smtClean="0">
                <a:solidFill>
                  <a:schemeClr val="bg1"/>
                </a:solidFill>
              </a:rPr>
              <a:t>, </a:t>
            </a:r>
            <a:r>
              <a:rPr lang="ru-RU" sz="4000" b="1" dirty="0">
                <a:solidFill>
                  <a:schemeClr val="bg1"/>
                </a:solidFill>
              </a:rPr>
              <a:t>де чий </a:t>
            </a:r>
            <a:r>
              <a:rPr lang="ru-RU" sz="4000" b="1" dirty="0" err="1">
                <a:solidFill>
                  <a:schemeClr val="bg1"/>
                </a:solidFill>
              </a:rPr>
              <a:t>дзьоб</a:t>
            </a:r>
            <a:endParaRPr lang="ru-RU" sz="4000" b="1" i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8011" y="1669195"/>
            <a:ext cx="4254379" cy="3170099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000" dirty="0" err="1">
                <a:solidFill>
                  <a:schemeClr val="accent2">
                    <a:lumMod val="75000"/>
                  </a:schemeClr>
                </a:solidFill>
              </a:rPr>
              <a:t>дзьоб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000" dirty="0" err="1">
                <a:solidFill>
                  <a:schemeClr val="accent2">
                    <a:lumMod val="75000"/>
                  </a:schemeClr>
                </a:solidFill>
              </a:rPr>
              <a:t>пелік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à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</a:rPr>
              <a:t>на</a:t>
            </a:r>
          </a:p>
          <a:p>
            <a:endParaRPr lang="ru-RU" sz="40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4000" dirty="0" err="1">
                <a:solidFill>
                  <a:schemeClr val="accent2">
                    <a:lumMod val="75000"/>
                  </a:schemeClr>
                </a:solidFill>
              </a:rPr>
              <a:t>дзьоб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000" dirty="0" err="1">
                <a:solidFill>
                  <a:schemeClr val="accent2">
                    <a:lumMod val="75000"/>
                  </a:schemeClr>
                </a:solidFill>
              </a:rPr>
              <a:t>лелеки</a:t>
            </a:r>
            <a:endParaRPr lang="ru-RU" sz="40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40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4000" dirty="0" err="1">
                <a:solidFill>
                  <a:schemeClr val="accent2">
                    <a:lumMod val="75000"/>
                  </a:schemeClr>
                </a:solidFill>
              </a:rPr>
              <a:t>дзьоб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4000" dirty="0">
                <a:solidFill>
                  <a:schemeClr val="accent2">
                    <a:lumMod val="75000"/>
                  </a:schemeClr>
                </a:solidFill>
              </a:rPr>
              <a:t>орла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187" y="4584650"/>
            <a:ext cx="2901830" cy="1776067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35471"/>
          <a:stretch/>
        </p:blipFill>
        <p:spPr>
          <a:xfrm>
            <a:off x="6679682" y="3074744"/>
            <a:ext cx="2310950" cy="136219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43948" t="51275" r="41431" b="33467"/>
          <a:stretch/>
        </p:blipFill>
        <p:spPr>
          <a:xfrm>
            <a:off x="6332960" y="1354996"/>
            <a:ext cx="2739057" cy="1607771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cxnSp>
        <p:nvCxnSpPr>
          <p:cNvPr id="13" name="Прямая со стрелкой 12"/>
          <p:cNvCxnSpPr/>
          <p:nvPr/>
        </p:nvCxnSpPr>
        <p:spPr>
          <a:xfrm>
            <a:off x="4142306" y="2083398"/>
            <a:ext cx="2282890" cy="150968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3543444" y="3308929"/>
            <a:ext cx="2708131" cy="1530365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endCxn id="5" idx="1"/>
          </p:cNvCxnSpPr>
          <p:nvPr/>
        </p:nvCxnSpPr>
        <p:spPr>
          <a:xfrm flipV="1">
            <a:off x="3449256" y="3755842"/>
            <a:ext cx="3230426" cy="681097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9072017" y="1331551"/>
            <a:ext cx="2914862" cy="1631216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Дзьоб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пелік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à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на переходить в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горловий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мішок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Це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дозволяє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птаху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черпати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воду,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захоплюючи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рибу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072017" y="3112805"/>
            <a:ext cx="2914862" cy="1015663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Гачкуватий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крупний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дзьоб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орла для розривання здобичі.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224417" y="4421725"/>
            <a:ext cx="2914862" cy="1938992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Дзьоб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000" b="1" dirty="0" err="1" smtClean="0">
                <a:solidFill>
                  <a:schemeClr val="accent2">
                    <a:lumMod val="75000"/>
                  </a:schemeClr>
                </a:solidFill>
              </a:rPr>
              <a:t>лелеки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 довгий, прямий, конічний.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Це дозволяє йому харчуватися жабами, мишами, рибою, комахами, черв’яками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1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747" y="752762"/>
            <a:ext cx="2563902" cy="3135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1856740" y="434341"/>
            <a:ext cx="9163561" cy="899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4">
            <a:extLst>
              <a:ext uri="{FF2B5EF4-FFF2-40B4-BE49-F238E27FC236}">
                <a16:creationId xmlns="" xmlns:a16="http://schemas.microsoft.com/office/drawing/2014/main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43634" y="1368109"/>
            <a:ext cx="5106825" cy="7372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З’єднай стрілочками частини слів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2" name="Picture 2" descr="D:\1 клас\1. Навчання грамоти\1 УРОКИ 2023\1 Читання\6 Блок я ц ю є ї ф щ дз дж апостроф\088 -Звуки  дз,  дз', буквосполучення дз\2024-03-07_0033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916" y="2269579"/>
            <a:ext cx="7209207" cy="3457749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1 клас\1. Навчання грамоти\1 УРОКИ 2023\1 Читання\6 Блок я ц ю є ї ф щ дз дж апостроф\088 -Звуки  дз,  дз', буквосполучення дз\2024-03-07_0034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555" y="2363164"/>
            <a:ext cx="5431630" cy="3077924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я со стрелкой 10"/>
          <p:cNvCxnSpPr/>
          <p:nvPr/>
        </p:nvCxnSpPr>
        <p:spPr>
          <a:xfrm>
            <a:off x="5521443" y="2906188"/>
            <a:ext cx="1782182" cy="995938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5547429" y="3404157"/>
            <a:ext cx="1782182" cy="995938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5570738" y="2906188"/>
            <a:ext cx="1732887" cy="1109831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5521443" y="4537231"/>
            <a:ext cx="1828481" cy="451458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5574053" y="3404157"/>
            <a:ext cx="1755558" cy="1584532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309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747" y="752762"/>
            <a:ext cx="2563902" cy="3135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1856740" y="434341"/>
            <a:ext cx="9163561" cy="899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4">
            <a:extLst>
              <a:ext uri="{FF2B5EF4-FFF2-40B4-BE49-F238E27FC236}">
                <a16:creationId xmlns="" xmlns:a16="http://schemas.microsoft.com/office/drawing/2014/main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42648" y="1491479"/>
            <a:ext cx="8377653" cy="8288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З’єднай стрілочками малюнки і слова. Надрукуй у клітинках назви відповідних малюнків.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D:\1 клас\1. Навчання грамоти\1 УРОКИ 2023\1 Читання\6 Блок я ц ю є ї ф щ дз дж апостроф\088 -Звуки  дз,  дз', буквосполучення дз\2024-03-07_0043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505" y="2542993"/>
            <a:ext cx="7488916" cy="2237351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 стрелкой 8"/>
          <p:cNvCxnSpPr/>
          <p:nvPr/>
        </p:nvCxnSpPr>
        <p:spPr>
          <a:xfrm>
            <a:off x="4051458" y="2976836"/>
            <a:ext cx="1041403" cy="819660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4051458" y="3791780"/>
            <a:ext cx="1041403" cy="629749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4203858" y="3113590"/>
            <a:ext cx="889003" cy="1307939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7803871" y="2699147"/>
            <a:ext cx="2529307" cy="54176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кукурудза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310623" y="3496677"/>
            <a:ext cx="2022555" cy="54176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дзиґа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171727" y="4150647"/>
            <a:ext cx="2161451" cy="54176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ґудзик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pic>
        <p:nvPicPr>
          <p:cNvPr id="3075" name="Picture 3" descr="D:\1 клас\1. Навчання грамоти\1 УРОКИ 2023\1 Читання\6 Блок я ц ю є ї ф щ дз дж апостроф\088 -Звуки  дз,  дз', буквосполучення дз\2024-03-07_0048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431" y="2542992"/>
            <a:ext cx="8372246" cy="2711914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2667726" y="1481833"/>
            <a:ext cx="8377653" cy="8288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Склади речення за малюнком і схемами.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19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737031" y="523312"/>
            <a:ext cx="8811364" cy="8164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:a16="http://schemas.microsoft.com/office/drawing/2014/main" xmlns="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71977" y="182142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xmlns="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88999" y="2194249"/>
            <a:ext cx="1251857" cy="125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9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4856756" y="2522271"/>
            <a:ext cx="5389150" cy="2826306"/>
          </a:xfrm>
          <a:prstGeom prst="round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Ми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сюди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прийшли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учитись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Не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лінитись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, а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трудитись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П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рацюємо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старанно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Завдання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виконуємо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ми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бездоганно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!</a:t>
            </a:r>
            <a:endParaRPr kumimoji="0" lang="ru-RU" sz="32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94939" y="624553"/>
            <a:ext cx="8237080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Налаштування на урок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Людина\Учні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22" y="2522271"/>
            <a:ext cx="2982416" cy="2728511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4"/>
          <p:cNvSpPr txBox="1">
            <a:spLocks/>
          </p:cNvSpPr>
          <p:nvPr/>
        </p:nvSpPr>
        <p:spPr>
          <a:xfrm>
            <a:off x="1994938" y="601047"/>
            <a:ext cx="8237081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 err="1" smtClean="0">
                <a:solidFill>
                  <a:schemeClr val="bg1"/>
                </a:solidFill>
              </a:rPr>
              <a:t>Кошик</a:t>
            </a:r>
            <a:r>
              <a:rPr lang="ru-RU" sz="4000" b="1" dirty="0" smtClean="0">
                <a:solidFill>
                  <a:schemeClr val="bg1"/>
                </a:solidFill>
              </a:rPr>
              <a:t> для </a:t>
            </a:r>
            <a:r>
              <a:rPr lang="ru-RU" sz="4000" b="1" dirty="0" err="1" smtClean="0">
                <a:solidFill>
                  <a:schemeClr val="bg1"/>
                </a:solidFill>
              </a:rPr>
              <a:t>сміття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856757" y="2522271"/>
            <a:ext cx="5833330" cy="3371136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Навіщо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людині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кошик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для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сміття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? 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Так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і з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почуттями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іноді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накопичуються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непотрібні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марні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почуття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</a:p>
          <a:p>
            <a:pPr lvl="0" algn="ctr"/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Поміркуй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які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почуття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заважатимуть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тобі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на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уроці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яких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ти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хочеш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позбутися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Уяви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що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це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неприємне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почуття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у тебе в руках. Скомкай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його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і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викинь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у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кошик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для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сміття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Подзаголовок 2"/>
          <p:cNvSpPr txBox="1">
            <a:spLocks/>
          </p:cNvSpPr>
          <p:nvPr/>
        </p:nvSpPr>
        <p:spPr>
          <a:xfrm>
            <a:off x="1581122" y="1528494"/>
            <a:ext cx="2319759" cy="658980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 smtClean="0">
                <a:solidFill>
                  <a:schemeClr val="bg1"/>
                </a:solidFill>
              </a:rPr>
              <a:t>Моя лінь…</a:t>
            </a:r>
          </a:p>
        </p:txBody>
      </p:sp>
      <p:sp>
        <p:nvSpPr>
          <p:cNvPr id="25" name="Подзаголовок 2"/>
          <p:cNvSpPr txBox="1">
            <a:spLocks/>
          </p:cNvSpPr>
          <p:nvPr/>
        </p:nvSpPr>
        <p:spPr>
          <a:xfrm>
            <a:off x="4317989" y="1509278"/>
            <a:ext cx="2639028" cy="67819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 smtClean="0">
                <a:solidFill>
                  <a:schemeClr val="bg1"/>
                </a:solidFill>
              </a:rPr>
              <a:t>Моя </a:t>
            </a:r>
            <a:r>
              <a:rPr lang="ru-RU" sz="2800" b="1" dirty="0" err="1" smtClean="0">
                <a:solidFill>
                  <a:schemeClr val="bg1"/>
                </a:solidFill>
              </a:rPr>
              <a:t>неувага</a:t>
            </a:r>
            <a:r>
              <a:rPr lang="ru-RU" sz="2800" b="1" dirty="0" smtClean="0">
                <a:solidFill>
                  <a:schemeClr val="bg1"/>
                </a:solidFill>
              </a:rPr>
              <a:t>...</a:t>
            </a:r>
            <a:endParaRPr lang="uk-UA" sz="2800" b="1" dirty="0" smtClean="0">
              <a:solidFill>
                <a:schemeClr val="bg1"/>
              </a:solidFill>
            </a:endParaRPr>
          </a:p>
        </p:txBody>
      </p:sp>
      <p:sp>
        <p:nvSpPr>
          <p:cNvPr id="26" name="Подзаголовок 2"/>
          <p:cNvSpPr txBox="1">
            <a:spLocks/>
          </p:cNvSpPr>
          <p:nvPr/>
        </p:nvSpPr>
        <p:spPr>
          <a:xfrm>
            <a:off x="7249859" y="1509278"/>
            <a:ext cx="3440228" cy="7081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 smtClean="0">
                <a:solidFill>
                  <a:schemeClr val="bg1"/>
                </a:solidFill>
              </a:rPr>
              <a:t>Моя дратівливість…</a:t>
            </a:r>
          </a:p>
        </p:txBody>
      </p:sp>
      <p:pic>
        <p:nvPicPr>
          <p:cNvPr id="6146" name="Picture 2" descr="https://content1.rozetka.com.ua/goods/images/big/1889398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22" y="2668484"/>
            <a:ext cx="3027681" cy="2805146"/>
          </a:xfrm>
          <a:prstGeom prst="round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2659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" grpId="0" animBg="1"/>
      <p:bldP spid="9" grpId="0" animBg="1"/>
      <p:bldP spid="2" grpId="0" animBg="1"/>
      <p:bldP spid="24" grpId="0" animBg="1"/>
      <p:bldP spid="25" grpId="0" animBg="1"/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28687" y="573403"/>
            <a:ext cx="8755124" cy="89658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35896" y="1925048"/>
            <a:ext cx="4929370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Пригадай,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звук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вивчали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Яким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буквосполученням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він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позначається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uk-UA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1845" y="1925048"/>
            <a:ext cx="3428736" cy="41358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9096647" y="2253627"/>
            <a:ext cx="2773126" cy="347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7488" y="688148"/>
            <a:ext cx="8350160" cy="72008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Рефлексія. Вправа «Мій успіх»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89244" y="1535993"/>
            <a:ext cx="6470248" cy="1123712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На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уроці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ти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вкладав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свої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сили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та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старання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О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ціни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власний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вклад у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свій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успіх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на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уроці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й </a:t>
            </a:r>
            <a:r>
              <a:rPr lang="ru-RU" sz="2000" b="1" smtClean="0">
                <a:solidFill>
                  <a:schemeClr val="accent2">
                    <a:lumMod val="75000"/>
                  </a:schemeClr>
                </a:solidFill>
              </a:rPr>
              <a:t>розмісти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свого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чоловічка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на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відповідному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місці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п’єдесталу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3" name="Куб 2"/>
          <p:cNvSpPr/>
          <p:nvPr/>
        </p:nvSpPr>
        <p:spPr>
          <a:xfrm>
            <a:off x="2770035" y="3966054"/>
            <a:ext cx="2346542" cy="188139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Куб 19"/>
          <p:cNvSpPr/>
          <p:nvPr/>
        </p:nvSpPr>
        <p:spPr>
          <a:xfrm>
            <a:off x="4648832" y="3093217"/>
            <a:ext cx="3285582" cy="2744525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Куб 20"/>
          <p:cNvSpPr/>
          <p:nvPr/>
        </p:nvSpPr>
        <p:spPr>
          <a:xfrm>
            <a:off x="7248177" y="4454855"/>
            <a:ext cx="2047866" cy="1374124"/>
          </a:xfrm>
          <a:prstGeom prst="cub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856506" y="4680252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5400" b="1" dirty="0" smtClean="0">
                <a:solidFill>
                  <a:schemeClr val="bg1"/>
                </a:solidFill>
              </a:rPr>
              <a:t>1</a:t>
            </a:r>
            <a:endParaRPr lang="ru-RU" sz="54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558053" y="4697750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5400" b="1" dirty="0" smtClean="0">
                <a:solidFill>
                  <a:schemeClr val="bg1"/>
                </a:solidFill>
              </a:rPr>
              <a:t>2</a:t>
            </a:r>
            <a:endParaRPr lang="ru-RU" sz="54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828598" y="4866639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5400" b="1" dirty="0" smtClean="0">
                <a:solidFill>
                  <a:schemeClr val="bg1"/>
                </a:solidFill>
              </a:rPr>
              <a:t>3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409665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859" y="1430490"/>
            <a:ext cx="2364767" cy="2804072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082904" y="494529"/>
            <a:ext cx="8732066" cy="6715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uk-UA" sz="4000" b="1" dirty="0">
                <a:solidFill>
                  <a:schemeClr val="bg1"/>
                </a:solidFill>
              </a:rPr>
              <a:t>Робота зі скоромовкою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D9F4608-7AD8-4B8E-AC44-2CFDDE2B7A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912" r="13329" b="11505"/>
          <a:stretch/>
        </p:blipFill>
        <p:spPr>
          <a:xfrm flipH="1">
            <a:off x="629370" y="1450393"/>
            <a:ext cx="2183277" cy="4637621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xmlns="" id="{82EE71A2-5B11-4F4E-AE96-039F9C5E3212}"/>
              </a:ext>
            </a:extLst>
          </p:cNvPr>
          <p:cNvSpPr/>
          <p:nvPr/>
        </p:nvSpPr>
        <p:spPr>
          <a:xfrm>
            <a:off x="3086991" y="1362814"/>
            <a:ext cx="5675043" cy="293942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/>
              <a:t>«</a:t>
            </a:r>
            <a:r>
              <a:rPr lang="ru-RU" sz="3200" b="1" dirty="0" err="1"/>
              <a:t>Дзень-дзелень</a:t>
            </a:r>
            <a:r>
              <a:rPr lang="ru-RU" sz="3200" b="1" dirty="0"/>
              <a:t>!», —</a:t>
            </a:r>
          </a:p>
          <a:p>
            <a:r>
              <a:rPr lang="ru-RU" sz="3200" b="1" dirty="0" err="1"/>
              <a:t>Дзвонив</a:t>
            </a:r>
            <a:r>
              <a:rPr lang="ru-RU" sz="3200" b="1" dirty="0"/>
              <a:t> раз </a:t>
            </a:r>
            <a:r>
              <a:rPr lang="ru-RU" sz="3200" b="1" dirty="0" err="1"/>
              <a:t>дзвін</a:t>
            </a:r>
            <a:r>
              <a:rPr lang="ru-RU" sz="3200" b="1" dirty="0"/>
              <a:t> —</a:t>
            </a:r>
          </a:p>
          <a:p>
            <a:r>
              <a:rPr lang="ru-RU" sz="3200" b="1" dirty="0" err="1"/>
              <a:t>Дзеленчав</a:t>
            </a:r>
            <a:r>
              <a:rPr lang="ru-RU" sz="3200" b="1" dirty="0"/>
              <a:t> до </a:t>
            </a:r>
            <a:r>
              <a:rPr lang="ru-RU" sz="3200" b="1" dirty="0" err="1"/>
              <a:t>дзиґи</a:t>
            </a:r>
            <a:r>
              <a:rPr lang="ru-RU" sz="3200" b="1" dirty="0"/>
              <a:t> </a:t>
            </a:r>
            <a:r>
              <a:rPr lang="ru-RU" sz="3200" b="1" dirty="0" err="1"/>
              <a:t>він</a:t>
            </a:r>
            <a:r>
              <a:rPr lang="ru-RU" sz="3200" b="1" dirty="0"/>
              <a:t>.</a:t>
            </a:r>
          </a:p>
          <a:p>
            <a:r>
              <a:rPr lang="ru-RU" sz="3200" b="1" dirty="0" err="1"/>
              <a:t>Дзиґа</a:t>
            </a:r>
            <a:r>
              <a:rPr lang="ru-RU" sz="3200" b="1" dirty="0"/>
              <a:t> </a:t>
            </a:r>
            <a:r>
              <a:rPr lang="ru-RU" sz="3200" b="1" dirty="0" err="1"/>
              <a:t>дзвін</a:t>
            </a:r>
            <a:r>
              <a:rPr lang="ru-RU" sz="3200" b="1" dirty="0"/>
              <a:t> не </a:t>
            </a:r>
            <a:r>
              <a:rPr lang="ru-RU" sz="3200" b="1" dirty="0" err="1"/>
              <a:t>помічала</a:t>
            </a:r>
            <a:r>
              <a:rPr lang="ru-RU" sz="3200" b="1" dirty="0"/>
              <a:t>,</a:t>
            </a:r>
          </a:p>
          <a:p>
            <a:r>
              <a:rPr lang="ru-RU" sz="3200" b="1" dirty="0"/>
              <a:t>Перед </a:t>
            </a:r>
            <a:r>
              <a:rPr lang="ru-RU" sz="3200" b="1" dirty="0" err="1"/>
              <a:t>дзеркалом</a:t>
            </a:r>
            <a:r>
              <a:rPr lang="ru-RU" sz="3200" b="1" dirty="0"/>
              <a:t> </a:t>
            </a:r>
            <a:r>
              <a:rPr lang="ru-RU" sz="3200" b="1" dirty="0" err="1"/>
              <a:t>дзижчала</a:t>
            </a:r>
            <a:r>
              <a:rPr lang="ru-RU" sz="3200" b="1" dirty="0"/>
              <a:t>.</a:t>
            </a:r>
            <a:endParaRPr lang="uk-UA" sz="32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086991" y="4512307"/>
            <a:ext cx="5570872" cy="919401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Який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звук часто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повторюється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в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скоромовці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?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Назви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слова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зі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звуком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[</a:t>
            </a:r>
            <a:r>
              <a:rPr lang="uk-UA" sz="2400" b="1" dirty="0" err="1">
                <a:solidFill>
                  <a:schemeClr val="accent2">
                    <a:lumMod val="75000"/>
                  </a:schemeClr>
                </a:solidFill>
              </a:rPr>
              <a:t>дз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]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530279" y="2106593"/>
            <a:ext cx="2918658" cy="1157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323864" y="2559934"/>
            <a:ext cx="154907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5625296" y="2571508"/>
            <a:ext cx="97227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323864" y="3067291"/>
            <a:ext cx="189631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5826128" y="3067291"/>
            <a:ext cx="9913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3323864" y="3507129"/>
            <a:ext cx="2035214" cy="115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4556669" y="4051140"/>
            <a:ext cx="384655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677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17109" y="582906"/>
            <a:ext cx="8756193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637887"/>
            <a:ext cx="4190035" cy="419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33104" y="1705340"/>
            <a:ext cx="6667017" cy="34392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уроці читання м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познайомимось зі звуками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uk-UA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дз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</a:t>
            </a:r>
            <a:r>
              <a:rPr lang="uk-UA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дз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´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позначенням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їх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буквосполученням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дз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сформуємо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вміння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правильно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вимовляти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звуки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удосконалимо вміння робити звуковий аналіз слів, </a:t>
            </a:r>
            <a:endParaRPr lang="uk-UA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читати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 будувати речення.</a:t>
            </a:r>
            <a:endParaRPr lang="uk-UA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646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22833" y="405925"/>
            <a:ext cx="8732066" cy="7978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«Упіймай звук [</a:t>
            </a:r>
            <a:r>
              <a:rPr lang="uk-UA" sz="4000" b="1" dirty="0" err="1">
                <a:solidFill>
                  <a:schemeClr val="bg1"/>
                </a:solidFill>
              </a:rPr>
              <a:t>дз</a:t>
            </a:r>
            <a:r>
              <a:rPr lang="uk-UA" sz="4000" b="1" dirty="0">
                <a:solidFill>
                  <a:schemeClr val="bg1"/>
                </a:solidFill>
              </a:rPr>
              <a:t>]»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416746" y="1276108"/>
            <a:ext cx="5380014" cy="510893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b="1" dirty="0"/>
              <a:t>Кукуру</a:t>
            </a:r>
            <a:r>
              <a:rPr lang="ru-RU" sz="3000" b="1" dirty="0">
                <a:solidFill>
                  <a:srgbClr val="FFFF00"/>
                </a:solidFill>
              </a:rPr>
              <a:t>дз</a:t>
            </a:r>
            <a:r>
              <a:rPr lang="ru-RU" sz="3000" b="1" dirty="0"/>
              <a:t>а на </a:t>
            </a:r>
            <a:r>
              <a:rPr lang="ru-RU" sz="3000" b="1" dirty="0" err="1"/>
              <a:t>городі</a:t>
            </a:r>
            <a:endParaRPr lang="ru-RU" sz="3000" b="1" dirty="0"/>
          </a:p>
          <a:p>
            <a:r>
              <a:rPr lang="ru-RU" sz="3000" b="1" dirty="0" err="1"/>
              <a:t>Дивувалась</a:t>
            </a:r>
            <a:r>
              <a:rPr lang="ru-RU" sz="3000" b="1" dirty="0"/>
              <a:t> </a:t>
            </a:r>
            <a:r>
              <a:rPr lang="ru-RU" sz="3000" b="1" dirty="0" err="1"/>
              <a:t>своїй</a:t>
            </a:r>
            <a:r>
              <a:rPr lang="ru-RU" sz="3000" b="1" dirty="0"/>
              <a:t> </a:t>
            </a:r>
            <a:r>
              <a:rPr lang="ru-RU" sz="3000" b="1" dirty="0" err="1"/>
              <a:t>вроді</a:t>
            </a:r>
            <a:r>
              <a:rPr lang="ru-RU" sz="3000" b="1" dirty="0"/>
              <a:t>:</a:t>
            </a:r>
          </a:p>
          <a:p>
            <a:r>
              <a:rPr lang="ru-RU" sz="3000" b="1" dirty="0"/>
              <a:t>В </a:t>
            </a:r>
            <a:r>
              <a:rPr lang="ru-RU" sz="3000" b="1" dirty="0" err="1">
                <a:solidFill>
                  <a:srgbClr val="FFFF00"/>
                </a:solidFill>
              </a:rPr>
              <a:t>дз</a:t>
            </a:r>
            <a:r>
              <a:rPr lang="ru-RU" sz="3000" b="1" dirty="0" err="1"/>
              <a:t>еркало</a:t>
            </a:r>
            <a:r>
              <a:rPr lang="ru-RU" sz="3000" b="1" dirty="0"/>
              <a:t> </a:t>
            </a:r>
            <a:r>
              <a:rPr lang="ru-RU" sz="3000" b="1" dirty="0" err="1"/>
              <a:t>дивилася</a:t>
            </a:r>
            <a:r>
              <a:rPr lang="ru-RU" sz="3000" b="1" dirty="0"/>
              <a:t>,</a:t>
            </a:r>
          </a:p>
          <a:p>
            <a:r>
              <a:rPr lang="ru-RU" sz="3000" b="1" dirty="0" err="1"/>
              <a:t>Дуже</a:t>
            </a:r>
            <a:r>
              <a:rPr lang="ru-RU" sz="3000" b="1" dirty="0"/>
              <a:t> </a:t>
            </a:r>
            <a:r>
              <a:rPr lang="ru-RU" sz="3000" b="1" dirty="0" err="1"/>
              <a:t>чепурилася</a:t>
            </a:r>
            <a:r>
              <a:rPr lang="ru-RU" sz="3000" b="1" dirty="0"/>
              <a:t>.</a:t>
            </a:r>
          </a:p>
          <a:p>
            <a:r>
              <a:rPr lang="ru-RU" sz="3000" b="1" dirty="0"/>
              <a:t>Кукуру</a:t>
            </a:r>
            <a:r>
              <a:rPr lang="ru-RU" sz="3000" b="1" dirty="0">
                <a:solidFill>
                  <a:srgbClr val="FFFF00"/>
                </a:solidFill>
              </a:rPr>
              <a:t>дз</a:t>
            </a:r>
            <a:r>
              <a:rPr lang="ru-RU" sz="3000" b="1" dirty="0"/>
              <a:t>а на </a:t>
            </a:r>
            <a:r>
              <a:rPr lang="ru-RU" sz="3000" b="1" dirty="0" err="1"/>
              <a:t>городі</a:t>
            </a:r>
            <a:endParaRPr lang="ru-RU" sz="3000" b="1" dirty="0"/>
          </a:p>
          <a:p>
            <a:r>
              <a:rPr lang="ru-RU" sz="3000" b="1" dirty="0" err="1"/>
              <a:t>Дивувалась</a:t>
            </a:r>
            <a:r>
              <a:rPr lang="ru-RU" sz="3000" b="1" dirty="0"/>
              <a:t> </a:t>
            </a:r>
            <a:r>
              <a:rPr lang="ru-RU" sz="3000" b="1" dirty="0" err="1"/>
              <a:t>своїй</a:t>
            </a:r>
            <a:r>
              <a:rPr lang="ru-RU" sz="3000" b="1" dirty="0"/>
              <a:t> </a:t>
            </a:r>
            <a:r>
              <a:rPr lang="ru-RU" sz="3000" b="1" dirty="0" err="1"/>
              <a:t>вроді</a:t>
            </a:r>
            <a:r>
              <a:rPr lang="ru-RU" sz="3000" b="1" dirty="0"/>
              <a:t>:</a:t>
            </a:r>
          </a:p>
          <a:p>
            <a:r>
              <a:rPr lang="ru-RU" sz="3000" b="1" dirty="0" err="1"/>
              <a:t>Милувалась</a:t>
            </a:r>
            <a:r>
              <a:rPr lang="ru-RU" sz="3000" b="1" dirty="0"/>
              <a:t> </a:t>
            </a:r>
            <a:r>
              <a:rPr lang="ru-RU" sz="3000" b="1" dirty="0" err="1"/>
              <a:t>дуже-дуже</a:t>
            </a:r>
            <a:endParaRPr lang="ru-RU" sz="3000" b="1" dirty="0"/>
          </a:p>
          <a:p>
            <a:r>
              <a:rPr lang="ru-RU" sz="3000" b="1" dirty="0"/>
              <a:t>Наче в </a:t>
            </a:r>
            <a:r>
              <a:rPr lang="ru-RU" sz="3000" b="1" dirty="0" err="1">
                <a:solidFill>
                  <a:srgbClr val="FFFF00"/>
                </a:solidFill>
              </a:rPr>
              <a:t>дз</a:t>
            </a:r>
            <a:r>
              <a:rPr lang="ru-RU" sz="3000" b="1" dirty="0" err="1"/>
              <a:t>еркало</a:t>
            </a:r>
            <a:r>
              <a:rPr lang="ru-RU" sz="3000" b="1" dirty="0"/>
              <a:t> в </a:t>
            </a:r>
            <a:r>
              <a:rPr lang="ru-RU" sz="3000" b="1" dirty="0" err="1"/>
              <a:t>калюжу</a:t>
            </a:r>
            <a:r>
              <a:rPr lang="ru-RU" sz="3000" b="1" dirty="0"/>
              <a:t>.</a:t>
            </a:r>
          </a:p>
          <a:p>
            <a:r>
              <a:rPr lang="ru-RU" sz="3000" b="1" dirty="0" err="1"/>
              <a:t>Білі</a:t>
            </a:r>
            <a:r>
              <a:rPr lang="ru-RU" sz="3000" b="1" dirty="0"/>
              <a:t> </a:t>
            </a:r>
            <a:r>
              <a:rPr lang="ru-RU" sz="3000" b="1" dirty="0" err="1"/>
              <a:t>зуби</a:t>
            </a:r>
            <a:r>
              <a:rPr lang="ru-RU" sz="3000" b="1" dirty="0"/>
              <a:t>, коса </a:t>
            </a:r>
            <a:r>
              <a:rPr lang="ru-RU" sz="3000" b="1" dirty="0" err="1"/>
              <a:t>довгенька</a:t>
            </a:r>
            <a:r>
              <a:rPr lang="ru-RU" sz="3000" b="1" dirty="0"/>
              <a:t>,</a:t>
            </a:r>
          </a:p>
          <a:p>
            <a:r>
              <a:rPr lang="ru-RU" sz="3000" b="1" dirty="0"/>
              <a:t>Та </a:t>
            </a:r>
            <a:r>
              <a:rPr lang="ru-RU" sz="3000" b="1" dirty="0" err="1"/>
              <a:t>сукня</a:t>
            </a:r>
            <a:r>
              <a:rPr lang="ru-RU" sz="3000" b="1" dirty="0"/>
              <a:t> </a:t>
            </a:r>
            <a:r>
              <a:rPr lang="ru-RU" sz="3000" b="1" dirty="0" err="1"/>
              <a:t>гарна</a:t>
            </a:r>
            <a:r>
              <a:rPr lang="ru-RU" sz="3000" b="1" dirty="0"/>
              <a:t>, зелененька.</a:t>
            </a:r>
            <a:endParaRPr lang="ru-RU" sz="3000" b="1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33" y="1683400"/>
            <a:ext cx="3277057" cy="380100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955017" y="1918500"/>
            <a:ext cx="2559547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4000" b="1" dirty="0">
                <a:solidFill>
                  <a:schemeClr val="accent2">
                    <a:lumMod val="75000"/>
                  </a:schemeClr>
                </a:solidFill>
              </a:rPr>
              <a:t>кукуру</a:t>
            </a:r>
            <a:r>
              <a:rPr lang="uk-UA" sz="4000" b="1" dirty="0">
                <a:solidFill>
                  <a:schemeClr val="accent6">
                    <a:lumMod val="75000"/>
                  </a:schemeClr>
                </a:solidFill>
              </a:rPr>
              <a:t>дз</a:t>
            </a:r>
            <a:r>
              <a:rPr lang="uk-UA" sz="4000" b="1" dirty="0">
                <a:solidFill>
                  <a:schemeClr val="accent2">
                    <a:lumMod val="75000"/>
                  </a:schemeClr>
                </a:solidFill>
              </a:rPr>
              <a:t>а </a:t>
            </a:r>
            <a:endParaRPr lang="ru-RU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955018" y="2861880"/>
            <a:ext cx="2559547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4000" b="1" dirty="0" smtClean="0">
                <a:solidFill>
                  <a:schemeClr val="accent6">
                    <a:lumMod val="75000"/>
                  </a:schemeClr>
                </a:solidFill>
              </a:rPr>
              <a:t>дз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еркало </a:t>
            </a:r>
            <a:endParaRPr lang="ru-RU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955017" y="3745947"/>
            <a:ext cx="97499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[</a:t>
            </a:r>
            <a:r>
              <a:rPr lang="uk-UA" sz="3200" b="1" dirty="0" err="1">
                <a:solidFill>
                  <a:schemeClr val="accent2">
                    <a:lumMod val="75000"/>
                  </a:schemeClr>
                </a:solidFill>
              </a:rPr>
              <a:t>дз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]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50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Выноска-облако 13"/>
          <p:cNvSpPr/>
          <p:nvPr/>
        </p:nvSpPr>
        <p:spPr>
          <a:xfrm rot="272255">
            <a:off x="3501149" y="1561174"/>
            <a:ext cx="5474908" cy="3506082"/>
          </a:xfrm>
          <a:prstGeom prst="cloudCallout">
            <a:avLst>
              <a:gd name="adj1" fmla="val -68441"/>
              <a:gd name="adj2" fmla="val 8628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540385" y="2045588"/>
            <a:ext cx="3022497" cy="364581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71040" y="2128410"/>
            <a:ext cx="55935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</a:rPr>
              <a:t>Виділи перший звук </a:t>
            </a:r>
            <a:r>
              <a:rPr lang="uk-UA" sz="2400" b="1" dirty="0">
                <a:solidFill>
                  <a:srgbClr val="FFFF00"/>
                </a:solidFill>
              </a:rPr>
              <a:t>у </a:t>
            </a:r>
            <a:r>
              <a:rPr lang="uk-UA" sz="2400" b="1" dirty="0" smtClean="0">
                <a:solidFill>
                  <a:srgbClr val="FFFF00"/>
                </a:solidFill>
              </a:rPr>
              <a:t>слові </a:t>
            </a:r>
          </a:p>
          <a:p>
            <a:pPr algn="ctr"/>
            <a:r>
              <a:rPr lang="uk-UA" sz="2400" b="1" i="1" dirty="0" smtClean="0">
                <a:solidFill>
                  <a:schemeClr val="bg1"/>
                </a:solidFill>
              </a:rPr>
              <a:t>дзеркало</a:t>
            </a:r>
            <a:r>
              <a:rPr lang="uk-UA" sz="2400" b="1" dirty="0" smtClean="0">
                <a:solidFill>
                  <a:srgbClr val="FFFF00"/>
                </a:solidFill>
              </a:rPr>
              <a:t>.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</a:t>
            </a:r>
            <a:r>
              <a:rPr 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вимовлянні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звуку [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дз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 </a:t>
            </a:r>
            <a:r>
              <a:rPr 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повітря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зустрічає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перешкоду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Тому </a:t>
            </a:r>
            <a:r>
              <a:rPr 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цей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звук </a:t>
            </a:r>
            <a:r>
              <a:rPr 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приголосний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Позначається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він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двома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буквами «</a:t>
            </a:r>
            <a:r>
              <a:rPr 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дз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59274" y="472123"/>
            <a:ext cx="8756193" cy="8115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Проведи дослідження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420077" y="3094471"/>
            <a:ext cx="13308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0070C0"/>
                </a:solidFill>
              </a:rPr>
              <a:t>[</a:t>
            </a:r>
            <a:r>
              <a:rPr lang="uk-UA" sz="5400" b="1" dirty="0" err="1" smtClean="0">
                <a:solidFill>
                  <a:srgbClr val="0070C0"/>
                </a:solidFill>
              </a:rPr>
              <a:t>дз</a:t>
            </a:r>
            <a:r>
              <a:rPr lang="en-US" sz="5400" b="1" dirty="0" smtClean="0">
                <a:solidFill>
                  <a:srgbClr val="0070C0"/>
                </a:solidFill>
              </a:rPr>
              <a:t>]</a:t>
            </a:r>
            <a:endParaRPr lang="ru-RU" sz="5400" dirty="0">
              <a:solidFill>
                <a:srgbClr val="0070C0"/>
              </a:solidFill>
            </a:endParaRPr>
          </a:p>
        </p:txBody>
      </p:sp>
      <p:pic>
        <p:nvPicPr>
          <p:cNvPr id="11" name="Picture 2" descr="Произношение звука рта. анимация фонем губ, говорящие красные выражения губ, синхронизация речи речи произносят набор символов. рот речь на английском, говорить звук и говорить иллюстраци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9" t="66808" r="9988" b="14404"/>
          <a:stretch/>
        </p:blipFill>
        <p:spPr bwMode="auto">
          <a:xfrm>
            <a:off x="8964606" y="1677090"/>
            <a:ext cx="2241756" cy="1246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1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41274" y="521671"/>
            <a:ext cx="8732066" cy="90201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Правильно вимовляємо звуки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44580" y="1507779"/>
            <a:ext cx="2811445" cy="440120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000" b="1" dirty="0" err="1">
                <a:solidFill>
                  <a:srgbClr val="0070C0"/>
                </a:solidFill>
              </a:rPr>
              <a:t>дз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иґа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ґу</a:t>
            </a:r>
            <a:r>
              <a:rPr lang="ru-RU" sz="4000" b="1" dirty="0" err="1">
                <a:solidFill>
                  <a:srgbClr val="0070C0"/>
                </a:solidFill>
              </a:rPr>
              <a:t>дз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ики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ґе</a:t>
            </a:r>
            <a:r>
              <a:rPr lang="ru-RU" sz="4000" b="1" dirty="0" err="1">
                <a:solidFill>
                  <a:srgbClr val="0070C0"/>
                </a:solidFill>
              </a:rPr>
              <a:t>дз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ь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Ро</a:t>
            </a:r>
            <a:r>
              <a:rPr lang="uk-UA" sz="4000" b="1" dirty="0" smtClean="0">
                <a:solidFill>
                  <a:srgbClr val="0070C0"/>
                </a:solidFill>
              </a:rPr>
              <a:t>дз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инка</a:t>
            </a:r>
          </a:p>
          <a:p>
            <a:r>
              <a:rPr lang="uk-UA" sz="4000" b="1" dirty="0" smtClean="0">
                <a:solidFill>
                  <a:srgbClr val="0070C0"/>
                </a:solidFill>
              </a:rPr>
              <a:t>дз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він</a:t>
            </a:r>
            <a:endParaRPr lang="uk-UA" sz="40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кукуру</a:t>
            </a:r>
            <a:r>
              <a:rPr lang="uk-UA" sz="4000" b="1" dirty="0" smtClean="0">
                <a:solidFill>
                  <a:srgbClr val="0070C0"/>
                </a:solidFill>
              </a:rPr>
              <a:t>дз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а</a:t>
            </a:r>
            <a:endParaRPr lang="uk-UA" sz="40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uk-UA" sz="4000" b="1" dirty="0">
                <a:solidFill>
                  <a:srgbClr val="0070C0"/>
                </a:solidFill>
              </a:rPr>
              <a:t>дз</a:t>
            </a:r>
            <a:r>
              <a:rPr lang="uk-UA" sz="4000" b="1" dirty="0">
                <a:solidFill>
                  <a:schemeClr val="accent2">
                    <a:lumMod val="75000"/>
                  </a:schemeClr>
                </a:solidFill>
              </a:rPr>
              <a:t>ьоб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60953" y="4175627"/>
            <a:ext cx="1119217" cy="769441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rgbClr val="0070C0"/>
                </a:solidFill>
              </a:rPr>
              <a:t>[</a:t>
            </a:r>
            <a:r>
              <a:rPr lang="uk-UA" sz="4400" b="1" dirty="0" err="1" smtClean="0">
                <a:solidFill>
                  <a:srgbClr val="0070C0"/>
                </a:solidFill>
              </a:rPr>
              <a:t>дз</a:t>
            </a:r>
            <a:r>
              <a:rPr lang="en-US" sz="4400" b="1" dirty="0" smtClean="0">
                <a:solidFill>
                  <a:srgbClr val="0070C0"/>
                </a:solidFill>
              </a:rPr>
              <a:t>]</a:t>
            </a:r>
            <a:endParaRPr lang="ru-RU" sz="4400" dirty="0">
              <a:solidFill>
                <a:srgbClr val="0070C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319752" y="3454415"/>
            <a:ext cx="1639053" cy="64698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– </a:t>
            </a:r>
            <a:r>
              <a:rPr lang="ru-RU" sz="3200" b="1" dirty="0" smtClean="0">
                <a:solidFill>
                  <a:srgbClr val="FF0000"/>
                </a:solidFill>
              </a:rPr>
              <a:t>о </a:t>
            </a:r>
            <a:r>
              <a:rPr lang="ru-RU" sz="3200" b="1" dirty="0" smtClean="0">
                <a:solidFill>
                  <a:srgbClr val="0070C0"/>
                </a:solidFill>
              </a:rPr>
              <a:t>= 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79249" y="1507779"/>
            <a:ext cx="4485323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Досліди, яким словам підходять звукові схеми. Порахуй кількість звуків і букв в кожному слові. Проаналізуй різницю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319752" y="4156137"/>
            <a:ext cx="1639053" cy="64698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0070C0"/>
                </a:solidFill>
              </a:rPr>
              <a:t>ґ</a:t>
            </a:r>
            <a:r>
              <a:rPr lang="ru-RU" sz="3200" b="1" dirty="0" err="1" smtClean="0">
                <a:solidFill>
                  <a:srgbClr val="FF0000"/>
                </a:solidFill>
              </a:rPr>
              <a:t>е</a:t>
            </a:r>
            <a:r>
              <a:rPr lang="ru-RU" sz="3200" b="1" dirty="0" err="1" smtClean="0">
                <a:solidFill>
                  <a:srgbClr val="0070C0"/>
                </a:solidFill>
              </a:rPr>
              <a:t>дзь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319752" y="5585491"/>
            <a:ext cx="1639053" cy="64698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0070C0"/>
                </a:solidFill>
              </a:rPr>
              <a:t>дзв</a:t>
            </a:r>
            <a:r>
              <a:rPr lang="ru-RU" sz="3200" b="1" dirty="0" err="1" smtClean="0">
                <a:solidFill>
                  <a:srgbClr val="FF0000"/>
                </a:solidFill>
              </a:rPr>
              <a:t>і</a:t>
            </a:r>
            <a:r>
              <a:rPr lang="ru-RU" sz="3200" b="1" dirty="0" err="1" smtClean="0">
                <a:solidFill>
                  <a:srgbClr val="0070C0"/>
                </a:solidFill>
              </a:rPr>
              <a:t>н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13" name="Picture 2" descr="Шкільний світ: 03.04.2020 Звуки [дз], [дз'], позначення їх буквосполученням  &quot;дз&quot;. Звуковий аналіз слів (Буквар с. 66-67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4" r="62917" b="56494"/>
          <a:stretch/>
        </p:blipFill>
        <p:spPr bwMode="auto">
          <a:xfrm>
            <a:off x="860953" y="1668972"/>
            <a:ext cx="3050598" cy="210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273526" y="4182799"/>
            <a:ext cx="1265090" cy="769441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rgbClr val="0070C0"/>
                </a:solidFill>
              </a:rPr>
              <a:t>[</a:t>
            </a:r>
            <a:r>
              <a:rPr lang="uk-UA" sz="4400" b="1" dirty="0" err="1" smtClean="0">
                <a:solidFill>
                  <a:srgbClr val="0070C0"/>
                </a:solidFill>
              </a:rPr>
              <a:t>дз</a:t>
            </a:r>
            <a:r>
              <a:rPr lang="uk-UA" sz="4400" b="1" dirty="0" smtClean="0">
                <a:solidFill>
                  <a:srgbClr val="0070C0"/>
                </a:solidFill>
              </a:rPr>
              <a:t>’</a:t>
            </a:r>
            <a:r>
              <a:rPr lang="en-US" sz="4400" b="1" dirty="0" smtClean="0">
                <a:solidFill>
                  <a:srgbClr val="0070C0"/>
                </a:solidFill>
              </a:rPr>
              <a:t>]</a:t>
            </a:r>
            <a:endParaRPr lang="ru-RU" sz="4400" dirty="0">
              <a:solidFill>
                <a:srgbClr val="0070C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319752" y="4868304"/>
            <a:ext cx="1639053" cy="64698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</a:rPr>
              <a:t>– = </a:t>
            </a:r>
            <a:r>
              <a:rPr lang="ru-RU" sz="3200" b="1" dirty="0" smtClean="0">
                <a:solidFill>
                  <a:srgbClr val="FF0000"/>
                </a:solidFill>
              </a:rPr>
              <a:t>о </a:t>
            </a:r>
            <a:r>
              <a:rPr lang="ru-RU" sz="3200" b="1" dirty="0" smtClean="0">
                <a:solidFill>
                  <a:srgbClr val="0070C0"/>
                </a:solidFill>
              </a:rPr>
              <a:t> – 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9221911" y="3505493"/>
            <a:ext cx="1456137" cy="119181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3 </a:t>
            </a:r>
            <a:r>
              <a:rPr lang="ru-RU" sz="3200" b="1" dirty="0" err="1" smtClean="0">
                <a:solidFill>
                  <a:srgbClr val="0070C0"/>
                </a:solidFill>
              </a:rPr>
              <a:t>зв</a:t>
            </a:r>
            <a:r>
              <a:rPr lang="ru-RU" sz="3200" b="1" dirty="0" smtClean="0">
                <a:solidFill>
                  <a:srgbClr val="0070C0"/>
                </a:solidFill>
              </a:rPr>
              <a:t>. </a:t>
            </a:r>
          </a:p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5 б.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9221911" y="4989583"/>
            <a:ext cx="1456137" cy="119181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4 </a:t>
            </a:r>
            <a:r>
              <a:rPr lang="ru-RU" sz="3200" b="1" dirty="0" err="1" smtClean="0">
                <a:solidFill>
                  <a:srgbClr val="0070C0"/>
                </a:solidFill>
              </a:rPr>
              <a:t>зв</a:t>
            </a:r>
            <a:r>
              <a:rPr lang="ru-RU" sz="3200" b="1" dirty="0" smtClean="0">
                <a:solidFill>
                  <a:srgbClr val="0070C0"/>
                </a:solidFill>
              </a:rPr>
              <a:t>. </a:t>
            </a:r>
          </a:p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5 б.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2" name="Дуга 1"/>
          <p:cNvSpPr/>
          <p:nvPr/>
        </p:nvSpPr>
        <p:spPr>
          <a:xfrm rot="19735015">
            <a:off x="7884636" y="4329426"/>
            <a:ext cx="509286" cy="323493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Дуга 18"/>
          <p:cNvSpPr/>
          <p:nvPr/>
        </p:nvSpPr>
        <p:spPr>
          <a:xfrm rot="19735015">
            <a:off x="7583048" y="5749663"/>
            <a:ext cx="509286" cy="323493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7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8" grpId="0" animBg="1"/>
      <p:bldP spid="17" grpId="0" animBg="1"/>
      <p:bldP spid="21" grpId="0" animBg="1"/>
      <p:bldP spid="22" grpId="0" animBg="1"/>
      <p:bldP spid="2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60699" y="416689"/>
            <a:ext cx="10289893" cy="15717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Який </a:t>
            </a:r>
            <a:r>
              <a:rPr lang="uk-UA" sz="3200" b="1" dirty="0">
                <a:solidFill>
                  <a:schemeClr val="bg1"/>
                </a:solidFill>
              </a:rPr>
              <a:t>предмет крутять букви?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Чи </a:t>
            </a:r>
            <a:r>
              <a:rPr lang="uk-UA" sz="3200" b="1" dirty="0" smtClean="0">
                <a:solidFill>
                  <a:schemeClr val="bg1"/>
                </a:solidFill>
              </a:rPr>
              <a:t>була або </a:t>
            </a:r>
            <a:r>
              <a:rPr lang="uk-UA" sz="3200" b="1" dirty="0">
                <a:solidFill>
                  <a:schemeClr val="bg1"/>
                </a:solidFill>
              </a:rPr>
              <a:t>є </a:t>
            </a:r>
            <a:r>
              <a:rPr lang="uk-UA" sz="3200" b="1" dirty="0" smtClean="0">
                <a:solidFill>
                  <a:schemeClr val="bg1"/>
                </a:solidFill>
              </a:rPr>
              <a:t>у тебе така </a:t>
            </a:r>
            <a:r>
              <a:rPr lang="uk-UA" sz="3200" b="1" dirty="0">
                <a:solidFill>
                  <a:schemeClr val="bg1"/>
                </a:solidFill>
              </a:rPr>
              <a:t>іграшка? Як нею гратися?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Назви звуки і букви слів </a:t>
            </a:r>
            <a:r>
              <a:rPr lang="uk-UA" sz="3200" b="1" dirty="0" smtClean="0">
                <a:solidFill>
                  <a:srgbClr val="FFFF00"/>
                </a:solidFill>
              </a:rPr>
              <a:t>дзиґа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  <a:r>
              <a:rPr lang="uk-UA" sz="3200" b="1" dirty="0" smtClean="0">
                <a:solidFill>
                  <a:schemeClr val="bg1"/>
                </a:solidFill>
              </a:rPr>
              <a:t>і </a:t>
            </a:r>
            <a:r>
              <a:rPr lang="uk-UA" sz="3200" b="1" dirty="0" smtClean="0">
                <a:solidFill>
                  <a:srgbClr val="FFFF00"/>
                </a:solidFill>
              </a:rPr>
              <a:t>дзьоб.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437" t="20202" r="32374" b="21947"/>
          <a:stretch/>
        </p:blipFill>
        <p:spPr>
          <a:xfrm>
            <a:off x="1796484" y="2067021"/>
            <a:ext cx="8294230" cy="4271432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64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390809" y="486208"/>
            <a:ext cx="9234750" cy="11573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Прочитай  </a:t>
            </a:r>
            <a:r>
              <a:rPr lang="ru-RU" sz="3600" b="1" dirty="0" err="1" smtClean="0">
                <a:solidFill>
                  <a:schemeClr val="bg1"/>
                </a:solidFill>
              </a:rPr>
              <a:t>утворені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склади</a:t>
            </a:r>
            <a:r>
              <a:rPr lang="ru-RU" sz="3600" b="1" dirty="0">
                <a:solidFill>
                  <a:schemeClr val="bg1"/>
                </a:solidFill>
              </a:rPr>
              <a:t> з </a:t>
            </a:r>
            <a:r>
              <a:rPr lang="ru-RU" sz="3600" b="1" dirty="0" err="1">
                <a:solidFill>
                  <a:schemeClr val="bg1"/>
                </a:solidFill>
              </a:rPr>
              <a:t>буквосполученням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</a:rPr>
              <a:t>дз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9555889" y="3977495"/>
            <a:ext cx="2555899" cy="28805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621" y="1709486"/>
            <a:ext cx="8403052" cy="1250390"/>
          </a:xfrm>
          <a:prstGeom prst="rect">
            <a:avLst/>
          </a:prstGeom>
        </p:spPr>
      </p:pic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64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78697" y="3031867"/>
            <a:ext cx="6321294" cy="63660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Прочитай н</a:t>
            </a:r>
            <a:r>
              <a:rPr lang="uk-UA" sz="2400" b="1" dirty="0">
                <a:solidFill>
                  <a:schemeClr val="bg1"/>
                </a:solidFill>
              </a:rPr>
              <a:t>а</a:t>
            </a:r>
            <a:r>
              <a:rPr lang="ru-RU" sz="2400" b="1" dirty="0" err="1">
                <a:solidFill>
                  <a:schemeClr val="bg1"/>
                </a:solidFill>
              </a:rPr>
              <a:t>зви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малюнків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921" y="3721173"/>
            <a:ext cx="8175089" cy="1696574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1512921" y="5428727"/>
            <a:ext cx="2222340" cy="646331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err="1">
                <a:solidFill>
                  <a:schemeClr val="accent2">
                    <a:lumMod val="75000"/>
                  </a:schemeClr>
                </a:solidFill>
              </a:rPr>
              <a:t>дзво-ник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56119" y="5411025"/>
            <a:ext cx="2769017" cy="646331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ку-ку-</a:t>
            </a:r>
            <a:r>
              <a:rPr lang="uk-UA" sz="3600" b="1" dirty="0" err="1">
                <a:solidFill>
                  <a:schemeClr val="accent2">
                    <a:lumMod val="75000"/>
                  </a:schemeClr>
                </a:solidFill>
              </a:rPr>
              <a:t>ру</a:t>
            </a:r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uk-UA" sz="3600" b="1" dirty="0" err="1">
                <a:solidFill>
                  <a:schemeClr val="accent2">
                    <a:lumMod val="75000"/>
                  </a:schemeClr>
                </a:solidFill>
              </a:rPr>
              <a:t>дза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53815" y="5402514"/>
            <a:ext cx="2092351" cy="646331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ґу-</a:t>
            </a:r>
            <a:r>
              <a:rPr lang="uk-UA" sz="3600" b="1" dirty="0" err="1">
                <a:solidFill>
                  <a:schemeClr val="accent2">
                    <a:lumMod val="75000"/>
                  </a:schemeClr>
                </a:solidFill>
              </a:rPr>
              <a:t>дзи</a:t>
            </a:r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uk-UA" sz="3600" b="1" dirty="0" err="1">
                <a:solidFill>
                  <a:schemeClr val="accent2">
                    <a:lumMod val="75000"/>
                  </a:schemeClr>
                </a:solidFill>
              </a:rPr>
              <a:t>ки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09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52582</TotalTime>
  <Words>832</Words>
  <Application>Microsoft Office PowerPoint</Application>
  <PresentationFormat>Произвольный</PresentationFormat>
  <Paragraphs>144</Paragraphs>
  <Slides>21</Slides>
  <Notes>3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Налаштування на урок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Рефлексія. Вправа «Мій успіх»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3359</cp:revision>
  <dcterms:created xsi:type="dcterms:W3CDTF">2018-01-05T16:38:53Z</dcterms:created>
  <dcterms:modified xsi:type="dcterms:W3CDTF">2024-03-07T09:49:52Z</dcterms:modified>
</cp:coreProperties>
</file>