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339" r:id="rId3"/>
    <p:sldId id="1819" r:id="rId4"/>
    <p:sldId id="1820" r:id="rId5"/>
    <p:sldId id="1676" r:id="rId6"/>
    <p:sldId id="1749" r:id="rId7"/>
    <p:sldId id="1816" r:id="rId8"/>
    <p:sldId id="1817" r:id="rId9"/>
    <p:sldId id="1818" r:id="rId10"/>
    <p:sldId id="1790" r:id="rId11"/>
    <p:sldId id="1791" r:id="rId12"/>
    <p:sldId id="1804" r:id="rId13"/>
    <p:sldId id="1431" r:id="rId14"/>
    <p:sldId id="1688" r:id="rId15"/>
    <p:sldId id="1812" r:id="rId16"/>
    <p:sldId id="1813" r:id="rId17"/>
    <p:sldId id="1787" r:id="rId18"/>
    <p:sldId id="1807" r:id="rId19"/>
    <p:sldId id="1528" r:id="rId20"/>
    <p:sldId id="1711" r:id="rId21"/>
    <p:sldId id="1821" r:id="rId22"/>
    <p:sldId id="1822" r:id="rId23"/>
    <p:sldId id="1768" r:id="rId24"/>
    <p:sldId id="1811" r:id="rId25"/>
    <p:sldId id="1440" r:id="rId26"/>
    <p:sldId id="1786" r:id="rId27"/>
    <p:sldId id="151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819"/>
            <p14:sldId id="1820"/>
            <p14:sldId id="1676"/>
            <p14:sldId id="1749"/>
            <p14:sldId id="1816"/>
            <p14:sldId id="1817"/>
            <p14:sldId id="1818"/>
            <p14:sldId id="1790"/>
            <p14:sldId id="1791"/>
            <p14:sldId id="1804"/>
            <p14:sldId id="1431"/>
            <p14:sldId id="1688"/>
            <p14:sldId id="1812"/>
            <p14:sldId id="1813"/>
            <p14:sldId id="1787"/>
            <p14:sldId id="1807"/>
            <p14:sldId id="1528"/>
            <p14:sldId id="1711"/>
            <p14:sldId id="1821"/>
            <p14:sldId id="1822"/>
            <p14:sldId id="1768"/>
            <p14:sldId id="1811"/>
            <p14:sldId id="1440"/>
            <p14:sldId id="1786"/>
            <p14:sldId id="15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F"/>
    <a:srgbClr val="FFB7FF"/>
    <a:srgbClr val="FF3300"/>
    <a:srgbClr val="FF3399"/>
    <a:srgbClr val="354B8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3.wdp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learningapps.org/watch?v=pxtvcnpv322" TargetMode="Externa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ordwall.net/uk/embed/c2fa85c61498451d91971d10719a0d5a?themeId=46&amp;templateId=3&amp;fontStackId=0" TargetMode="Externa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279897" y="4564154"/>
            <a:ext cx="9203045" cy="112371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Дециметр </a:t>
            </a:r>
          </a:p>
        </p:txBody>
      </p:sp>
      <p:pic>
        <p:nvPicPr>
          <p:cNvPr id="1026" name="Picture 2" descr="Vector gratuito dos niños calculando en el au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13" y="1118189"/>
            <a:ext cx="2878445" cy="29932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3429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88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860625" y="575643"/>
            <a:ext cx="8732066" cy="9265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Слухання вірша про </a:t>
            </a:r>
            <a:r>
              <a:rPr lang="uk-UA" sz="4000" b="1" dirty="0" smtClean="0">
                <a:solidFill>
                  <a:schemeClr val="bg1"/>
                </a:solidFill>
              </a:rPr>
              <a:t>число </a:t>
            </a:r>
            <a:r>
              <a:rPr lang="uk-UA" sz="4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1C4336-399B-8D1D-97BB-29A7A6B462C4}"/>
              </a:ext>
            </a:extLst>
          </p:cNvPr>
          <p:cNvSpPr txBox="1"/>
          <p:nvPr/>
        </p:nvSpPr>
        <p:spPr>
          <a:xfrm>
            <a:off x="1134936" y="1983076"/>
            <a:ext cx="60945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Кругла, наче буква </a:t>
            </a:r>
            <a:r>
              <a:rPr lang="uk-UA" sz="3200" b="1" i="1" dirty="0">
                <a:solidFill>
                  <a:srgbClr val="000000"/>
                </a:solidFill>
                <a:effectLst/>
              </a:rPr>
              <a:t>О</a:t>
            </a:r>
            <a:r>
              <a:rPr lang="uk-UA" sz="3200" b="1" i="0" dirty="0">
                <a:solidFill>
                  <a:srgbClr val="000000"/>
                </a:solidFill>
                <a:effectLst/>
              </a:rPr>
              <a:t>,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цифра </a:t>
            </a:r>
            <a:r>
              <a:rPr lang="uk-UA" sz="32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uk-UA" sz="3200" b="1" i="0" dirty="0">
                <a:solidFill>
                  <a:srgbClr val="000000"/>
                </a:solidFill>
                <a:effectLst/>
              </a:rPr>
              <a:t>, або ніщо.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Як стоїть він сам-самісінький,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то не значить нічогісінько.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Та як одиницю поруч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ми поставимо ліворуч,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то із двох значків у нас</a:t>
            </a:r>
          </a:p>
          <a:p>
            <a:pPr algn="just"/>
            <a:r>
              <a:rPr lang="uk-UA" sz="3200" b="1" i="0" dirty="0">
                <a:solidFill>
                  <a:srgbClr val="000000"/>
                </a:solidFill>
                <a:effectLst/>
              </a:rPr>
              <a:t>число </a:t>
            </a:r>
            <a:r>
              <a:rPr lang="uk-UA" sz="32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3200" b="1" i="0" dirty="0">
                <a:solidFill>
                  <a:srgbClr val="000000"/>
                </a:solidFill>
                <a:effectLst/>
              </a:rPr>
              <a:t> стане враз!</a:t>
            </a:r>
          </a:p>
        </p:txBody>
      </p:sp>
      <p:grpSp>
        <p:nvGrpSpPr>
          <p:cNvPr id="29" name="Групувати 10">
            <a:extLst>
              <a:ext uri="{FF2B5EF4-FFF2-40B4-BE49-F238E27FC236}">
                <a16:creationId xmlns:a16="http://schemas.microsoft.com/office/drawing/2014/main" xmlns="" id="{DECA3C91-9A05-4554-5D17-3FABD706CFC1}"/>
              </a:ext>
            </a:extLst>
          </p:cNvPr>
          <p:cNvGrpSpPr/>
          <p:nvPr/>
        </p:nvGrpSpPr>
        <p:grpSpPr>
          <a:xfrm>
            <a:off x="7015400" y="2002696"/>
            <a:ext cx="4137735" cy="4012253"/>
            <a:chOff x="7015400" y="2002696"/>
            <a:chExt cx="4137735" cy="4012253"/>
          </a:xfrm>
        </p:grpSpPr>
        <p:pic>
          <p:nvPicPr>
            <p:cNvPr id="30" name="Picture 2" descr="Числа от 1 до 10. Состав чисел первого десятка. Сравнение чисел. Дополнение  равенств - БОТАН">
              <a:extLst>
                <a:ext uri="{FF2B5EF4-FFF2-40B4-BE49-F238E27FC236}">
                  <a16:creationId xmlns:a16="http://schemas.microsoft.com/office/drawing/2014/main" xmlns="" id="{AAB236E5-184B-A0CD-8DE9-DE2F11F95A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3" r="12991"/>
            <a:stretch/>
          </p:blipFill>
          <p:spPr bwMode="auto">
            <a:xfrm>
              <a:off x="7015400" y="2002696"/>
              <a:ext cx="4137735" cy="401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кутник: округлені кути 7">
              <a:extLst>
                <a:ext uri="{FF2B5EF4-FFF2-40B4-BE49-F238E27FC236}">
                  <a16:creationId xmlns:a16="http://schemas.microsoft.com/office/drawing/2014/main" xmlns="" id="{973CE72D-BD62-77B3-73FD-0A1C49922870}"/>
                </a:ext>
              </a:extLst>
            </p:cNvPr>
            <p:cNvSpPr/>
            <p:nvPr/>
          </p:nvSpPr>
          <p:spPr>
            <a:xfrm>
              <a:off x="9212074" y="4299748"/>
              <a:ext cx="836419" cy="3512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87677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TextBox 9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xmlns="" id="{5218CE5B-6837-9594-B41C-2E5B884656FB}"/>
              </a:ext>
            </a:extLst>
          </p:cNvPr>
          <p:cNvSpPr/>
          <p:nvPr/>
        </p:nvSpPr>
        <p:spPr>
          <a:xfrm>
            <a:off x="2169765" y="483640"/>
            <a:ext cx="8732066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опитування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39" y="2462116"/>
            <a:ext cx="2008622" cy="3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DA2D30-08A2-9404-ABA5-712C473965CF}"/>
              </a:ext>
            </a:extLst>
          </p:cNvPr>
          <p:cNvSpPr txBox="1"/>
          <p:nvPr/>
        </p:nvSpPr>
        <p:spPr>
          <a:xfrm>
            <a:off x="3222646" y="1575627"/>
            <a:ext cx="7543325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Скількома цифрами записується число 10? 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 </a:t>
            </a:r>
            <a:r>
              <a:rPr lang="uk-UA" sz="2000" b="1" dirty="0" smtClean="0">
                <a:solidFill>
                  <a:srgbClr val="7030A0"/>
                </a:solidFill>
              </a:rPr>
              <a:t>       </a:t>
            </a:r>
            <a:r>
              <a:rPr lang="uk-UA" sz="2000" b="1" dirty="0" smtClean="0">
                <a:solidFill>
                  <a:srgbClr val="7030A0"/>
                </a:solidFill>
              </a:rPr>
              <a:t>Наведіть </a:t>
            </a:r>
            <a:r>
              <a:rPr lang="uk-UA" sz="2000" b="1" dirty="0">
                <a:solidFill>
                  <a:srgbClr val="7030A0"/>
                </a:solidFill>
              </a:rPr>
              <a:t>приклади чисел, що записуються двома цифрами.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 називають числа, що записуються однією цифрою? Наведіть приклади.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Які числа є натуральними? Назвіть найменше натуральне число</a:t>
            </a:r>
            <a:r>
              <a:rPr lang="uk-UA" sz="2000" b="1" dirty="0" smtClean="0">
                <a:solidFill>
                  <a:srgbClr val="7030A0"/>
                </a:solidFill>
              </a:rPr>
              <a:t>. </a:t>
            </a:r>
            <a:endParaRPr lang="uk-UA" sz="2000" b="1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Назвіть найменше відоме вам число.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Назвіть найбільше число, що записується однією цифрою. 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endParaRPr lang="uk-UA" sz="2000" b="1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Назвіть найменше число, що записується двома цифрами.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Що в записі числа 10 позначає цифра 1 ? цифра 0?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Які числа називають круглими? Наведіть приклади круглих чисел.</a:t>
            </a:r>
          </a:p>
        </p:txBody>
      </p:sp>
    </p:spTree>
    <p:extLst>
      <p:ext uri="{BB962C8B-B14F-4D97-AF65-F5344CB8AC3E}">
        <p14:creationId xmlns:p14="http://schemas.microsoft.com/office/powerpoint/2010/main" val="333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6475" y="2608715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287486" y="4670883"/>
            <a:ext cx="8511107" cy="8982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Маринка та Максимко міряли відрізок. Який результат вони отримали? (Маринка отримала результат 2, Максимко — 20.)</a:t>
            </a:r>
          </a:p>
        </p:txBody>
      </p:sp>
      <p:pic>
        <p:nvPicPr>
          <p:cNvPr id="20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0" y="4434352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xmlns="" id="{84196B2B-A369-D8F2-8123-2FCB91BE35C8}"/>
              </a:ext>
            </a:extLst>
          </p:cNvPr>
          <p:cNvSpPr/>
          <p:nvPr/>
        </p:nvSpPr>
        <p:spPr>
          <a:xfrm>
            <a:off x="1823088" y="489578"/>
            <a:ext cx="8732066" cy="104530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Мотивація навчальної діяльності</a:t>
            </a:r>
          </a:p>
        </p:txBody>
      </p:sp>
      <p:grpSp>
        <p:nvGrpSpPr>
          <p:cNvPr id="22" name="Групувати 30">
            <a:extLst>
              <a:ext uri="{FF2B5EF4-FFF2-40B4-BE49-F238E27FC236}">
                <a16:creationId xmlns:a16="http://schemas.microsoft.com/office/drawing/2014/main" xmlns="" id="{FFC4300A-F874-CA51-9EE5-56C1D465A212}"/>
              </a:ext>
            </a:extLst>
          </p:cNvPr>
          <p:cNvGrpSpPr/>
          <p:nvPr/>
        </p:nvGrpSpPr>
        <p:grpSpPr>
          <a:xfrm>
            <a:off x="6813290" y="1666754"/>
            <a:ext cx="3009531" cy="1680543"/>
            <a:chOff x="5629897" y="1456401"/>
            <a:chExt cx="5334194" cy="3393881"/>
          </a:xfrm>
        </p:grpSpPr>
        <p:pic>
          <p:nvPicPr>
            <p:cNvPr id="23" name="Picture 2" descr="Little Kids Holding Pencil Isolated on White Background Stock Vector -  Illustration of gesturing, school: 61830557">
              <a:extLst>
                <a:ext uri="{FF2B5EF4-FFF2-40B4-BE49-F238E27FC236}">
                  <a16:creationId xmlns:a16="http://schemas.microsoft.com/office/drawing/2014/main" xmlns="" id="{1E545D8D-0477-4FC5-4334-CA907A53D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897" y="1456401"/>
              <a:ext cx="5334194" cy="3393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кутник: округлені кути 42">
              <a:extLst>
                <a:ext uri="{FF2B5EF4-FFF2-40B4-BE49-F238E27FC236}">
                  <a16:creationId xmlns:a16="http://schemas.microsoft.com/office/drawing/2014/main" xmlns="" id="{59C6C95C-5343-0355-6551-9706E6ECF548}"/>
                </a:ext>
              </a:extLst>
            </p:cNvPr>
            <p:cNvSpPr/>
            <p:nvPr/>
          </p:nvSpPr>
          <p:spPr>
            <a:xfrm>
              <a:off x="7465719" y="3096029"/>
              <a:ext cx="1670755" cy="3329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ED8D36A9-E2E7-0F00-1FF6-FF139F137371}"/>
                </a:ext>
              </a:extLst>
            </p:cNvPr>
            <p:cNvSpPr/>
            <p:nvPr/>
          </p:nvSpPr>
          <p:spPr>
            <a:xfrm>
              <a:off x="8564354" y="2947983"/>
              <a:ext cx="266138" cy="2960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D79E5567-8785-A0B9-4A8C-EF54F6CCC8E2}"/>
                </a:ext>
              </a:extLst>
            </p:cNvPr>
            <p:cNvSpPr/>
            <p:nvPr/>
          </p:nvSpPr>
          <p:spPr>
            <a:xfrm>
              <a:off x="9003405" y="3132909"/>
              <a:ext cx="266138" cy="2960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53DFCC3B-E5BC-0F33-0E06-72A79C4D4456}"/>
                </a:ext>
              </a:extLst>
            </p:cNvPr>
            <p:cNvSpPr/>
            <p:nvPr/>
          </p:nvSpPr>
          <p:spPr>
            <a:xfrm>
              <a:off x="9069940" y="3175264"/>
              <a:ext cx="266138" cy="2960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cxnSp>
        <p:nvCxnSpPr>
          <p:cNvPr id="28" name="Пряма сполучна лінія 9">
            <a:extLst>
              <a:ext uri="{FF2B5EF4-FFF2-40B4-BE49-F238E27FC236}">
                <a16:creationId xmlns:a16="http://schemas.microsoft.com/office/drawing/2014/main" xmlns="" id="{34B2B13F-9B7D-54E8-DE15-161E5000D0D1}"/>
              </a:ext>
            </a:extLst>
          </p:cNvPr>
          <p:cNvCxnSpPr>
            <a:cxnSpLocks/>
          </p:cNvCxnSpPr>
          <p:nvPr/>
        </p:nvCxnSpPr>
        <p:spPr>
          <a:xfrm>
            <a:off x="5137750" y="3549768"/>
            <a:ext cx="645861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4E83876D-9A5D-BAE9-49CF-0AD1B7F45EDF}"/>
              </a:ext>
            </a:extLst>
          </p:cNvPr>
          <p:cNvSpPr/>
          <p:nvPr/>
        </p:nvSpPr>
        <p:spPr>
          <a:xfrm>
            <a:off x="5073679" y="3490732"/>
            <a:ext cx="133165" cy="11807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FDA02627-6020-D33F-B8AF-FD1FE92837FE}"/>
              </a:ext>
            </a:extLst>
          </p:cNvPr>
          <p:cNvSpPr/>
          <p:nvPr/>
        </p:nvSpPr>
        <p:spPr>
          <a:xfrm>
            <a:off x="11480875" y="3488396"/>
            <a:ext cx="133165" cy="11807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рямокутник 12">
            <a:extLst>
              <a:ext uri="{FF2B5EF4-FFF2-40B4-BE49-F238E27FC236}">
                <a16:creationId xmlns:a16="http://schemas.microsoft.com/office/drawing/2014/main" xmlns="" id="{C6684B4B-EEB7-87FE-8D9F-3C9B9A0AEB45}"/>
              </a:ext>
            </a:extLst>
          </p:cNvPr>
          <p:cNvSpPr/>
          <p:nvPr/>
        </p:nvSpPr>
        <p:spPr>
          <a:xfrm>
            <a:off x="5137750" y="3711583"/>
            <a:ext cx="3224692" cy="207816"/>
          </a:xfrm>
          <a:prstGeom prst="rect">
            <a:avLst/>
          </a:prstGeom>
          <a:solidFill>
            <a:srgbClr val="66C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Прямокутник 48">
            <a:extLst>
              <a:ext uri="{FF2B5EF4-FFF2-40B4-BE49-F238E27FC236}">
                <a16:creationId xmlns:a16="http://schemas.microsoft.com/office/drawing/2014/main" xmlns="" id="{B52D9E78-9303-7A0B-A2AA-754C443AEDB8}"/>
              </a:ext>
            </a:extLst>
          </p:cNvPr>
          <p:cNvSpPr/>
          <p:nvPr/>
        </p:nvSpPr>
        <p:spPr>
          <a:xfrm>
            <a:off x="5137750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Прямокутник 72">
            <a:extLst>
              <a:ext uri="{FF2B5EF4-FFF2-40B4-BE49-F238E27FC236}">
                <a16:creationId xmlns:a16="http://schemas.microsoft.com/office/drawing/2014/main" xmlns="" id="{4D50A588-6F1D-8D0E-709F-A701876342AB}"/>
              </a:ext>
            </a:extLst>
          </p:cNvPr>
          <p:cNvSpPr/>
          <p:nvPr/>
        </p:nvSpPr>
        <p:spPr>
          <a:xfrm>
            <a:off x="5460588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Прямокутник 73">
            <a:extLst>
              <a:ext uri="{FF2B5EF4-FFF2-40B4-BE49-F238E27FC236}">
                <a16:creationId xmlns:a16="http://schemas.microsoft.com/office/drawing/2014/main" xmlns="" id="{FDFE22A0-000A-3BCF-83A8-F882E6B56DCA}"/>
              </a:ext>
            </a:extLst>
          </p:cNvPr>
          <p:cNvSpPr/>
          <p:nvPr/>
        </p:nvSpPr>
        <p:spPr>
          <a:xfrm>
            <a:off x="5772354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кутник 74">
            <a:extLst>
              <a:ext uri="{FF2B5EF4-FFF2-40B4-BE49-F238E27FC236}">
                <a16:creationId xmlns:a16="http://schemas.microsoft.com/office/drawing/2014/main" xmlns="" id="{B4DB25EB-6E56-3C82-4ABB-7FAEAA232B3E}"/>
              </a:ext>
            </a:extLst>
          </p:cNvPr>
          <p:cNvSpPr/>
          <p:nvPr/>
        </p:nvSpPr>
        <p:spPr>
          <a:xfrm>
            <a:off x="6104645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кутник 75">
            <a:extLst>
              <a:ext uri="{FF2B5EF4-FFF2-40B4-BE49-F238E27FC236}">
                <a16:creationId xmlns:a16="http://schemas.microsoft.com/office/drawing/2014/main" xmlns="" id="{96F02A58-B055-364D-440D-A2BAAAE00487}"/>
              </a:ext>
            </a:extLst>
          </p:cNvPr>
          <p:cNvSpPr/>
          <p:nvPr/>
        </p:nvSpPr>
        <p:spPr>
          <a:xfrm>
            <a:off x="6427483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Прямокутник 76">
            <a:extLst>
              <a:ext uri="{FF2B5EF4-FFF2-40B4-BE49-F238E27FC236}">
                <a16:creationId xmlns:a16="http://schemas.microsoft.com/office/drawing/2014/main" xmlns="" id="{D1CA0BFC-A0E9-52A4-E34A-DA5A202BB2A3}"/>
              </a:ext>
            </a:extLst>
          </p:cNvPr>
          <p:cNvSpPr/>
          <p:nvPr/>
        </p:nvSpPr>
        <p:spPr>
          <a:xfrm>
            <a:off x="6749870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рямокутник 77">
            <a:extLst>
              <a:ext uri="{FF2B5EF4-FFF2-40B4-BE49-F238E27FC236}">
                <a16:creationId xmlns:a16="http://schemas.microsoft.com/office/drawing/2014/main" xmlns="" id="{72B16499-7CE0-B0DA-1800-8094EE8A6C27}"/>
              </a:ext>
            </a:extLst>
          </p:cNvPr>
          <p:cNvSpPr/>
          <p:nvPr/>
        </p:nvSpPr>
        <p:spPr>
          <a:xfrm>
            <a:off x="7072708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рямокутник 78">
            <a:extLst>
              <a:ext uri="{FF2B5EF4-FFF2-40B4-BE49-F238E27FC236}">
                <a16:creationId xmlns:a16="http://schemas.microsoft.com/office/drawing/2014/main" xmlns="" id="{D7EDAB16-4204-ED7A-7BA2-4876765C2147}"/>
              </a:ext>
            </a:extLst>
          </p:cNvPr>
          <p:cNvSpPr/>
          <p:nvPr/>
        </p:nvSpPr>
        <p:spPr>
          <a:xfrm>
            <a:off x="7384474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рямокутник 79">
            <a:extLst>
              <a:ext uri="{FF2B5EF4-FFF2-40B4-BE49-F238E27FC236}">
                <a16:creationId xmlns:a16="http://schemas.microsoft.com/office/drawing/2014/main" xmlns="" id="{8EB5D900-F440-E938-ACBB-E136FCFB8DF1}"/>
              </a:ext>
            </a:extLst>
          </p:cNvPr>
          <p:cNvSpPr/>
          <p:nvPr/>
        </p:nvSpPr>
        <p:spPr>
          <a:xfrm>
            <a:off x="7716539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Прямокутник 80">
            <a:extLst>
              <a:ext uri="{FF2B5EF4-FFF2-40B4-BE49-F238E27FC236}">
                <a16:creationId xmlns:a16="http://schemas.microsoft.com/office/drawing/2014/main" xmlns="" id="{C5F49F44-120D-46CD-D2CA-A706CACA601E}"/>
              </a:ext>
            </a:extLst>
          </p:cNvPr>
          <p:cNvSpPr/>
          <p:nvPr/>
        </p:nvSpPr>
        <p:spPr>
          <a:xfrm>
            <a:off x="8039603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66CDF6">
                  <a:shade val="30000"/>
                  <a:satMod val="115000"/>
                </a:srgbClr>
              </a:gs>
              <a:gs pos="50000">
                <a:srgbClr val="66CDF6">
                  <a:shade val="67500"/>
                  <a:satMod val="115000"/>
                </a:srgbClr>
              </a:gs>
              <a:gs pos="100000">
                <a:srgbClr val="66CD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Прямокутник 81">
            <a:extLst>
              <a:ext uri="{FF2B5EF4-FFF2-40B4-BE49-F238E27FC236}">
                <a16:creationId xmlns:a16="http://schemas.microsoft.com/office/drawing/2014/main" xmlns="" id="{F89A1909-01E1-FBE7-5FE7-C3B98A4F0A1C}"/>
              </a:ext>
            </a:extLst>
          </p:cNvPr>
          <p:cNvSpPr/>
          <p:nvPr/>
        </p:nvSpPr>
        <p:spPr>
          <a:xfrm>
            <a:off x="8371669" y="3711583"/>
            <a:ext cx="3224692" cy="207816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Прямокутник 82">
            <a:extLst>
              <a:ext uri="{FF2B5EF4-FFF2-40B4-BE49-F238E27FC236}">
                <a16:creationId xmlns:a16="http://schemas.microsoft.com/office/drawing/2014/main" xmlns="" id="{9B862733-7C0A-E50F-ECD1-F68B53BE388A}"/>
              </a:ext>
            </a:extLst>
          </p:cNvPr>
          <p:cNvSpPr/>
          <p:nvPr/>
        </p:nvSpPr>
        <p:spPr>
          <a:xfrm>
            <a:off x="8371669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Прямокутник 83">
            <a:extLst>
              <a:ext uri="{FF2B5EF4-FFF2-40B4-BE49-F238E27FC236}">
                <a16:creationId xmlns:a16="http://schemas.microsoft.com/office/drawing/2014/main" xmlns="" id="{5ABF3016-032F-B590-1588-6929BB847E73}"/>
              </a:ext>
            </a:extLst>
          </p:cNvPr>
          <p:cNvSpPr/>
          <p:nvPr/>
        </p:nvSpPr>
        <p:spPr>
          <a:xfrm>
            <a:off x="8694507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Прямокутник 84">
            <a:extLst>
              <a:ext uri="{FF2B5EF4-FFF2-40B4-BE49-F238E27FC236}">
                <a16:creationId xmlns:a16="http://schemas.microsoft.com/office/drawing/2014/main" xmlns="" id="{D6803C65-BE61-849A-0B44-2DAB2DBA439F}"/>
              </a:ext>
            </a:extLst>
          </p:cNvPr>
          <p:cNvSpPr/>
          <p:nvPr/>
        </p:nvSpPr>
        <p:spPr>
          <a:xfrm>
            <a:off x="9006273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Прямокутник 85">
            <a:extLst>
              <a:ext uri="{FF2B5EF4-FFF2-40B4-BE49-F238E27FC236}">
                <a16:creationId xmlns:a16="http://schemas.microsoft.com/office/drawing/2014/main" xmlns="" id="{E0A5AA82-5652-1332-3D90-5EB4D74352BA}"/>
              </a:ext>
            </a:extLst>
          </p:cNvPr>
          <p:cNvSpPr/>
          <p:nvPr/>
        </p:nvSpPr>
        <p:spPr>
          <a:xfrm>
            <a:off x="9338564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Прямокутник 86">
            <a:extLst>
              <a:ext uri="{FF2B5EF4-FFF2-40B4-BE49-F238E27FC236}">
                <a16:creationId xmlns:a16="http://schemas.microsoft.com/office/drawing/2014/main" xmlns="" id="{AED866AD-E3F2-C7FF-8A55-163033B91DD1}"/>
              </a:ext>
            </a:extLst>
          </p:cNvPr>
          <p:cNvSpPr/>
          <p:nvPr/>
        </p:nvSpPr>
        <p:spPr>
          <a:xfrm>
            <a:off x="9661402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Прямокутник 87">
            <a:extLst>
              <a:ext uri="{FF2B5EF4-FFF2-40B4-BE49-F238E27FC236}">
                <a16:creationId xmlns:a16="http://schemas.microsoft.com/office/drawing/2014/main" xmlns="" id="{D5E677AD-61F0-EFF8-6998-2D1C8BCA037F}"/>
              </a:ext>
            </a:extLst>
          </p:cNvPr>
          <p:cNvSpPr/>
          <p:nvPr/>
        </p:nvSpPr>
        <p:spPr>
          <a:xfrm>
            <a:off x="9983789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Прямокутник 88">
            <a:extLst>
              <a:ext uri="{FF2B5EF4-FFF2-40B4-BE49-F238E27FC236}">
                <a16:creationId xmlns:a16="http://schemas.microsoft.com/office/drawing/2014/main" xmlns="" id="{816F9933-56C5-04D9-0097-F3A45302C212}"/>
              </a:ext>
            </a:extLst>
          </p:cNvPr>
          <p:cNvSpPr/>
          <p:nvPr/>
        </p:nvSpPr>
        <p:spPr>
          <a:xfrm>
            <a:off x="10306627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Прямокутник 89">
            <a:extLst>
              <a:ext uri="{FF2B5EF4-FFF2-40B4-BE49-F238E27FC236}">
                <a16:creationId xmlns:a16="http://schemas.microsoft.com/office/drawing/2014/main" xmlns="" id="{83517A7B-69C7-4191-CCB3-DE706C3AA535}"/>
              </a:ext>
            </a:extLst>
          </p:cNvPr>
          <p:cNvSpPr/>
          <p:nvPr/>
        </p:nvSpPr>
        <p:spPr>
          <a:xfrm>
            <a:off x="10618393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Прямокутник 90">
            <a:extLst>
              <a:ext uri="{FF2B5EF4-FFF2-40B4-BE49-F238E27FC236}">
                <a16:creationId xmlns:a16="http://schemas.microsoft.com/office/drawing/2014/main" xmlns="" id="{1D29519C-9F6E-85C7-72C5-E773FCCE0A9D}"/>
              </a:ext>
            </a:extLst>
          </p:cNvPr>
          <p:cNvSpPr/>
          <p:nvPr/>
        </p:nvSpPr>
        <p:spPr>
          <a:xfrm>
            <a:off x="10950458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Прямокутник 91">
            <a:extLst>
              <a:ext uri="{FF2B5EF4-FFF2-40B4-BE49-F238E27FC236}">
                <a16:creationId xmlns:a16="http://schemas.microsoft.com/office/drawing/2014/main" xmlns="" id="{950166F8-7C8F-0FD1-E5CA-6E183657F165}"/>
              </a:ext>
            </a:extLst>
          </p:cNvPr>
          <p:cNvSpPr/>
          <p:nvPr/>
        </p:nvSpPr>
        <p:spPr>
          <a:xfrm>
            <a:off x="11273522" y="4030771"/>
            <a:ext cx="322838" cy="225964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FB65084-CF77-C12A-81FB-49F2CB9F2B7D}"/>
              </a:ext>
            </a:extLst>
          </p:cNvPr>
          <p:cNvSpPr txBox="1"/>
          <p:nvPr/>
        </p:nvSpPr>
        <p:spPr>
          <a:xfrm>
            <a:off x="10383627" y="2100883"/>
            <a:ext cx="53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F669642-CE1A-75B3-CD41-8CD5DE5A2922}"/>
              </a:ext>
            </a:extLst>
          </p:cNvPr>
          <p:cNvSpPr txBox="1"/>
          <p:nvPr/>
        </p:nvSpPr>
        <p:spPr>
          <a:xfrm>
            <a:off x="5385109" y="2203779"/>
            <a:ext cx="1042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x-none" sz="60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D4F1F2BD-381B-306F-D214-7B5796881CFA}"/>
              </a:ext>
            </a:extLst>
          </p:cNvPr>
          <p:cNvSpPr/>
          <p:nvPr/>
        </p:nvSpPr>
        <p:spPr>
          <a:xfrm>
            <a:off x="3178865" y="4434352"/>
            <a:ext cx="8619728" cy="18783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Чому результат вимірювання Максимка та Маринки був різним? (Тому що вони використовують різні мірки.)</a:t>
            </a:r>
          </a:p>
          <a:p>
            <a:pPr algn="ctr"/>
            <a:r>
              <a:rPr lang="uk-UA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Висновок. </a:t>
            </a:r>
            <a:r>
              <a:rPr lang="uk-UA" sz="2000" b="1" dirty="0">
                <a:solidFill>
                  <a:srgbClr val="7030A0"/>
                </a:solidFill>
              </a:rPr>
              <a:t>Чим довша мірка, тим менше число мірок укладається на довжині певного </a:t>
            </a:r>
            <a:r>
              <a:rPr lang="uk-UA" sz="2000" b="1" dirty="0" smtClean="0">
                <a:solidFill>
                  <a:srgbClr val="7030A0"/>
                </a:solidFill>
              </a:rPr>
              <a:t>відрізка. Отже</a:t>
            </a:r>
            <a:r>
              <a:rPr lang="uk-UA" sz="2000" b="1" dirty="0">
                <a:solidFill>
                  <a:srgbClr val="7030A0"/>
                </a:solidFill>
              </a:rPr>
              <a:t>, результат вимірювання довжини відрізка залежить від обраної мірки.</a:t>
            </a:r>
          </a:p>
        </p:txBody>
      </p:sp>
    </p:spTree>
    <p:extLst>
      <p:ext uri="{BB962C8B-B14F-4D97-AF65-F5344CB8AC3E}">
        <p14:creationId xmlns:p14="http://schemas.microsoft.com/office/powerpoint/2010/main" val="36665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15114" y="542208"/>
            <a:ext cx="8732066" cy="9055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1622" y="2274453"/>
            <a:ext cx="469240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ознайомимося з новою, більшою одиницею вимірювання довжини –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дециметром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766938" y="2362321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1525819"/>
            <a:ext cx="2015194" cy="44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12335" y="494528"/>
            <a:ext cx="8732066" cy="8770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1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DD20CBE4-F64F-71FF-B80B-2893C1A34BC1}"/>
              </a:ext>
            </a:extLst>
          </p:cNvPr>
          <p:cNvSpPr/>
          <p:nvPr/>
        </p:nvSpPr>
        <p:spPr>
          <a:xfrm>
            <a:off x="3820308" y="1554043"/>
            <a:ext cx="5575816" cy="73195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Запам'ятай: 10 см – це 1 дециметр.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60FB075-AD7F-A801-F6CF-BDD6C560A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531" r="63404" b="82587"/>
          <a:stretch/>
        </p:blipFill>
        <p:spPr>
          <a:xfrm>
            <a:off x="3257068" y="3869204"/>
            <a:ext cx="8468767" cy="22237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4176687" y="4233975"/>
            <a:ext cx="642620" cy="446479"/>
          </a:xfrm>
          <a:prstGeom prst="rect">
            <a:avLst/>
          </a:prstGeom>
        </p:spPr>
      </p:pic>
      <p:sp>
        <p:nvSpPr>
          <p:cNvPr id="5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D889B543-BE35-E56E-010A-40979F359D65}"/>
              </a:ext>
            </a:extLst>
          </p:cNvPr>
          <p:cNvSpPr/>
          <p:nvPr/>
        </p:nvSpPr>
        <p:spPr>
          <a:xfrm>
            <a:off x="3776138" y="2418377"/>
            <a:ext cx="3025813" cy="7965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Коротко записують: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4675D72-0729-3B0B-9B96-9EFC947D2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962576" y="4095672"/>
            <a:ext cx="350865" cy="555456"/>
          </a:xfrm>
          <a:prstGeom prst="rect">
            <a:avLst/>
          </a:prstGeom>
        </p:spPr>
      </p:pic>
      <p:pic>
        <p:nvPicPr>
          <p:cNvPr id="56" name="Picture 8" descr="Приключения мистера Пибоди и Шермана - Приключения мистера Пибоди и Шермана  - YouLoveIt.ru">
            <a:extLst>
              <a:ext uri="{FF2B5EF4-FFF2-40B4-BE49-F238E27FC236}">
                <a16:creationId xmlns:a16="http://schemas.microsoft.com/office/drawing/2014/main" xmlns="" id="{A2D8DB0B-4BE2-CA0C-E9B2-3C335357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686" y="2012165"/>
            <a:ext cx="3265645" cy="34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Точка PNG">
            <a:extLst>
              <a:ext uri="{FF2B5EF4-FFF2-40B4-BE49-F238E27FC236}">
                <a16:creationId xmlns:a16="http://schemas.microsoft.com/office/drawing/2014/main" xmlns="" id="{3004B1DE-042C-DCF4-4410-2DF45370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48" y="4521802"/>
            <a:ext cx="241608" cy="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Пряма сполучна лінія 46">
            <a:extLst>
              <a:ext uri="{FF2B5EF4-FFF2-40B4-BE49-F238E27FC236}">
                <a16:creationId xmlns:a16="http://schemas.microsoft.com/office/drawing/2014/main" xmlns="" id="{041A4CED-F986-2D4D-20DB-08E7278E4E6E}"/>
              </a:ext>
            </a:extLst>
          </p:cNvPr>
          <p:cNvCxnSpPr>
            <a:cxnSpLocks/>
          </p:cNvCxnSpPr>
          <p:nvPr/>
        </p:nvCxnSpPr>
        <p:spPr>
          <a:xfrm>
            <a:off x="3977078" y="4642606"/>
            <a:ext cx="773361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4" descr="Точка PNG">
            <a:extLst>
              <a:ext uri="{FF2B5EF4-FFF2-40B4-BE49-F238E27FC236}">
                <a16:creationId xmlns:a16="http://schemas.microsoft.com/office/drawing/2014/main" xmlns="" id="{FD631D73-39EC-49E7-047A-75B1A8D0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887" y="5238103"/>
            <a:ext cx="241608" cy="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Пряма сполучна лінія 24">
            <a:extLst>
              <a:ext uri="{FF2B5EF4-FFF2-40B4-BE49-F238E27FC236}">
                <a16:creationId xmlns:a16="http://schemas.microsoft.com/office/drawing/2014/main" xmlns="" id="{1EEB323E-E4D1-D4D9-4107-B1DF30DC95EA}"/>
              </a:ext>
            </a:extLst>
          </p:cNvPr>
          <p:cNvCxnSpPr>
            <a:cxnSpLocks/>
          </p:cNvCxnSpPr>
          <p:nvPr/>
        </p:nvCxnSpPr>
        <p:spPr>
          <a:xfrm>
            <a:off x="3977078" y="5358907"/>
            <a:ext cx="7335339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4" descr="Точка PNG">
            <a:extLst>
              <a:ext uri="{FF2B5EF4-FFF2-40B4-BE49-F238E27FC236}">
                <a16:creationId xmlns:a16="http://schemas.microsoft.com/office/drawing/2014/main" xmlns="" id="{1E3119DF-6BC4-121C-0A53-90C984C21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48" y="5238103"/>
            <a:ext cx="241608" cy="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Точка PNG">
            <a:extLst>
              <a:ext uri="{FF2B5EF4-FFF2-40B4-BE49-F238E27FC236}">
                <a16:creationId xmlns:a16="http://schemas.microsoft.com/office/drawing/2014/main" xmlns="" id="{0A0139D1-27FB-531D-DB36-67D61A38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6" y="4521802"/>
            <a:ext cx="241608" cy="2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BFCA48F9-6D25-26D0-C7B7-ED8076BFD8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278368" y="4839014"/>
            <a:ext cx="355796" cy="56326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6A5C3233-1BF6-56DE-3486-573A268BD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6643114" y="4825765"/>
            <a:ext cx="317675" cy="68689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B36CD239-E7F4-A74B-8830-EA76868C2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6985821" y="4967609"/>
            <a:ext cx="650632" cy="45204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4DC6BE87-DD8C-CF6F-6C0D-451454CB8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4532" r="83151" b="89509"/>
          <a:stretch/>
        </p:blipFill>
        <p:spPr>
          <a:xfrm>
            <a:off x="6960790" y="2384544"/>
            <a:ext cx="2137428" cy="11150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0AD13703-921C-005D-A3F1-6557B542F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432166" y="2490107"/>
            <a:ext cx="524599" cy="83049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AB74A811-A0ED-6BF4-99FA-2DC644C72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70" y="2522764"/>
            <a:ext cx="1389875" cy="134644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85B8861A-6926-FD19-E1EA-3E5AF9DC1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9770" y="5031979"/>
            <a:ext cx="282193" cy="21407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3AC8397F-CEAA-58A7-FDFD-0BC05CAD8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103596" y="4839014"/>
            <a:ext cx="355796" cy="56326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A327B65A-606C-3F33-7D30-675D8C2175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1"/>
          <a:stretch/>
        </p:blipFill>
        <p:spPr>
          <a:xfrm>
            <a:off x="8264408" y="4811658"/>
            <a:ext cx="925530" cy="917074"/>
          </a:xfrm>
          <a:prstGeom prst="rect">
            <a:avLst/>
          </a:prstGeom>
        </p:spPr>
      </p:pic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826055" y="1610409"/>
            <a:ext cx="8913708" cy="474388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57068" y="1523324"/>
            <a:ext cx="86432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Довжину, ширину, висоту предметів можна вимірювати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дециметрами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     10 см – 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один дециметр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(1дм)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4532" r="62706" b="84036"/>
          <a:stretch/>
        </p:blipFill>
        <p:spPr>
          <a:xfrm>
            <a:off x="3017305" y="4431999"/>
            <a:ext cx="8807116" cy="170410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3191165" y="5076155"/>
            <a:ext cx="8395246" cy="0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213510" y="4924696"/>
            <a:ext cx="0" cy="302917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588474" y="4924696"/>
            <a:ext cx="0" cy="302917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15384" y="4442032"/>
            <a:ext cx="1304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1 дм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Дуга 32"/>
          <p:cNvSpPr/>
          <p:nvPr/>
        </p:nvSpPr>
        <p:spPr>
          <a:xfrm rot="8119736">
            <a:off x="3066116" y="4324037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8119736">
            <a:off x="3881315" y="4324037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8119736">
            <a:off x="4721582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8119736">
            <a:off x="5574734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8119736">
            <a:off x="6417868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8119736">
            <a:off x="7243085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rot="8119736">
            <a:off x="8058284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8119736">
            <a:off x="8911436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8119736">
            <a:off x="9764586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8119736">
            <a:off x="10617738" y="4324036"/>
            <a:ext cx="1167780" cy="1137815"/>
          </a:xfrm>
          <a:prstGeom prst="arc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251785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45578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11178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64330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95638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28754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34189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17186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22322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775472" y="5430286"/>
            <a:ext cx="77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1 см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7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186257" y="1726331"/>
            <a:ext cx="2541958" cy="39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12335" y="494528"/>
            <a:ext cx="8732066" cy="8770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573019" y="646928"/>
            <a:ext cx="8732066" cy="86077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Яка довжина маркера?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BF6177-CC25-83D4-A774-E7F2C88E9602}"/>
              </a:ext>
            </a:extLst>
          </p:cNvPr>
          <p:cNvSpPr txBox="1"/>
          <p:nvPr/>
        </p:nvSpPr>
        <p:spPr>
          <a:xfrm>
            <a:off x="6559262" y="3044671"/>
            <a:ext cx="70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12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C6E1AF6-9D29-840D-BE77-66E7F6218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3"/>
          <a:stretch/>
        </p:blipFill>
        <p:spPr>
          <a:xfrm>
            <a:off x="3314733" y="4516428"/>
            <a:ext cx="8525759" cy="771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6" descr="Mr Peabody Stickers | Redbubble">
            <a:extLst>
              <a:ext uri="{FF2B5EF4-FFF2-40B4-BE49-F238E27FC236}">
                <a16:creationId xmlns:a16="http://schemas.microsoft.com/office/drawing/2014/main" xmlns="" id="{91515BD9-4F59-5CB0-395D-ADB4AD411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41844" y="2649135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маркер Клипарты png | PNGWing">
            <a:extLst>
              <a:ext uri="{FF2B5EF4-FFF2-40B4-BE49-F238E27FC236}">
                <a16:creationId xmlns:a16="http://schemas.microsoft.com/office/drawing/2014/main" xmlns="" id="{E166CB4F-7966-91B8-1806-5702FCC5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3" t="1051" r="1638"/>
          <a:stretch/>
        </p:blipFill>
        <p:spPr bwMode="auto">
          <a:xfrm rot="5400000">
            <a:off x="7029885" y="37405"/>
            <a:ext cx="719891" cy="81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283A81A-FC6B-F89A-8543-50DE19D14D8F}"/>
              </a:ext>
            </a:extLst>
          </p:cNvPr>
          <p:cNvSpPr txBox="1"/>
          <p:nvPr/>
        </p:nvSpPr>
        <p:spPr>
          <a:xfrm>
            <a:off x="4773800" y="1851001"/>
            <a:ext cx="43666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12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      = </a:t>
            </a:r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       2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6" name="Пряма сполучна лінія 3">
            <a:extLst>
              <a:ext uri="{FF2B5EF4-FFF2-40B4-BE49-F238E27FC236}">
                <a16:creationId xmlns:a16="http://schemas.microsoft.com/office/drawing/2014/main" xmlns="" id="{B2F46EF2-C179-3B9C-3ECA-4ADF3BF2E1AF}"/>
              </a:ext>
            </a:extLst>
          </p:cNvPr>
          <p:cNvCxnSpPr/>
          <p:nvPr/>
        </p:nvCxnSpPr>
        <p:spPr>
          <a:xfrm flipV="1">
            <a:off x="3397859" y="3044671"/>
            <a:ext cx="0" cy="171796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31">
            <a:extLst>
              <a:ext uri="{FF2B5EF4-FFF2-40B4-BE49-F238E27FC236}">
                <a16:creationId xmlns:a16="http://schemas.microsoft.com/office/drawing/2014/main" xmlns="" id="{C8973425-9CFE-70E7-CA67-8E3DA11022E0}"/>
              </a:ext>
            </a:extLst>
          </p:cNvPr>
          <p:cNvCxnSpPr/>
          <p:nvPr/>
        </p:nvCxnSpPr>
        <p:spPr>
          <a:xfrm flipV="1">
            <a:off x="11445333" y="3044671"/>
            <a:ext cx="0" cy="171796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ава кругла дужка 4">
            <a:extLst>
              <a:ext uri="{FF2B5EF4-FFF2-40B4-BE49-F238E27FC236}">
                <a16:creationId xmlns:a16="http://schemas.microsoft.com/office/drawing/2014/main" xmlns="" id="{BAB5A14C-227F-789D-60C4-801875994571}"/>
              </a:ext>
            </a:extLst>
          </p:cNvPr>
          <p:cNvSpPr/>
          <p:nvPr/>
        </p:nvSpPr>
        <p:spPr>
          <a:xfrm rot="5400000">
            <a:off x="6626254" y="2019109"/>
            <a:ext cx="234935" cy="6758669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Права кругла дужка 32">
            <a:extLst>
              <a:ext uri="{FF2B5EF4-FFF2-40B4-BE49-F238E27FC236}">
                <a16:creationId xmlns:a16="http://schemas.microsoft.com/office/drawing/2014/main" xmlns="" id="{A54731E8-D1EC-466A-4C97-AC808A940F4E}"/>
              </a:ext>
            </a:extLst>
          </p:cNvPr>
          <p:cNvSpPr/>
          <p:nvPr/>
        </p:nvSpPr>
        <p:spPr>
          <a:xfrm rot="5400000">
            <a:off x="10724263" y="4729422"/>
            <a:ext cx="234937" cy="1338043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B74A811-A0ED-6BF4-99FA-2DC644C72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63" y="1795761"/>
            <a:ext cx="1115166" cy="12489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8083808" y="1981704"/>
            <a:ext cx="735665" cy="5111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5417657" y="1981705"/>
            <a:ext cx="735831" cy="511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7193047" y="3175374"/>
            <a:ext cx="642620" cy="4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423449" y="494528"/>
            <a:ext cx="9347125" cy="8795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Побудуй відрізок завдовжки 1 </a:t>
            </a:r>
            <a:r>
              <a:rPr lang="uk-UA" sz="4000" b="1" dirty="0" err="1">
                <a:solidFill>
                  <a:schemeClr val="bg1"/>
                </a:solidFill>
              </a:rPr>
              <a:t>дм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3 </a:t>
            </a:r>
            <a:r>
              <a:rPr lang="uk-UA" sz="4000" b="1" dirty="0">
                <a:solidFill>
                  <a:schemeClr val="bg1"/>
                </a:solidFill>
              </a:rPr>
              <a:t>см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1532AAFE-BB24-0164-5B94-63DB6B64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22" r="55638" b="74391"/>
          <a:stretch/>
        </p:blipFill>
        <p:spPr>
          <a:xfrm>
            <a:off x="1260105" y="1949644"/>
            <a:ext cx="10623350" cy="223629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43" name="Скругленный прямоугольник 7">
            <a:extLst>
              <a:ext uri="{FF2B5EF4-FFF2-40B4-BE49-F238E27FC236}">
                <a16:creationId xmlns:a16="http://schemas.microsoft.com/office/drawing/2014/main" xmlns="" id="{B9291B71-7257-5171-CA73-F5630AFBC26A}"/>
              </a:ext>
            </a:extLst>
          </p:cNvPr>
          <p:cNvSpPr/>
          <p:nvPr/>
        </p:nvSpPr>
        <p:spPr>
          <a:xfrm>
            <a:off x="1260105" y="1877327"/>
            <a:ext cx="10623350" cy="235533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E83E58F3-7012-CB54-7556-30025CD56C10}"/>
              </a:ext>
            </a:extLst>
          </p:cNvPr>
          <p:cNvSpPr/>
          <p:nvPr/>
        </p:nvSpPr>
        <p:spPr>
          <a:xfrm>
            <a:off x="1613185" y="3307484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E0AF3524-7128-9750-25B6-36BF0DE678D4}"/>
              </a:ext>
            </a:extLst>
          </p:cNvPr>
          <p:cNvSpPr/>
          <p:nvPr/>
        </p:nvSpPr>
        <p:spPr>
          <a:xfrm>
            <a:off x="8024788" y="3287235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46" name="Пряма сполучна лінія 51">
            <a:extLst>
              <a:ext uri="{FF2B5EF4-FFF2-40B4-BE49-F238E27FC236}">
                <a16:creationId xmlns:a16="http://schemas.microsoft.com/office/drawing/2014/main" xmlns="" id="{530776A8-DD52-A73E-36A8-A4A9B6EB6475}"/>
              </a:ext>
            </a:extLst>
          </p:cNvPr>
          <p:cNvCxnSpPr>
            <a:cxnSpLocks/>
          </p:cNvCxnSpPr>
          <p:nvPr/>
        </p:nvCxnSpPr>
        <p:spPr>
          <a:xfrm flipV="1">
            <a:off x="1812951" y="3401328"/>
            <a:ext cx="6326756" cy="20249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20A7A60-14F0-3C1E-D326-1A959EAE9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5897452" y="2424639"/>
            <a:ext cx="364486" cy="189154"/>
          </a:xfrm>
          <a:prstGeom prst="rect">
            <a:avLst/>
          </a:prstGeom>
        </p:spPr>
      </p:pic>
      <p:pic>
        <p:nvPicPr>
          <p:cNvPr id="54" name="Picture 6" descr="Mr Peabody Stickers | Redbubble">
            <a:extLst>
              <a:ext uri="{FF2B5EF4-FFF2-40B4-BE49-F238E27FC236}">
                <a16:creationId xmlns:a16="http://schemas.microsoft.com/office/drawing/2014/main" xmlns="" id="{169C5884-FB84-AF38-E737-31E5B4D29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20650" y="3264505"/>
            <a:ext cx="2033484" cy="30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60800158-F6B8-FD0A-0A01-D72E7B2FAE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569295" y="2205537"/>
            <a:ext cx="355796" cy="5632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143FEE99-6161-5377-7E25-6B20FBFBF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1"/>
          <a:stretch/>
        </p:blipFill>
        <p:spPr>
          <a:xfrm>
            <a:off x="3708176" y="2108034"/>
            <a:ext cx="1042612" cy="106294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3997C91F-0E63-EC9D-8AB1-FD312035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086795" y="2286914"/>
            <a:ext cx="798411" cy="6537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2D928BF9-1A6C-B538-022C-38B0A4907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230538" y="2205537"/>
            <a:ext cx="355796" cy="56326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B7A04578-A245-6CCD-9123-36C9AF7476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6969554" y="2281220"/>
            <a:ext cx="798411" cy="653758"/>
          </a:xfrm>
          <a:prstGeom prst="rect">
            <a:avLst/>
          </a:prstGeom>
        </p:spPr>
      </p:pic>
      <p:pic>
        <p:nvPicPr>
          <p:cNvPr id="61" name="Picture 2" descr="Vector gratuito juego de reglas escolares de colores en centímetros y pulgada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53033" r="4097" b="30082"/>
          <a:stretch/>
        </p:blipFill>
        <p:spPr bwMode="auto">
          <a:xfrm>
            <a:off x="1441140" y="3594719"/>
            <a:ext cx="10750860" cy="13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CED6D60-9E4E-26CF-1E2E-5E9B059F1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6571780" y="2175770"/>
            <a:ext cx="424330" cy="6868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CED6D60-9E4E-26CF-1E2E-5E9B059F1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747348" y="2175769"/>
            <a:ext cx="424330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2132112" y="509551"/>
            <a:ext cx="8732066" cy="8185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Порівняння відрізків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01" name="Пряма сполучна лінія 28">
            <a:extLst>
              <a:ext uri="{FF2B5EF4-FFF2-40B4-BE49-F238E27FC236}">
                <a16:creationId xmlns:a16="http://schemas.microsoft.com/office/drawing/2014/main" xmlns="" id="{E67079EA-39F0-6C3A-BB31-263C16930C73}"/>
              </a:ext>
            </a:extLst>
          </p:cNvPr>
          <p:cNvCxnSpPr>
            <a:cxnSpLocks/>
          </p:cNvCxnSpPr>
          <p:nvPr/>
        </p:nvCxnSpPr>
        <p:spPr>
          <a:xfrm flipV="1">
            <a:off x="1668415" y="6063969"/>
            <a:ext cx="7448493" cy="2708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4" descr="Точка PNG">
            <a:extLst>
              <a:ext uri="{FF2B5EF4-FFF2-40B4-BE49-F238E27FC236}">
                <a16:creationId xmlns:a16="http://schemas.microsoft.com/office/drawing/2014/main" xmlns="" id="{76D9C49A-1437-972A-47EB-1D02BA2E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6" y="5868214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Точка PNG">
            <a:extLst>
              <a:ext uri="{FF2B5EF4-FFF2-40B4-BE49-F238E27FC236}">
                <a16:creationId xmlns:a16="http://schemas.microsoft.com/office/drawing/2014/main" xmlns="" id="{20483866-03FF-CDFF-84A7-1C78A882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16" y="5879297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" name="Пряма сполучна лінія 32">
            <a:extLst>
              <a:ext uri="{FF2B5EF4-FFF2-40B4-BE49-F238E27FC236}">
                <a16:creationId xmlns:a16="http://schemas.microsoft.com/office/drawing/2014/main" xmlns="" id="{FCCBD1FB-A8BD-F205-F09C-52B0E7AB9841}"/>
              </a:ext>
            </a:extLst>
          </p:cNvPr>
          <p:cNvCxnSpPr>
            <a:cxnSpLocks/>
          </p:cNvCxnSpPr>
          <p:nvPr/>
        </p:nvCxnSpPr>
        <p:spPr>
          <a:xfrm>
            <a:off x="1668415" y="4625231"/>
            <a:ext cx="8406115" cy="3195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4" descr="Точка PNG">
            <a:extLst>
              <a:ext uri="{FF2B5EF4-FFF2-40B4-BE49-F238E27FC236}">
                <a16:creationId xmlns:a16="http://schemas.microsoft.com/office/drawing/2014/main" xmlns="" id="{C934FE49-AE1B-25D5-1071-5C37CC6C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59" y="4461431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Точка PNG">
            <a:extLst>
              <a:ext uri="{FF2B5EF4-FFF2-40B4-BE49-F238E27FC236}">
                <a16:creationId xmlns:a16="http://schemas.microsoft.com/office/drawing/2014/main" xmlns="" id="{7F09D935-76C2-A194-C898-E150A00F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75" y="4461431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Пряма сполучна лінія 35">
            <a:extLst>
              <a:ext uri="{FF2B5EF4-FFF2-40B4-BE49-F238E27FC236}">
                <a16:creationId xmlns:a16="http://schemas.microsoft.com/office/drawing/2014/main" xmlns="" id="{2CD22E9F-8537-5004-0309-C72C71D19753}"/>
              </a:ext>
            </a:extLst>
          </p:cNvPr>
          <p:cNvCxnSpPr>
            <a:cxnSpLocks/>
          </p:cNvCxnSpPr>
          <p:nvPr/>
        </p:nvCxnSpPr>
        <p:spPr>
          <a:xfrm flipV="1">
            <a:off x="1668414" y="3068922"/>
            <a:ext cx="6968612" cy="209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4" descr="Точка PNG">
            <a:extLst>
              <a:ext uri="{FF2B5EF4-FFF2-40B4-BE49-F238E27FC236}">
                <a16:creationId xmlns:a16="http://schemas.microsoft.com/office/drawing/2014/main" xmlns="" id="{B432159C-2781-D06B-F76B-D98D692C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60" y="2875266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4" descr="Точка PNG">
            <a:extLst>
              <a:ext uri="{FF2B5EF4-FFF2-40B4-BE49-F238E27FC236}">
                <a16:creationId xmlns:a16="http://schemas.microsoft.com/office/drawing/2014/main" xmlns="" id="{B1B5888D-96DF-1997-578B-519134F2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71" y="2875266"/>
            <a:ext cx="391510" cy="3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2F0CEA7-A515-3487-114F-F0CE90F55C26}"/>
              </a:ext>
            </a:extLst>
          </p:cNvPr>
          <p:cNvSpPr txBox="1"/>
          <p:nvPr/>
        </p:nvSpPr>
        <p:spPr>
          <a:xfrm>
            <a:off x="4017458" y="5440848"/>
            <a:ext cx="72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12 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C20B9C44-87DE-1533-DF58-1A538D5D8BE1}"/>
              </a:ext>
            </a:extLst>
          </p:cNvPr>
          <p:cNvSpPr txBox="1"/>
          <p:nvPr/>
        </p:nvSpPr>
        <p:spPr>
          <a:xfrm>
            <a:off x="4159026" y="3897409"/>
            <a:ext cx="71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13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03004FEB-0237-0BBC-0A40-AAAF98DC33BB}"/>
              </a:ext>
            </a:extLst>
          </p:cNvPr>
          <p:cNvSpPr txBox="1"/>
          <p:nvPr/>
        </p:nvSpPr>
        <p:spPr>
          <a:xfrm>
            <a:off x="4287615" y="2416655"/>
            <a:ext cx="725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11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3" name="Picture 6" descr="Mr Peabody Stickers | Redbubble">
            <a:extLst>
              <a:ext uri="{FF2B5EF4-FFF2-40B4-BE49-F238E27FC236}">
                <a16:creationId xmlns:a16="http://schemas.microsoft.com/office/drawing/2014/main" xmlns="" id="{DFCB9627-5C8A-4BB5-0767-E1912823A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10228218" y="3409004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2CE58B94-75D5-3683-2A3D-62F3A58D6EC0}"/>
              </a:ext>
            </a:extLst>
          </p:cNvPr>
          <p:cNvSpPr txBox="1"/>
          <p:nvPr/>
        </p:nvSpPr>
        <p:spPr>
          <a:xfrm>
            <a:off x="5301261" y="5477210"/>
            <a:ext cx="218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= 1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      2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5D045663-A519-4516-9801-DB0DA6095D99}"/>
              </a:ext>
            </a:extLst>
          </p:cNvPr>
          <p:cNvSpPr txBox="1"/>
          <p:nvPr/>
        </p:nvSpPr>
        <p:spPr>
          <a:xfrm>
            <a:off x="5489206" y="3917983"/>
            <a:ext cx="2000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= 1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      3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A0E8F20-5F21-9B00-F7EC-6DE072530F2C}"/>
              </a:ext>
            </a:extLst>
          </p:cNvPr>
          <p:cNvSpPr txBox="1"/>
          <p:nvPr/>
        </p:nvSpPr>
        <p:spPr>
          <a:xfrm>
            <a:off x="5534942" y="2444363"/>
            <a:ext cx="206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</a:rPr>
              <a:t>= 1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       1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5B95CEA0-0430-C371-17F4-F4D9388CCDDE}"/>
              </a:ext>
            </a:extLst>
          </p:cNvPr>
          <p:cNvSpPr/>
          <p:nvPr/>
        </p:nvSpPr>
        <p:spPr>
          <a:xfrm>
            <a:off x="2132112" y="1413073"/>
            <a:ext cx="8732066" cy="7716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Порівняй довжини відрізків у </a:t>
            </a:r>
            <a:r>
              <a:rPr lang="uk-UA" sz="2400" b="1" dirty="0">
                <a:solidFill>
                  <a:srgbClr val="7030A0"/>
                </a:solidFill>
              </a:rPr>
              <a:t>сантиметрах; </a:t>
            </a:r>
          </a:p>
          <a:p>
            <a:pPr lvl="0" algn="ctr"/>
            <a:r>
              <a:rPr lang="uk-UA" sz="2400" b="1" dirty="0">
                <a:solidFill>
                  <a:srgbClr val="7030A0"/>
                </a:solidFill>
              </a:rPr>
              <a:t>у дециметрах і сантиметрах.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4979951" y="2575066"/>
            <a:ext cx="642620" cy="446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7440485" y="2622443"/>
            <a:ext cx="642620" cy="4464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4831410" y="4154132"/>
            <a:ext cx="642620" cy="4464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4666755" y="5644974"/>
            <a:ext cx="642620" cy="4464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7189833" y="5656057"/>
            <a:ext cx="642620" cy="446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1102668-D769-B32C-7A6C-E84BFF4F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71933" r="85026" b="15694"/>
          <a:stretch/>
        </p:blipFill>
        <p:spPr>
          <a:xfrm>
            <a:off x="7363923" y="4138563"/>
            <a:ext cx="642620" cy="4464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AB74A811-A0ED-6BF4-99FA-2DC644C72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04" y="2428869"/>
            <a:ext cx="990162" cy="11089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B74A811-A0ED-6BF4-99FA-2DC644C72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84" y="3905010"/>
            <a:ext cx="939209" cy="105185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B74A811-A0ED-6BF4-99FA-2DC644C72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46" y="5440847"/>
            <a:ext cx="994858" cy="11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5" grpId="0"/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4">
            <a:hlinkClick r:id="" action="ppaction://media"/>
            <a:extLst>
              <a:ext uri="{FF2B5EF4-FFF2-40B4-BE49-F238E27FC236}">
                <a16:creationId xmlns:a16="http://schemas.microsoft.com/office/drawing/2014/main" xmlns="" id="{FDA83FD3-020C-4603-81B0-CC2D80DA0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2" y="90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1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05025" y="549547"/>
            <a:ext cx="8732066" cy="7386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3" name="Picture 2" descr="Школьный клипарт. - Нужные вещи - Клипарты PNG - Клипарты у Анны. | Школьные  украшения, Школьные фрески, Библиотечные оформл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27" y="1417437"/>
            <a:ext cx="4612868" cy="51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Веселый карандаш (60 фот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49549"/>
            <a:ext cx="2388807" cy="24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4585BF-0949-4F6E-9D85-2E9E4B40D55C}"/>
              </a:ext>
            </a:extLst>
          </p:cNvPr>
          <p:cNvSpPr txBox="1"/>
          <p:nvPr/>
        </p:nvSpPr>
        <p:spPr>
          <a:xfrm>
            <a:off x="829055" y="1723674"/>
            <a:ext cx="5779009" cy="2726591"/>
          </a:xfrm>
          <a:prstGeom prst="wedgeEllipseCallou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63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Любі діти, добрий день!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Сил, натхнення на весь день!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ще праці і старання!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Тож вперед - всі до навчання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uk-UA" sz="2400" b="1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3395" y="4586490"/>
            <a:ext cx="367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chemeClr val="tx2">
                    <a:lumMod val="50000"/>
                  </a:schemeClr>
                </a:solidFill>
              </a:rPr>
              <a:t>Добрий день!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кутник: округлені кути 42">
            <a:extLst>
              <a:ext uri="{FF2B5EF4-FFF2-40B4-BE49-F238E27FC236}">
                <a16:creationId xmlns:a16="http://schemas.microsoft.com/office/drawing/2014/main" xmlns="" id="{360CBEA6-6E95-840F-7211-9505F12984AA}"/>
              </a:ext>
            </a:extLst>
          </p:cNvPr>
          <p:cNvSpPr/>
          <p:nvPr/>
        </p:nvSpPr>
        <p:spPr>
          <a:xfrm>
            <a:off x="5560291" y="4003570"/>
            <a:ext cx="4887373" cy="26460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2009020" y="634650"/>
            <a:ext cx="8732066" cy="6935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Складаю </a:t>
            </a:r>
            <a:r>
              <a:rPr lang="uk-UA" sz="4000" b="1" dirty="0">
                <a:solidFill>
                  <a:schemeClr val="bg1"/>
                </a:solidFill>
              </a:rPr>
              <a:t>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6" name="Picture 2" descr="vector set of weighing machine Clipart Image">
            <a:extLst>
              <a:ext uri="{FF2B5EF4-FFF2-40B4-BE49-F238E27FC236}">
                <a16:creationId xmlns:a16="http://schemas.microsoft.com/office/drawing/2014/main" xmlns="" id="{300DE1A8-E96E-5753-FDA6-955404AE6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 r="70580" b="23382"/>
          <a:stretch/>
        </p:blipFill>
        <p:spPr bwMode="auto">
          <a:xfrm>
            <a:off x="4896686" y="1887443"/>
            <a:ext cx="1577577" cy="16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46702BE-15A1-2B52-DA24-D891A34D16A7}"/>
              </a:ext>
            </a:extLst>
          </p:cNvPr>
          <p:cNvSpPr txBox="1"/>
          <p:nvPr/>
        </p:nvSpPr>
        <p:spPr>
          <a:xfrm>
            <a:off x="5239617" y="2746037"/>
            <a:ext cx="684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кг</a:t>
            </a:r>
            <a:endParaRPr lang="x-non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2" descr="vector set of weighing machine Clipart Image">
            <a:extLst>
              <a:ext uri="{FF2B5EF4-FFF2-40B4-BE49-F238E27FC236}">
                <a16:creationId xmlns:a16="http://schemas.microsoft.com/office/drawing/2014/main" xmlns="" id="{44288AB0-876F-97C3-CEC8-4DF0D08AE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 r="70580" b="23382"/>
          <a:stretch/>
        </p:blipFill>
        <p:spPr bwMode="auto">
          <a:xfrm>
            <a:off x="7320635" y="1919975"/>
            <a:ext cx="1577577" cy="16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98AF9D-3BBE-155C-D8B8-E6FB9C461305}"/>
              </a:ext>
            </a:extLst>
          </p:cNvPr>
          <p:cNvSpPr txBox="1"/>
          <p:nvPr/>
        </p:nvSpPr>
        <p:spPr>
          <a:xfrm>
            <a:off x="7677159" y="2778569"/>
            <a:ext cx="9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кг</a:t>
            </a:r>
            <a:endParaRPr lang="x-non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2" descr="Картофель в сетке 5 кг - купить с доставкой на дом в СберМаркет">
            <a:extLst>
              <a:ext uri="{FF2B5EF4-FFF2-40B4-BE49-F238E27FC236}">
                <a16:creationId xmlns:a16="http://schemas.microsoft.com/office/drawing/2014/main" xmlns="" id="{2DA20887-B1E6-ACBE-1D4F-C6F1D572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9864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848" y="1535823"/>
            <a:ext cx="1931576" cy="11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Lenagold - Клипарт - Груши">
            <a:extLst>
              <a:ext uri="{FF2B5EF4-FFF2-40B4-BE49-F238E27FC236}">
                <a16:creationId xmlns:a16="http://schemas.microsoft.com/office/drawing/2014/main" xmlns="" id="{5DB3A88A-7B3D-0A84-4411-BA21DBF0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0" r="99611">
                        <a14:foregroundMark x1="70428" y1="9694" x2="70428" y2="9694"/>
                        <a14:foregroundMark x1="75097" y1="10204" x2="75097" y2="10204"/>
                        <a14:foregroundMark x1="75486" y1="18367" x2="75486" y2="18367"/>
                        <a14:foregroundMark x1="75486" y1="19388" x2="75486" y2="19388"/>
                        <a14:foregroundMark x1="70428" y1="16327" x2="70428" y2="16327"/>
                        <a14:foregroundMark x1="77432" y1="16837" x2="77432" y2="16837"/>
                        <a14:foregroundMark x1="78988" y1="22959" x2="80156" y2="23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6" y="1554533"/>
            <a:ext cx="1281438" cy="9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Lenagold - Клипарт - Груши">
            <a:extLst>
              <a:ext uri="{FF2B5EF4-FFF2-40B4-BE49-F238E27FC236}">
                <a16:creationId xmlns:a16="http://schemas.microsoft.com/office/drawing/2014/main" xmlns="" id="{205ECCF6-D4EE-DC47-229F-4B8EE007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80" l="0" r="99611">
                        <a14:foregroundMark x1="70428" y1="9694" x2="70428" y2="9694"/>
                        <a14:foregroundMark x1="75097" y1="10204" x2="75097" y2="10204"/>
                        <a14:foregroundMark x1="75486" y1="18367" x2="75486" y2="18367"/>
                        <a14:foregroundMark x1="75486" y1="19388" x2="75486" y2="19388"/>
                        <a14:foregroundMark x1="70428" y1="16327" x2="70428" y2="16327"/>
                        <a14:foregroundMark x1="77432" y1="16837" x2="77432" y2="16837"/>
                        <a14:foregroundMark x1="78988" y1="22959" x2="80156" y2="23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7401">
            <a:off x="5083218" y="1467013"/>
            <a:ext cx="1281438" cy="9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vector set of weighing machine Clipart Image">
            <a:extLst>
              <a:ext uri="{FF2B5EF4-FFF2-40B4-BE49-F238E27FC236}">
                <a16:creationId xmlns:a16="http://schemas.microsoft.com/office/drawing/2014/main" xmlns="" id="{DCD86A10-C4E5-FAC6-8912-AC6FBCE0C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 r="70580" b="23382"/>
          <a:stretch/>
        </p:blipFill>
        <p:spPr bwMode="auto">
          <a:xfrm>
            <a:off x="9696885" y="1824751"/>
            <a:ext cx="1577577" cy="16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644386E-5937-CB1A-D7E8-AA168E4D8524}"/>
              </a:ext>
            </a:extLst>
          </p:cNvPr>
          <p:cNvSpPr txBox="1"/>
          <p:nvPr/>
        </p:nvSpPr>
        <p:spPr>
          <a:xfrm>
            <a:off x="10053266" y="2778569"/>
            <a:ext cx="9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кг</a:t>
            </a:r>
            <a:endParaRPr lang="x-non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" name="Picture 2" descr="Капуста PNG Clipart | PNG All">
            <a:extLst>
              <a:ext uri="{FF2B5EF4-FFF2-40B4-BE49-F238E27FC236}">
                <a16:creationId xmlns:a16="http://schemas.microsoft.com/office/drawing/2014/main" xmlns="" id="{910F4D82-9717-039B-9848-4C736E46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445" y="1434791"/>
            <a:ext cx="1596050" cy="12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A27D2847-9F11-CD97-0E85-2184B40B0C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79171" b="79758"/>
          <a:stretch/>
        </p:blipFill>
        <p:spPr>
          <a:xfrm>
            <a:off x="5459748" y="3920688"/>
            <a:ext cx="4987916" cy="272893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32991FCC-A9C9-3DF2-8ED0-589420B0D6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630863" y="5236833"/>
            <a:ext cx="336084" cy="22062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50" y="4301936"/>
            <a:ext cx="927474" cy="58477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31DAC4E6-3E79-C9D3-103C-CE7D0791D6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59" y="4325662"/>
            <a:ext cx="927474" cy="58477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205F14C9-9FFA-1242-1C56-9C8C917CB6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994" y="5213298"/>
            <a:ext cx="265014" cy="2182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434E15BF-DC5E-1496-EF7F-97E889488E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8957313" y="5729046"/>
            <a:ext cx="424330" cy="68689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21844F14-97B0-F442-4122-88C80F6518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6049229" y="4217328"/>
            <a:ext cx="317675" cy="68689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1CFD2E56-F596-9F2E-07C9-01ED284AB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92" y="4319444"/>
            <a:ext cx="927474" cy="584775"/>
          </a:xfrm>
          <a:prstGeom prst="rect">
            <a:avLst/>
          </a:prstGeom>
        </p:spPr>
      </p:pic>
      <p:sp>
        <p:nvSpPr>
          <p:cNvPr id="8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5606238-EA57-3CD7-FFF8-1C167A05F653}"/>
              </a:ext>
            </a:extLst>
          </p:cNvPr>
          <p:cNvSpPr/>
          <p:nvPr/>
        </p:nvSpPr>
        <p:spPr>
          <a:xfrm>
            <a:off x="422942" y="2198248"/>
            <a:ext cx="4296843" cy="172243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За малюнком склади задачі, які містять запитання «Чого більше купили? На скільки кілограмів більше?».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0FC79DA-A013-3E38-FFFD-E9C25B5CCA1D}"/>
              </a:ext>
            </a:extLst>
          </p:cNvPr>
          <p:cNvSpPr txBox="1"/>
          <p:nvPr/>
        </p:nvSpPr>
        <p:spPr>
          <a:xfrm>
            <a:off x="1197429" y="4153333"/>
            <a:ext cx="427320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66FF"/>
                </a:solidFill>
              </a:rPr>
              <a:t>Чого купили більше?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524C69F-59A4-F838-BE02-DF999BD27318}"/>
              </a:ext>
            </a:extLst>
          </p:cNvPr>
          <p:cNvSpPr txBox="1"/>
          <p:nvPr/>
        </p:nvSpPr>
        <p:spPr>
          <a:xfrm>
            <a:off x="1611086" y="4948608"/>
            <a:ext cx="374941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66FF"/>
                </a:solidFill>
              </a:rPr>
              <a:t>На скільки кілограмів більше?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9A02F699-8E2D-89A5-A1E9-1735D67E7B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924" y="4413392"/>
            <a:ext cx="422130" cy="36186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902ACD5A-A81D-DD3F-FCC3-D24235D551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923061" y="4250877"/>
            <a:ext cx="424330" cy="6868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06F50450-8233-6715-8CF8-D77D0C906D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407572" y="4171854"/>
            <a:ext cx="424330" cy="6868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94085C8B-4058-1AFF-DDF0-CB44830AF0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7657" y="4413392"/>
            <a:ext cx="422130" cy="361862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B153DDE7-EA4A-8D1F-92BB-CEB9B7515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66" y="5063585"/>
            <a:ext cx="927474" cy="58477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1B9D6024-509B-AA39-5F1C-2E40395656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6041145" y="4978977"/>
            <a:ext cx="317675" cy="68689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B8B4591B-FA48-B2CE-E470-CBCD29D3D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60" y="5081093"/>
            <a:ext cx="927474" cy="58477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398F74B0-63D4-9FBB-7EDD-95E366178B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397984" y="4903979"/>
            <a:ext cx="424330" cy="68689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21B97768-7178-21A2-6CB0-B9850BA0A8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630863" y="5955246"/>
            <a:ext cx="336084" cy="22062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A3710498-23FC-3069-5D14-3D74536AD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92" y="5806194"/>
            <a:ext cx="927474" cy="58477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1053B32E-D7FC-B784-D6C9-6DB7145FB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994" y="5969617"/>
            <a:ext cx="265014" cy="21824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4DD9996A-1425-A7B9-BB4B-DC03CDA28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66" y="5819904"/>
            <a:ext cx="927474" cy="58477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48B36E22-3A1C-9183-A136-D18906D217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6041145" y="5735296"/>
            <a:ext cx="317675" cy="68689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90BA01F1-04F1-4AAD-085D-25AABBC72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58" y="5050864"/>
            <a:ext cx="927474" cy="58477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B86DC5D5-BA7D-1AD4-EB05-E90E64E5D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60" y="5795076"/>
            <a:ext cx="927474" cy="584775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AC6ADC00-2683-7DEF-B79B-9BC7D1D725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7443099" y="5704078"/>
            <a:ext cx="424330" cy="68689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31F1ED79-E1B0-877C-0630-FE77BE23938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8948482" y="4970595"/>
            <a:ext cx="470074" cy="686891"/>
          </a:xfrm>
          <a:prstGeom prst="rect">
            <a:avLst/>
          </a:prstGeom>
        </p:spPr>
      </p:pic>
      <p:sp>
        <p:nvSpPr>
          <p:cNvPr id="4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81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AC2FCEAD-8915-7416-BFBF-C93C20B86ABC}"/>
              </a:ext>
            </a:extLst>
          </p:cNvPr>
          <p:cNvSpPr/>
          <p:nvPr/>
        </p:nvSpPr>
        <p:spPr>
          <a:xfrm>
            <a:off x="1769890" y="1469919"/>
            <a:ext cx="3626912" cy="6605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Напиши за зразком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811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638800"/>
            <a:ext cx="1404257" cy="1219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№1-2</a:t>
            </a:r>
          </a:p>
        </p:txBody>
      </p:sp>
      <p:pic>
        <p:nvPicPr>
          <p:cNvPr id="1026" name="Picture 2" descr="D:\1 клас\2 Матем\1 УРОКИ Листопад\5 Числа 11_20\№088 Дециметр\2024-02-22_0117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93" y="2139335"/>
            <a:ext cx="7298191" cy="391578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471628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811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638800"/>
            <a:ext cx="1404257" cy="1219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№3-4</a:t>
            </a:r>
          </a:p>
        </p:txBody>
      </p:sp>
      <p:pic>
        <p:nvPicPr>
          <p:cNvPr id="2050" name="Picture 2" descr="D:\1 клас\2 Матем\1 УРОКИ Листопад\5 Числа 11_20\№088 Дециметр\2024-02-22_012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82" y="1678454"/>
            <a:ext cx="8426496" cy="264658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F93B066-3CD8-5F33-0DD4-508447A72092}"/>
              </a:ext>
            </a:extLst>
          </p:cNvPr>
          <p:cNvSpPr txBox="1"/>
          <p:nvPr/>
        </p:nvSpPr>
        <p:spPr>
          <a:xfrm>
            <a:off x="1295400" y="1540706"/>
            <a:ext cx="4237182" cy="9993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 smtClean="0">
                <a:solidFill>
                  <a:srgbClr val="7030A0"/>
                </a:solidFill>
              </a:rPr>
              <a:t>Обчисли. Зафарбуй олівцями відповідних кольорів.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36" name="Picture 6" descr="Mr Peabody Stickers | Redbubble">
            <a:extLst>
              <a:ext uri="{FF2B5EF4-FFF2-40B4-BE49-F238E27FC236}">
                <a16:creationId xmlns:a16="http://schemas.microsoft.com/office/drawing/2014/main" xmlns="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 сполучна лінія 11">
            <a:extLst>
              <a:ext uri="{FF2B5EF4-FFF2-40B4-BE49-F238E27FC236}">
                <a16:creationId xmlns:a16="http://schemas.microsoft.com/office/drawing/2014/main" xmlns="" id="{6C6E7383-7385-B852-0AC5-45653BB266CE}"/>
              </a:ext>
            </a:extLst>
          </p:cNvPr>
          <p:cNvCxnSpPr/>
          <p:nvPr/>
        </p:nvCxnSpPr>
        <p:spPr>
          <a:xfrm>
            <a:off x="9310991" y="4425763"/>
            <a:ext cx="0" cy="1429305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Блок-схема: затримка 5">
            <a:extLst>
              <a:ext uri="{FF2B5EF4-FFF2-40B4-BE49-F238E27FC236}">
                <a16:creationId xmlns:a16="http://schemas.microsoft.com/office/drawing/2014/main" xmlns="" id="{D2C1F2B3-30DC-02F3-BCD0-D35A013F0181}"/>
              </a:ext>
            </a:extLst>
          </p:cNvPr>
          <p:cNvSpPr/>
          <p:nvPr/>
        </p:nvSpPr>
        <p:spPr>
          <a:xfrm rot="16200000">
            <a:off x="8658330" y="1698418"/>
            <a:ext cx="1184275" cy="1402672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Крапля 4">
            <a:extLst>
              <a:ext uri="{FF2B5EF4-FFF2-40B4-BE49-F238E27FC236}">
                <a16:creationId xmlns:a16="http://schemas.microsoft.com/office/drawing/2014/main" xmlns="" id="{8501FCA5-B400-C606-49F8-6A9FC627AF56}"/>
              </a:ext>
            </a:extLst>
          </p:cNvPr>
          <p:cNvSpPr/>
          <p:nvPr/>
        </p:nvSpPr>
        <p:spPr>
          <a:xfrm rot="3183948">
            <a:off x="7262316" y="4707329"/>
            <a:ext cx="1651248" cy="918702"/>
          </a:xfrm>
          <a:prstGeom prst="teardrop">
            <a:avLst>
              <a:gd name="adj" fmla="val 139545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Блок-схема: затримка 5">
            <a:extLst>
              <a:ext uri="{FF2B5EF4-FFF2-40B4-BE49-F238E27FC236}">
                <a16:creationId xmlns:a16="http://schemas.microsoft.com/office/drawing/2014/main" xmlns="" id="{8B184413-62BF-48A6-0B0D-C22CA800E979}"/>
              </a:ext>
            </a:extLst>
          </p:cNvPr>
          <p:cNvSpPr/>
          <p:nvPr/>
        </p:nvSpPr>
        <p:spPr>
          <a:xfrm rot="5200626">
            <a:off x="8649333" y="3442012"/>
            <a:ext cx="1231726" cy="1363024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Блок-схема: затримка 5">
            <a:extLst>
              <a:ext uri="{FF2B5EF4-FFF2-40B4-BE49-F238E27FC236}">
                <a16:creationId xmlns:a16="http://schemas.microsoft.com/office/drawing/2014/main" xmlns="" id="{B9CEE8F0-6AE5-8298-EE09-2C59396FFBD4}"/>
              </a:ext>
            </a:extLst>
          </p:cNvPr>
          <p:cNvSpPr/>
          <p:nvPr/>
        </p:nvSpPr>
        <p:spPr>
          <a:xfrm>
            <a:off x="9524894" y="2677627"/>
            <a:ext cx="1327859" cy="1215475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Блок-схема: затримка 5">
            <a:extLst>
              <a:ext uri="{FF2B5EF4-FFF2-40B4-BE49-F238E27FC236}">
                <a16:creationId xmlns:a16="http://schemas.microsoft.com/office/drawing/2014/main" xmlns="" id="{CBAA6992-5EB8-A8DE-F2E6-45B95F605572}"/>
              </a:ext>
            </a:extLst>
          </p:cNvPr>
          <p:cNvSpPr/>
          <p:nvPr/>
        </p:nvSpPr>
        <p:spPr>
          <a:xfrm rot="10800000">
            <a:off x="7648181" y="2745395"/>
            <a:ext cx="1447495" cy="1098739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A7FBB68E-C51E-BEBA-9733-062DA20BA634}"/>
              </a:ext>
            </a:extLst>
          </p:cNvPr>
          <p:cNvSpPr/>
          <p:nvPr/>
        </p:nvSpPr>
        <p:spPr>
          <a:xfrm>
            <a:off x="8682295" y="2795943"/>
            <a:ext cx="1171853" cy="100983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Крапля 32">
            <a:extLst>
              <a:ext uri="{FF2B5EF4-FFF2-40B4-BE49-F238E27FC236}">
                <a16:creationId xmlns:a16="http://schemas.microsoft.com/office/drawing/2014/main" xmlns="" id="{EAC62BF6-69CF-0A06-9F9F-13CE60CE2A80}"/>
              </a:ext>
            </a:extLst>
          </p:cNvPr>
          <p:cNvSpPr/>
          <p:nvPr/>
        </p:nvSpPr>
        <p:spPr>
          <a:xfrm rot="18300824" flipH="1">
            <a:off x="9706735" y="4663216"/>
            <a:ext cx="1651248" cy="969940"/>
          </a:xfrm>
          <a:prstGeom prst="teardrop">
            <a:avLst>
              <a:gd name="adj" fmla="val 139545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Крапля 33">
            <a:extLst>
              <a:ext uri="{FF2B5EF4-FFF2-40B4-BE49-F238E27FC236}">
                <a16:creationId xmlns:a16="http://schemas.microsoft.com/office/drawing/2014/main" xmlns="" id="{24FF9AE3-47B8-C615-A4A2-A4347A91515E}"/>
              </a:ext>
            </a:extLst>
          </p:cNvPr>
          <p:cNvSpPr/>
          <p:nvPr/>
        </p:nvSpPr>
        <p:spPr>
          <a:xfrm rot="20435735" flipH="1">
            <a:off x="9732134" y="5444068"/>
            <a:ext cx="1651248" cy="707887"/>
          </a:xfrm>
          <a:prstGeom prst="teardrop">
            <a:avLst>
              <a:gd name="adj" fmla="val 139545"/>
            </a:avLst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Крапля 38">
            <a:extLst>
              <a:ext uri="{FF2B5EF4-FFF2-40B4-BE49-F238E27FC236}">
                <a16:creationId xmlns:a16="http://schemas.microsoft.com/office/drawing/2014/main" xmlns="" id="{289E8CAC-9A69-D149-4EB1-EAE8E43F4541}"/>
              </a:ext>
            </a:extLst>
          </p:cNvPr>
          <p:cNvSpPr/>
          <p:nvPr/>
        </p:nvSpPr>
        <p:spPr>
          <a:xfrm rot="814394">
            <a:off x="7265265" y="5559948"/>
            <a:ext cx="1651248" cy="707887"/>
          </a:xfrm>
          <a:prstGeom prst="teardrop">
            <a:avLst>
              <a:gd name="adj" fmla="val 139545"/>
            </a:avLst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BF16F34-6A58-E45C-A32C-84D1533D3D82}"/>
              </a:ext>
            </a:extLst>
          </p:cNvPr>
          <p:cNvSpPr txBox="1"/>
          <p:nvPr/>
        </p:nvSpPr>
        <p:spPr>
          <a:xfrm>
            <a:off x="4462205" y="2910486"/>
            <a:ext cx="107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 –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36412791-9772-9D3E-6079-B6C306F1EABB}"/>
              </a:ext>
            </a:extLst>
          </p:cNvPr>
          <p:cNvSpPr/>
          <p:nvPr/>
        </p:nvSpPr>
        <p:spPr>
          <a:xfrm>
            <a:off x="5391263" y="2988842"/>
            <a:ext cx="630315" cy="551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18D369C-379B-AB1E-ECCD-C5FB426013E5}"/>
              </a:ext>
            </a:extLst>
          </p:cNvPr>
          <p:cNvSpPr txBox="1"/>
          <p:nvPr/>
        </p:nvSpPr>
        <p:spPr>
          <a:xfrm>
            <a:off x="4462205" y="3618372"/>
            <a:ext cx="107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8 –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AD30BD27-ACC1-F4F2-F8B7-FD7481AFC4EB}"/>
              </a:ext>
            </a:extLst>
          </p:cNvPr>
          <p:cNvSpPr/>
          <p:nvPr/>
        </p:nvSpPr>
        <p:spPr>
          <a:xfrm>
            <a:off x="5391263" y="3696728"/>
            <a:ext cx="630315" cy="5511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C7EAE1E-0143-9B79-446E-496B8E46B1B8}"/>
              </a:ext>
            </a:extLst>
          </p:cNvPr>
          <p:cNvSpPr txBox="1"/>
          <p:nvPr/>
        </p:nvSpPr>
        <p:spPr>
          <a:xfrm>
            <a:off x="4462205" y="4267110"/>
            <a:ext cx="107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6 –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BBD9158F-3888-6246-5ADA-224D442F4F52}"/>
              </a:ext>
            </a:extLst>
          </p:cNvPr>
          <p:cNvSpPr/>
          <p:nvPr/>
        </p:nvSpPr>
        <p:spPr>
          <a:xfrm>
            <a:off x="5391263" y="4345466"/>
            <a:ext cx="630315" cy="55117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7B38F55-FDA8-302E-5B55-26D638D855D3}"/>
              </a:ext>
            </a:extLst>
          </p:cNvPr>
          <p:cNvSpPr txBox="1"/>
          <p:nvPr/>
        </p:nvSpPr>
        <p:spPr>
          <a:xfrm>
            <a:off x="4462205" y="4929616"/>
            <a:ext cx="107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7 –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4D1CBF9F-E05B-121B-75E2-EAA742756B56}"/>
              </a:ext>
            </a:extLst>
          </p:cNvPr>
          <p:cNvSpPr/>
          <p:nvPr/>
        </p:nvSpPr>
        <p:spPr>
          <a:xfrm>
            <a:off x="5391263" y="5007972"/>
            <a:ext cx="630315" cy="551174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0B33D45-A9BB-8CFE-6BF8-E72300D49ADE}"/>
              </a:ext>
            </a:extLst>
          </p:cNvPr>
          <p:cNvSpPr txBox="1"/>
          <p:nvPr/>
        </p:nvSpPr>
        <p:spPr>
          <a:xfrm>
            <a:off x="8726668" y="1972943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3 + 4</a:t>
            </a:r>
            <a:endParaRPr lang="x-none" sz="32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CE70F52-6B5F-B55E-47D6-BE6D0499E17C}"/>
              </a:ext>
            </a:extLst>
          </p:cNvPr>
          <p:cNvSpPr txBox="1"/>
          <p:nvPr/>
        </p:nvSpPr>
        <p:spPr>
          <a:xfrm>
            <a:off x="7705343" y="3011454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5 + 2</a:t>
            </a:r>
            <a:endParaRPr lang="x-none" sz="32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B55FA2A-B471-8ECA-6DE0-159E8F0805B4}"/>
              </a:ext>
            </a:extLst>
          </p:cNvPr>
          <p:cNvSpPr txBox="1"/>
          <p:nvPr/>
        </p:nvSpPr>
        <p:spPr>
          <a:xfrm>
            <a:off x="8749058" y="2977407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3 + 2</a:t>
            </a:r>
            <a:endParaRPr lang="x-none" sz="32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E2D83F3-2AE4-0286-5913-640D37AA021D}"/>
              </a:ext>
            </a:extLst>
          </p:cNvPr>
          <p:cNvSpPr txBox="1"/>
          <p:nvPr/>
        </p:nvSpPr>
        <p:spPr>
          <a:xfrm>
            <a:off x="9796699" y="2968168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9 – 2</a:t>
            </a:r>
            <a:endParaRPr lang="x-none" sz="32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D7C596C-FE80-C018-9D61-8DAD05C300FA}"/>
              </a:ext>
            </a:extLst>
          </p:cNvPr>
          <p:cNvSpPr txBox="1"/>
          <p:nvPr/>
        </p:nvSpPr>
        <p:spPr>
          <a:xfrm>
            <a:off x="8682295" y="3899970"/>
            <a:ext cx="1537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10 – 3</a:t>
            </a:r>
            <a:endParaRPr lang="x-none" sz="32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01B7B3F-02FB-E398-898F-AD11F4FA4716}"/>
              </a:ext>
            </a:extLst>
          </p:cNvPr>
          <p:cNvSpPr txBox="1"/>
          <p:nvPr/>
        </p:nvSpPr>
        <p:spPr>
          <a:xfrm>
            <a:off x="7592677" y="4897486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5 + 1</a:t>
            </a:r>
            <a:endParaRPr lang="x-none" sz="32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C3B16F7-C914-B3D2-A686-9DCF521AE3E4}"/>
              </a:ext>
            </a:extLst>
          </p:cNvPr>
          <p:cNvSpPr txBox="1"/>
          <p:nvPr/>
        </p:nvSpPr>
        <p:spPr>
          <a:xfrm>
            <a:off x="9996911" y="4813048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3 + 3</a:t>
            </a:r>
            <a:endParaRPr lang="x-none" sz="32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0711FE8-6EC4-6FF2-7314-78C8F7894F42}"/>
              </a:ext>
            </a:extLst>
          </p:cNvPr>
          <p:cNvSpPr txBox="1"/>
          <p:nvPr/>
        </p:nvSpPr>
        <p:spPr>
          <a:xfrm>
            <a:off x="9951804" y="5517453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5 + 3</a:t>
            </a:r>
            <a:endParaRPr lang="x-none" sz="32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410FE5C-ED43-A3BE-8AD6-229CCA5FF484}"/>
              </a:ext>
            </a:extLst>
          </p:cNvPr>
          <p:cNvSpPr txBox="1"/>
          <p:nvPr/>
        </p:nvSpPr>
        <p:spPr>
          <a:xfrm>
            <a:off x="7707768" y="5637502"/>
            <a:ext cx="11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6 + 2</a:t>
            </a:r>
            <a:endParaRPr lang="x-none" sz="3200" b="1" dirty="0"/>
          </a:p>
        </p:txBody>
      </p:sp>
      <p:sp>
        <p:nvSpPr>
          <p:cNvPr id="65" name="Блок-схема: затримка 5">
            <a:extLst>
              <a:ext uri="{FF2B5EF4-FFF2-40B4-BE49-F238E27FC236}">
                <a16:creationId xmlns:a16="http://schemas.microsoft.com/office/drawing/2014/main" xmlns="" id="{B4BB378E-D551-8917-F6E9-626C3D976EC9}"/>
              </a:ext>
            </a:extLst>
          </p:cNvPr>
          <p:cNvSpPr/>
          <p:nvPr/>
        </p:nvSpPr>
        <p:spPr>
          <a:xfrm rot="16200000">
            <a:off x="8658329" y="1675329"/>
            <a:ext cx="1184275" cy="1402672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solidFill>
            <a:srgbClr val="FF339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Блок-схема: затримка 5">
            <a:extLst>
              <a:ext uri="{FF2B5EF4-FFF2-40B4-BE49-F238E27FC236}">
                <a16:creationId xmlns:a16="http://schemas.microsoft.com/office/drawing/2014/main" xmlns="" id="{F4B1EF04-28DF-3FC2-0232-8716551CD70F}"/>
              </a:ext>
            </a:extLst>
          </p:cNvPr>
          <p:cNvSpPr/>
          <p:nvPr/>
        </p:nvSpPr>
        <p:spPr>
          <a:xfrm rot="10800000">
            <a:off x="7656521" y="2745395"/>
            <a:ext cx="1447495" cy="1098739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solidFill>
            <a:srgbClr val="FF339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Блок-схема: затримка 5">
            <a:extLst>
              <a:ext uri="{FF2B5EF4-FFF2-40B4-BE49-F238E27FC236}">
                <a16:creationId xmlns:a16="http://schemas.microsoft.com/office/drawing/2014/main" xmlns="" id="{F35A283A-267E-7F5A-9750-44381EFE63D8}"/>
              </a:ext>
            </a:extLst>
          </p:cNvPr>
          <p:cNvSpPr/>
          <p:nvPr/>
        </p:nvSpPr>
        <p:spPr>
          <a:xfrm>
            <a:off x="9565607" y="2684777"/>
            <a:ext cx="1327859" cy="1215475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solidFill>
            <a:srgbClr val="FF339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Блок-схема: затримка 5">
            <a:extLst>
              <a:ext uri="{FF2B5EF4-FFF2-40B4-BE49-F238E27FC236}">
                <a16:creationId xmlns:a16="http://schemas.microsoft.com/office/drawing/2014/main" xmlns="" id="{401BF60A-40EC-9225-D585-B9837B0D3A31}"/>
              </a:ext>
            </a:extLst>
          </p:cNvPr>
          <p:cNvSpPr/>
          <p:nvPr/>
        </p:nvSpPr>
        <p:spPr>
          <a:xfrm rot="5200626">
            <a:off x="8657757" y="3457422"/>
            <a:ext cx="1231726" cy="1363024"/>
          </a:xfrm>
          <a:custGeom>
            <a:avLst/>
            <a:gdLst>
              <a:gd name="connsiteX0" fmla="*/ 0 w 1660124"/>
              <a:gd name="connsiteY0" fmla="*/ 0 h 1083075"/>
              <a:gd name="connsiteX1" fmla="*/ 830062 w 1660124"/>
              <a:gd name="connsiteY1" fmla="*/ 0 h 1083075"/>
              <a:gd name="connsiteX2" fmla="*/ 1660124 w 1660124"/>
              <a:gd name="connsiteY2" fmla="*/ 541538 h 1083075"/>
              <a:gd name="connsiteX3" fmla="*/ 830062 w 1660124"/>
              <a:gd name="connsiteY3" fmla="*/ 1083076 h 1083075"/>
              <a:gd name="connsiteX4" fmla="*/ 0 w 1660124"/>
              <a:gd name="connsiteY4" fmla="*/ 1083075 h 1083075"/>
              <a:gd name="connsiteX5" fmla="*/ 0 w 1660124"/>
              <a:gd name="connsiteY5" fmla="*/ 0 h 1083075"/>
              <a:gd name="connsiteX0" fmla="*/ 0 w 1660142"/>
              <a:gd name="connsiteY0" fmla="*/ 346229 h 1429305"/>
              <a:gd name="connsiteX1" fmla="*/ 847818 w 1660142"/>
              <a:gd name="connsiteY1" fmla="*/ 0 h 1429305"/>
              <a:gd name="connsiteX2" fmla="*/ 1660124 w 1660142"/>
              <a:gd name="connsiteY2" fmla="*/ 887767 h 1429305"/>
              <a:gd name="connsiteX3" fmla="*/ 830062 w 1660142"/>
              <a:gd name="connsiteY3" fmla="*/ 1429305 h 1429305"/>
              <a:gd name="connsiteX4" fmla="*/ 0 w 1660142"/>
              <a:gd name="connsiteY4" fmla="*/ 1429304 h 1429305"/>
              <a:gd name="connsiteX5" fmla="*/ 0 w 1660142"/>
              <a:gd name="connsiteY5" fmla="*/ 346229 h 1429305"/>
              <a:gd name="connsiteX0" fmla="*/ 0 w 1660310"/>
              <a:gd name="connsiteY0" fmla="*/ 346229 h 1811045"/>
              <a:gd name="connsiteX1" fmla="*/ 847818 w 1660310"/>
              <a:gd name="connsiteY1" fmla="*/ 0 h 1811045"/>
              <a:gd name="connsiteX2" fmla="*/ 1660124 w 1660310"/>
              <a:gd name="connsiteY2" fmla="*/ 887767 h 1811045"/>
              <a:gd name="connsiteX3" fmla="*/ 901083 w 1660310"/>
              <a:gd name="connsiteY3" fmla="*/ 1811045 h 1811045"/>
              <a:gd name="connsiteX4" fmla="*/ 0 w 1660310"/>
              <a:gd name="connsiteY4" fmla="*/ 1429304 h 1811045"/>
              <a:gd name="connsiteX5" fmla="*/ 0 w 1660310"/>
              <a:gd name="connsiteY5" fmla="*/ 346229 h 1811045"/>
              <a:gd name="connsiteX0" fmla="*/ 0 w 1164877"/>
              <a:gd name="connsiteY0" fmla="*/ 346229 h 1811045"/>
              <a:gd name="connsiteX1" fmla="*/ 847818 w 1164877"/>
              <a:gd name="connsiteY1" fmla="*/ 0 h 1811045"/>
              <a:gd name="connsiteX2" fmla="*/ 1074198 w 1164877"/>
              <a:gd name="connsiteY2" fmla="*/ 861134 h 1811045"/>
              <a:gd name="connsiteX3" fmla="*/ 901083 w 1164877"/>
              <a:gd name="connsiteY3" fmla="*/ 1811045 h 1811045"/>
              <a:gd name="connsiteX4" fmla="*/ 0 w 1164877"/>
              <a:gd name="connsiteY4" fmla="*/ 1429304 h 1811045"/>
              <a:gd name="connsiteX5" fmla="*/ 0 w 1164877"/>
              <a:gd name="connsiteY5" fmla="*/ 346229 h 18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4877" h="1811045">
                <a:moveTo>
                  <a:pt x="0" y="346229"/>
                </a:moveTo>
                <a:cubicBezTo>
                  <a:pt x="276687" y="346229"/>
                  <a:pt x="571131" y="0"/>
                  <a:pt x="847818" y="0"/>
                </a:cubicBezTo>
                <a:cubicBezTo>
                  <a:pt x="1306249" y="0"/>
                  <a:pt x="1065321" y="559293"/>
                  <a:pt x="1074198" y="861134"/>
                </a:cubicBezTo>
                <a:cubicBezTo>
                  <a:pt x="1083075" y="1162975"/>
                  <a:pt x="1359514" y="1811045"/>
                  <a:pt x="901083" y="1811045"/>
                </a:cubicBezTo>
                <a:lnTo>
                  <a:pt x="0" y="1429304"/>
                </a:lnTo>
                <a:lnTo>
                  <a:pt x="0" y="346229"/>
                </a:lnTo>
                <a:close/>
              </a:path>
            </a:pathLst>
          </a:custGeom>
          <a:solidFill>
            <a:srgbClr val="FF339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554856BC-026A-4A69-62CD-B6F419A57FD4}"/>
              </a:ext>
            </a:extLst>
          </p:cNvPr>
          <p:cNvSpPr/>
          <p:nvPr/>
        </p:nvSpPr>
        <p:spPr>
          <a:xfrm>
            <a:off x="8673955" y="2782045"/>
            <a:ext cx="1171853" cy="100983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Крапля 62">
            <a:extLst>
              <a:ext uri="{FF2B5EF4-FFF2-40B4-BE49-F238E27FC236}">
                <a16:creationId xmlns:a16="http://schemas.microsoft.com/office/drawing/2014/main" xmlns="" id="{15D9C3E6-497F-038D-C385-808053858573}"/>
              </a:ext>
            </a:extLst>
          </p:cNvPr>
          <p:cNvSpPr/>
          <p:nvPr/>
        </p:nvSpPr>
        <p:spPr>
          <a:xfrm rot="3183948">
            <a:off x="7254425" y="4677427"/>
            <a:ext cx="1651248" cy="918702"/>
          </a:xfrm>
          <a:prstGeom prst="teardrop">
            <a:avLst>
              <a:gd name="adj" fmla="val 139545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Крапля 63">
            <a:extLst>
              <a:ext uri="{FF2B5EF4-FFF2-40B4-BE49-F238E27FC236}">
                <a16:creationId xmlns:a16="http://schemas.microsoft.com/office/drawing/2014/main" xmlns="" id="{BF08F7C8-6802-17BD-5E45-88C2C4ED07B4}"/>
              </a:ext>
            </a:extLst>
          </p:cNvPr>
          <p:cNvSpPr/>
          <p:nvPr/>
        </p:nvSpPr>
        <p:spPr>
          <a:xfrm rot="18300824" flipH="1">
            <a:off x="9706736" y="4662798"/>
            <a:ext cx="1651248" cy="969940"/>
          </a:xfrm>
          <a:prstGeom prst="teardrop">
            <a:avLst>
              <a:gd name="adj" fmla="val 139545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Крапля 64">
            <a:extLst>
              <a:ext uri="{FF2B5EF4-FFF2-40B4-BE49-F238E27FC236}">
                <a16:creationId xmlns:a16="http://schemas.microsoft.com/office/drawing/2014/main" xmlns="" id="{9DF1C67C-30C2-3367-B248-527529D24E78}"/>
              </a:ext>
            </a:extLst>
          </p:cNvPr>
          <p:cNvSpPr/>
          <p:nvPr/>
        </p:nvSpPr>
        <p:spPr>
          <a:xfrm rot="814394">
            <a:off x="7249288" y="5569266"/>
            <a:ext cx="1651248" cy="707887"/>
          </a:xfrm>
          <a:prstGeom prst="teardrop">
            <a:avLst>
              <a:gd name="adj" fmla="val 139545"/>
            </a:avLst>
          </a:prstGeom>
          <a:solidFill>
            <a:srgbClr val="92D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Крапля 65">
            <a:extLst>
              <a:ext uri="{FF2B5EF4-FFF2-40B4-BE49-F238E27FC236}">
                <a16:creationId xmlns:a16="http://schemas.microsoft.com/office/drawing/2014/main" xmlns="" id="{ECD2334D-C820-7A2D-D18A-A0D1FC9841D8}"/>
              </a:ext>
            </a:extLst>
          </p:cNvPr>
          <p:cNvSpPr/>
          <p:nvPr/>
        </p:nvSpPr>
        <p:spPr>
          <a:xfrm rot="20435735" flipH="1">
            <a:off x="9717124" y="5468449"/>
            <a:ext cx="1651248" cy="707887"/>
          </a:xfrm>
          <a:prstGeom prst="teardrop">
            <a:avLst>
              <a:gd name="adj" fmla="val 139545"/>
            </a:avLst>
          </a:prstGeom>
          <a:solidFill>
            <a:srgbClr val="92D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541942"/>
            <a:ext cx="8732066" cy="811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5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638800"/>
            <a:ext cx="1404257" cy="1219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</a:p>
        </p:txBody>
      </p: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Скругленный прямоугольник 81"/>
          <p:cNvSpPr/>
          <p:nvPr/>
        </p:nvSpPr>
        <p:spPr>
          <a:xfrm>
            <a:off x="783772" y="2853216"/>
            <a:ext cx="9940008" cy="3726883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1808581" y="422212"/>
            <a:ext cx="8732066" cy="76588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Логічне завдання. Практична робота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2145643" y="1353634"/>
            <a:ext cx="7647523" cy="13648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Довжину яких предметів зручно вимірювати в дециметрах? Переконайся. Виконай вимірювання в сантиметрах і дециметрах. Зроби висновки. </a:t>
            </a:r>
          </a:p>
        </p:txBody>
      </p:sp>
      <p:pic>
        <p:nvPicPr>
          <p:cNvPr id="87" name="Picture 6" descr="скакалка PNG пнг образ | Векторы и PSD-файлы | Бесплатная загрузка на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60" y="3749115"/>
            <a:ext cx="1882614" cy="18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Тетради общие 60-96л - ТД &amp;quot;Глобус&amp;quot;, Вороне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77" y="3710950"/>
            <a:ext cx="2100471" cy="210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4588055" y="4355446"/>
            <a:ext cx="11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/>
              <a:t>Зошит</a:t>
            </a:r>
            <a:endParaRPr lang="ru-RU" i="1" dirty="0"/>
          </a:p>
        </p:txBody>
      </p:sp>
      <p:pic>
        <p:nvPicPr>
          <p:cNvPr id="90" name="Picture 10" descr="Стол письменный Клипарты и стоковые иллюстрации. 208 149 Стол письменный  иллюстрации в формате EPS и векторные клипарты и графика для поиска от  тысяч авторов стоковых изображений на условиях «роялти-фри»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9"/>
          <a:stretch/>
        </p:blipFill>
        <p:spPr bwMode="auto">
          <a:xfrm>
            <a:off x="6847192" y="3627833"/>
            <a:ext cx="3533775" cy="21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3780" y="1657508"/>
            <a:ext cx="1694802" cy="21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56636" y="424085"/>
            <a:ext cx="8672819" cy="8386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6323" y="2201620"/>
            <a:ext cx="1132707" cy="11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94790" y="530689"/>
            <a:ext cx="8736167" cy="96065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52848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ordwall.net/resourceajax/qr?shareLocation=4&amp;activityId=673006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824" y="2201619"/>
            <a:ext cx="1234307" cy="12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18"/>
          <a:stretch/>
        </p:blipFill>
        <p:spPr>
          <a:xfrm>
            <a:off x="278401" y="1490273"/>
            <a:ext cx="3153123" cy="2811298"/>
          </a:xfrm>
          <a:prstGeom prst="rect">
            <a:avLst/>
          </a:prstGeom>
        </p:spPr>
      </p:pic>
      <p:pic>
        <p:nvPicPr>
          <p:cNvPr id="32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51" y="1244600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151517" y="494529"/>
            <a:ext cx="8732066" cy="7500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«Мікрофон» </a:t>
            </a:r>
          </a:p>
        </p:txBody>
      </p:sp>
      <p:pic>
        <p:nvPicPr>
          <p:cNvPr id="36" name="Picture 2" descr="Милая девушка поет с микрофоном | Бесплатно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6" y="2180027"/>
            <a:ext cx="2449604" cy="42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5838356" y="1392627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нового дізналися на уроці?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8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63" y="2399061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4809429" y="2655710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Чи знадобиться це нам у житті чи на уроках математики?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9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71" y="3721076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3783937" y="3923988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Що здалося складним?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1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4" y="5043955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Скругленный прямоугольник 71"/>
          <p:cNvSpPr/>
          <p:nvPr/>
        </p:nvSpPr>
        <p:spPr>
          <a:xfrm>
            <a:off x="2847550" y="5191982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З чим ви упоралися легко?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70" grpId="0" animBg="1"/>
      <p:bldP spid="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04779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Числа другого десятка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37" name="Овал 36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3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79371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  <p:sp>
        <p:nvSpPr>
          <p:cNvPr id="41" name="Овал 40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2" name="Овал 41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4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692404" y="2902720"/>
            <a:ext cx="7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7" name="Овал 46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638560" y="5311721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  <p:sp>
        <p:nvSpPr>
          <p:cNvPr id="71" name="Овал 70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613152" y="5274826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8" name="Овал 77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</p:spTree>
    <p:extLst>
      <p:ext uri="{BB962C8B-B14F-4D97-AF65-F5344CB8AC3E}">
        <p14:creationId xmlns:p14="http://schemas.microsoft.com/office/powerpoint/2010/main" val="5901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40" grpId="0"/>
      <p:bldP spid="41" grpId="0" animBg="1"/>
      <p:bldP spid="42" grpId="0" animBg="1"/>
      <p:bldP spid="45" grpId="0"/>
      <p:bldP spid="46" grpId="0" animBg="1"/>
      <p:bldP spid="47" grpId="0" animBg="1"/>
      <p:bldP spid="70" grpId="0"/>
      <p:bldP spid="71" grpId="0" animBg="1"/>
      <p:bldP spid="72" grpId="0" animBg="1"/>
      <p:bldP spid="76" grpId="0"/>
      <p:bldP spid="77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785220" y="2891738"/>
            <a:ext cx="816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55" name="Овал 54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5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579371" y="2902720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59" name="Овал 58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60" name="Овал 59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1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9478336" y="2879194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64" name="Овал 63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65" name="Овал 64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638560" y="5311721"/>
            <a:ext cx="141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72" name="Овал 71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3" name="Овал 72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4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834613" y="5274826"/>
            <a:ext cx="994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9" name="Овал 78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Числа другого десятка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8" grpId="0"/>
      <p:bldP spid="59" grpId="0" animBg="1"/>
      <p:bldP spid="60" grpId="0" animBg="1"/>
      <p:bldP spid="63" grpId="0"/>
      <p:bldP spid="64" grpId="0" animBg="1"/>
      <p:bldP spid="65" grpId="0" animBg="1"/>
      <p:bldP spid="71" grpId="0"/>
      <p:bldP spid="72" grpId="0" animBg="1"/>
      <p:bldP spid="73" grpId="0" animBg="1"/>
      <p:bldP spid="77" grpId="0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30196" y="434130"/>
            <a:ext cx="8732066" cy="50020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над загадкою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46133" y="1456402"/>
            <a:ext cx="501303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Р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івно риску проведи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І квадратик спробуй,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Та у руки ти візьми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Цю струнку особу.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Натиск витримає стійко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Впевнена, струнка…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83514" y="5266601"/>
            <a:ext cx="2938272" cy="872637"/>
          </a:xfrm>
          <a:prstGeom prst="roundRect">
            <a:avLst/>
          </a:prstGeom>
          <a:noFill/>
          <a:ln w="57150">
            <a:solidFill>
              <a:srgbClr val="00C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Лінійка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 descr="Green Cartoon Ruler Clip Art | Clipart Panda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33" y="1639508"/>
            <a:ext cx="22764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14133" y="550587"/>
            <a:ext cx="8732066" cy="6141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Підготовчі вправи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646" y="1354943"/>
            <a:ext cx="618492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</a:rPr>
              <a:t>Хлопчик намалював дві машинки.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</a:rPr>
              <a:t>Яка довжина кожної машинки?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7030A0"/>
                </a:solidFill>
              </a:rPr>
              <a:t> Яка довжина двох машинок разом? </a:t>
            </a:r>
          </a:p>
        </p:txBody>
      </p:sp>
      <p:pic>
        <p:nvPicPr>
          <p:cNvPr id="13" name="Picture 2" descr="Рисуем машинки 0 | Детские творческие проекты, Дети, Рисоват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66437" r="23082"/>
          <a:stretch/>
        </p:blipFill>
        <p:spPr bwMode="auto">
          <a:xfrm>
            <a:off x="4923031" y="3808566"/>
            <a:ext cx="2900772" cy="16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учимся рисовать как нарисовать машину ребенку 8 лет - K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73823" r="38071" b="3120"/>
          <a:stretch/>
        </p:blipFill>
        <p:spPr bwMode="auto">
          <a:xfrm>
            <a:off x="7540669" y="2664445"/>
            <a:ext cx="2843108" cy="165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Векторная иллюстрация маленький мальчик, проведение карандаш | Премиум  векто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769" y="2798659"/>
            <a:ext cx="2968722" cy="36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 flipV="1">
            <a:off x="4931931" y="2439477"/>
            <a:ext cx="37578" cy="3219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7608127" y="2408451"/>
            <a:ext cx="37578" cy="3219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10346199" y="2342368"/>
            <a:ext cx="37578" cy="3219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FE701F9-7645-C59E-C6A4-27E071162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93"/>
          <a:stretch/>
        </p:blipFill>
        <p:spPr>
          <a:xfrm>
            <a:off x="4879428" y="5627639"/>
            <a:ext cx="6877143" cy="6224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3495675" y="199510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4645278" y="199510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3722891" y="3685360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8321961" y="199510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9471564" y="199510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8549177" y="3685360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9573159" y="3694365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6111828" y="3287154"/>
            <a:ext cx="907521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і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37305" y="5705914"/>
            <a:ext cx="4441525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3 +    = 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" y="2767491"/>
            <a:ext cx="2008622" cy="3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1604" y="5788289"/>
            <a:ext cx="441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7</a:t>
            </a:r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5828" y="5780702"/>
            <a:ext cx="837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10</a:t>
            </a:r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7373519" y="356307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7264661" y="170740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22700" r="68840" b="41362"/>
          <a:stretch/>
        </p:blipFill>
        <p:spPr bwMode="auto">
          <a:xfrm>
            <a:off x="10458144" y="2148446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845161" y="434061"/>
            <a:ext cx="8732066" cy="8069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малюнками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рівності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45161" y="434061"/>
            <a:ext cx="8732066" cy="8069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малюнками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рівності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3210497" y="1691732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6969334" y="3099487"/>
            <a:ext cx="907521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і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79127" y="4717903"/>
            <a:ext cx="4441525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6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+    = 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9" y="2812373"/>
            <a:ext cx="2008622" cy="3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36901" y="4800278"/>
            <a:ext cx="529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7906" y="4800278"/>
            <a:ext cx="1004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10</a:t>
            </a:r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4979302" y="150145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3728180" y="837516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4454537" y="2380773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1845161" y="1155020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9273308" y="1745674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8031997" y="1392970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8534474" y="2465470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2139525" y="236418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t="17588" r="38323" b="46474"/>
          <a:stretch/>
        </p:blipFill>
        <p:spPr bwMode="auto">
          <a:xfrm>
            <a:off x="10126468" y="2221253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8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3492539" y="162983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306791" y="3015873"/>
            <a:ext cx="907521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і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30033" y="5486817"/>
            <a:ext cx="4441525" cy="87263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 +    = 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" y="2767491"/>
            <a:ext cx="2008622" cy="3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4332" y="5569192"/>
            <a:ext cx="17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23849" y="5580687"/>
            <a:ext cx="82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pic>
        <p:nvPicPr>
          <p:cNvPr id="20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5079617" y="1069608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5293508" y="2190872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3691636" y="2794074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5322005" y="333333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8691295" y="112914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8596444" y="217281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10286545" y="1745674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8584354" y="3333337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Vector gratuito colección de deliciosos dulces en estilo acuarel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 t="57244" r="6567" b="6818"/>
          <a:stretch/>
        </p:blipFill>
        <p:spPr bwMode="auto">
          <a:xfrm>
            <a:off x="10298635" y="2890164"/>
            <a:ext cx="1588655" cy="2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845161" y="434061"/>
            <a:ext cx="8732066" cy="8069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малюнками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рівності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12131</TotalTime>
  <Words>725</Words>
  <Application>Microsoft Office PowerPoint</Application>
  <PresentationFormat>Произвольный</PresentationFormat>
  <Paragraphs>209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1288</cp:revision>
  <dcterms:created xsi:type="dcterms:W3CDTF">2018-01-05T16:38:53Z</dcterms:created>
  <dcterms:modified xsi:type="dcterms:W3CDTF">2024-02-22T09:32:02Z</dcterms:modified>
</cp:coreProperties>
</file>