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982" r:id="rId3"/>
    <p:sldId id="980" r:id="rId4"/>
    <p:sldId id="953" r:id="rId5"/>
    <p:sldId id="976" r:id="rId6"/>
    <p:sldId id="956" r:id="rId7"/>
    <p:sldId id="977" r:id="rId8"/>
    <p:sldId id="978" r:id="rId9"/>
    <p:sldId id="622" r:id="rId10"/>
    <p:sldId id="970" r:id="rId11"/>
    <p:sldId id="957" r:id="rId12"/>
    <p:sldId id="630" r:id="rId13"/>
    <p:sldId id="946" r:id="rId14"/>
    <p:sldId id="940" r:id="rId15"/>
    <p:sldId id="974" r:id="rId16"/>
    <p:sldId id="979" r:id="rId17"/>
    <p:sldId id="981" r:id="rId18"/>
    <p:sldId id="794" r:id="rId19"/>
    <p:sldId id="850" r:id="rId20"/>
    <p:sldId id="9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4BC9"/>
    <a:srgbClr val="E838BA"/>
    <a:srgbClr val="295FFF"/>
    <a:srgbClr val="EF71CE"/>
    <a:srgbClr val="463EDE"/>
    <a:srgbClr val="322ADA"/>
    <a:srgbClr val="FF3300"/>
    <a:srgbClr val="FF5050"/>
    <a:srgbClr val="F2B800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nf0t84h5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68780" y="4209514"/>
            <a:ext cx="8708288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Звук [</a:t>
            </a:r>
            <a:r>
              <a:rPr lang="ru-RU" sz="4800" b="1" dirty="0" err="1">
                <a:solidFill>
                  <a:schemeClr val="bg1"/>
                </a:solidFill>
              </a:rPr>
              <a:t>дж</a:t>
            </a:r>
            <a:r>
              <a:rPr lang="ru-RU" sz="4800" b="1" dirty="0">
                <a:solidFill>
                  <a:schemeClr val="bg1"/>
                </a:solidFill>
              </a:rPr>
              <a:t>], </a:t>
            </a:r>
            <a:endParaRPr lang="ru-RU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буквосполучення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дж.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6353" y="1325223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89</a:t>
            </a:r>
          </a:p>
        </p:txBody>
      </p:sp>
      <p:pic>
        <p:nvPicPr>
          <p:cNvPr id="2050" name="Picture 2" descr="Перенос слів з буквосполученням дж, дз. Текст &quot;Велетенське дзеркало&quot; |  Вебквест. Українська мо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7" r="1205"/>
          <a:stretch/>
        </p:blipFill>
        <p:spPr bwMode="auto">
          <a:xfrm>
            <a:off x="1943100" y="1135378"/>
            <a:ext cx="3394710" cy="273360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185" t="36366" r="41696" b="52351"/>
          <a:stretch/>
        </p:blipFill>
        <p:spPr>
          <a:xfrm>
            <a:off x="1390809" y="1687795"/>
            <a:ext cx="6948000" cy="11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98746" y="2040763"/>
            <a:ext cx="1293944" cy="7694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[</a:t>
            </a:r>
            <a:r>
              <a:rPr lang="uk-UA" sz="4400" b="1" dirty="0" err="1" smtClean="0">
                <a:solidFill>
                  <a:srgbClr val="0070C0"/>
                </a:solidFill>
              </a:rPr>
              <a:t>дж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0083" t="32955" r="36687" b="44473"/>
          <a:stretch/>
        </p:blipFill>
        <p:spPr>
          <a:xfrm>
            <a:off x="1390808" y="3702235"/>
            <a:ext cx="8054909" cy="192132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03571"/>
            <a:ext cx="105410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90809" y="486208"/>
            <a:ext cx="9234750" cy="11573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Прочитай  </a:t>
            </a:r>
            <a:r>
              <a:rPr lang="ru-RU" sz="3600" b="1" dirty="0" err="1" smtClean="0">
                <a:solidFill>
                  <a:schemeClr val="bg1"/>
                </a:solidFill>
              </a:rPr>
              <a:t>утворені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склади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дж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9792" y="5623561"/>
            <a:ext cx="207977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джип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1156" y="5572900"/>
            <a:ext cx="2370381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err="1">
                <a:solidFill>
                  <a:schemeClr val="accent2">
                    <a:lumMod val="75000"/>
                  </a:schemeClr>
                </a:solidFill>
              </a:rPr>
              <a:t>бджо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-ла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9768" y="5572900"/>
            <a:ext cx="231594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джин-</a:t>
            </a:r>
            <a:r>
              <a:rPr lang="uk-UA" sz="4000" b="1" dirty="0" err="1">
                <a:solidFill>
                  <a:schemeClr val="accent2">
                    <a:lumMod val="75000"/>
                  </a:schemeClr>
                </a:solidFill>
              </a:rPr>
              <a:t>си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10454" y="2967235"/>
            <a:ext cx="6321294" cy="636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Прочитай н</a:t>
            </a:r>
            <a:r>
              <a:rPr lang="uk-UA" sz="2400" b="1" dirty="0">
                <a:solidFill>
                  <a:schemeClr val="bg1"/>
                </a:solidFill>
              </a:rPr>
              <a:t>а</a:t>
            </a:r>
            <a:r>
              <a:rPr lang="ru-RU" sz="2400" b="1" dirty="0" err="1">
                <a:solidFill>
                  <a:schemeClr val="bg1"/>
                </a:solidFill>
              </a:rPr>
              <a:t>зви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малюнків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555888" y="3931776"/>
            <a:ext cx="2555899" cy="28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0140" y="574539"/>
            <a:ext cx="10001250" cy="7130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Допоможи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джмелику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прочитати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склади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43" y="5396753"/>
            <a:ext cx="2232519" cy="12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83777" y="1493365"/>
            <a:ext cx="5128803" cy="375090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6000" b="1" dirty="0" err="1">
                <a:solidFill>
                  <a:schemeClr val="accent2">
                    <a:lumMod val="75000"/>
                  </a:schemeClr>
                </a:solidFill>
              </a:rPr>
              <a:t>іджа</a:t>
            </a: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6000" b="1" dirty="0" err="1">
                <a:solidFill>
                  <a:schemeClr val="accent2">
                    <a:lumMod val="75000"/>
                  </a:schemeClr>
                </a:solidFill>
              </a:rPr>
              <a:t>уджо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         </a:t>
            </a:r>
            <a:r>
              <a:rPr lang="ru-RU" sz="6000" b="1" dirty="0" err="1">
                <a:solidFill>
                  <a:schemeClr val="accent2">
                    <a:lumMod val="75000"/>
                  </a:schemeClr>
                </a:solidFill>
              </a:rPr>
              <a:t>аджу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6000" b="1" dirty="0" err="1">
                <a:solidFill>
                  <a:schemeClr val="accent2">
                    <a:lumMod val="75000"/>
                  </a:schemeClr>
                </a:solidFill>
              </a:rPr>
              <a:t>еджи</a:t>
            </a: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6000" b="1" dirty="0" err="1">
                <a:solidFill>
                  <a:schemeClr val="accent2">
                    <a:lumMod val="75000"/>
                  </a:schemeClr>
                </a:solidFill>
              </a:rPr>
              <a:t>идже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900073"/>
            <a:ext cx="3138458" cy="31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0753" y="388595"/>
            <a:ext cx="8756193" cy="783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 й словосполучення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11389" y="1249013"/>
            <a:ext cx="7937430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сидіти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си</a:t>
            </a:r>
            <a:r>
              <a:rPr lang="ru-RU" sz="3600" b="1" dirty="0" err="1">
                <a:solidFill>
                  <a:srgbClr val="0070C0"/>
                </a:solidFill>
              </a:rPr>
              <a:t>дж</a:t>
            </a:r>
            <a:r>
              <a:rPr lang="uk-UA" sz="3600" b="1" dirty="0">
                <a:solidFill>
                  <a:srgbClr val="0070C0"/>
                </a:solidFill>
                <a:cs typeface="Arial" panose="020B0604020202020204" pitchFamily="34" charset="0"/>
              </a:rPr>
              <a:t>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uk-UA" sz="3600" b="1" dirty="0">
                <a:solidFill>
                  <a:srgbClr val="0070C0"/>
                </a:solidFill>
              </a:rPr>
              <a:t>       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радити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р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3600" b="1" dirty="0" err="1">
                <a:solidFill>
                  <a:srgbClr val="0070C0"/>
                </a:solidFill>
              </a:rPr>
              <a:t>джу</a:t>
            </a:r>
            <a:endParaRPr lang="ru-RU" sz="3600" b="1" dirty="0">
              <a:solidFill>
                <a:srgbClr val="0070C0"/>
              </a:solidFill>
            </a:endParaRPr>
          </a:p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ходити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хо</a:t>
            </a:r>
            <a:r>
              <a:rPr lang="ru-RU" sz="3600" b="1" dirty="0" err="1">
                <a:solidFill>
                  <a:srgbClr val="0070C0"/>
                </a:solidFill>
              </a:rPr>
              <a:t>дж</a:t>
            </a:r>
            <a:r>
              <a:rPr lang="uk-UA" sz="3600" b="1" dirty="0">
                <a:solidFill>
                  <a:srgbClr val="0070C0"/>
                </a:solidFill>
                <a:cs typeface="Arial" panose="020B0604020202020204" pitchFamily="34" charset="0"/>
              </a:rPr>
              <a:t>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uk-UA" sz="3600" b="1" dirty="0">
                <a:solidFill>
                  <a:srgbClr val="0070C0"/>
                </a:solidFill>
              </a:rPr>
              <a:t>      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будити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бу</a:t>
            </a:r>
            <a:r>
              <a:rPr lang="ru-RU" sz="3600" b="1" dirty="0" err="1">
                <a:solidFill>
                  <a:srgbClr val="0070C0"/>
                </a:solidFill>
              </a:rPr>
              <a:t>дж</a:t>
            </a:r>
            <a:r>
              <a:rPr lang="uk-UA" sz="3600" b="1" dirty="0">
                <a:solidFill>
                  <a:srgbClr val="0070C0"/>
                </a:solidFill>
                <a:cs typeface="Arial" panose="020B0604020202020204" pitchFamily="34" charset="0"/>
              </a:rPr>
              <a:t>у</a:t>
            </a:r>
            <a:endParaRPr lang="en-US" sz="36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їздити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їж</a:t>
            </a:r>
            <a:r>
              <a:rPr lang="ru-RU" sz="3600" b="1" dirty="0" err="1">
                <a:solidFill>
                  <a:srgbClr val="0070C0"/>
                </a:solidFill>
              </a:rPr>
              <a:t>джу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       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садити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са</a:t>
            </a:r>
            <a:r>
              <a:rPr lang="ru-RU" sz="3600" b="1" dirty="0" err="1">
                <a:solidFill>
                  <a:srgbClr val="0070C0"/>
                </a:solidFill>
              </a:rPr>
              <a:t>дж</a:t>
            </a:r>
            <a:r>
              <a:rPr lang="uk-UA" sz="3600" b="1" dirty="0">
                <a:solidFill>
                  <a:srgbClr val="0070C0"/>
                </a:solidFill>
                <a:cs typeface="Arial" panose="020B0604020202020204" pitchFamily="34" charset="0"/>
              </a:rPr>
              <a:t>а</a:t>
            </a:r>
            <a:r>
              <a:rPr lang="ru-RU" sz="3600" b="1" dirty="0">
                <a:solidFill>
                  <a:srgbClr val="0070C0"/>
                </a:solidFill>
              </a:rPr>
              <a:t>ю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03571"/>
            <a:ext cx="105410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389" y="3844589"/>
            <a:ext cx="9502775" cy="193899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лісове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cs typeface="Arial" panose="020B0604020202020204" pitchFamily="34" charset="0"/>
              </a:rPr>
              <a:t>дже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рел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о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          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солодкий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0070C0"/>
                </a:solidFill>
                <a:cs typeface="Arial" panose="020B0604020202020204" pitchFamily="34" charset="0"/>
              </a:rPr>
              <a:t>дже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м</a:t>
            </a: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маленьке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cs typeface="Arial" panose="020B0604020202020204" pitchFamily="34" charset="0"/>
              </a:rPr>
              <a:t>дже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льце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  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теплий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cs typeface="Arial" panose="020B0604020202020204" pitchFamily="34" charset="0"/>
              </a:rPr>
              <a:t>дж</a:t>
            </a:r>
            <a:r>
              <a:rPr lang="uk-UA" sz="4000" b="1" dirty="0">
                <a:solidFill>
                  <a:srgbClr val="0070C0"/>
                </a:solidFill>
                <a:cs typeface="Arial" panose="020B0604020202020204" pitchFamily="34" charset="0"/>
              </a:rPr>
              <a:t>е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мпер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4000" b="1" dirty="0" err="1">
                <a:solidFill>
                  <a:srgbClr val="0070C0"/>
                </a:solidFill>
                <a:cs typeface="Arial" panose="020B0604020202020204" pitchFamily="34" charset="0"/>
              </a:rPr>
              <a:t>дже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рельна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вода         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непрохідні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cs typeface="Arial" panose="020B0604020202020204" pitchFamily="34" charset="0"/>
              </a:rPr>
              <a:t>дж</a:t>
            </a:r>
            <a:r>
              <a:rPr lang="uk-UA" sz="4000" b="1" dirty="0">
                <a:solidFill>
                  <a:srgbClr val="0070C0"/>
                </a:solidFill>
                <a:cs typeface="Arial" panose="020B0604020202020204" pitchFamily="34" charset="0"/>
              </a:rPr>
              <a:t>у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нглі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54100" y="3141411"/>
            <a:ext cx="7937430" cy="6693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Прочитай </a:t>
            </a:r>
            <a:r>
              <a:rPr lang="ru-RU" sz="2400" b="1" dirty="0" err="1">
                <a:solidFill>
                  <a:schemeClr val="bg1"/>
                </a:solidFill>
              </a:rPr>
              <a:t>сполучення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слів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Склади</a:t>
            </a:r>
            <a:r>
              <a:rPr lang="ru-RU" sz="2400" b="1" dirty="0">
                <a:solidFill>
                  <a:schemeClr val="bg1"/>
                </a:solidFill>
              </a:rPr>
              <a:t> з ними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Людина\Малюк з книг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32" y="443906"/>
            <a:ext cx="1940017" cy="27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17270" y="698458"/>
            <a:ext cx="10058399" cy="7645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скоромовку</a:t>
            </a:r>
            <a:r>
              <a:rPr lang="ru-RU" sz="3600" b="1" dirty="0">
                <a:solidFill>
                  <a:schemeClr val="bg1"/>
                </a:solidFill>
              </a:rPr>
              <a:t> разом </a:t>
            </a:r>
            <a:r>
              <a:rPr lang="ru-RU" sz="3600" b="1" dirty="0" err="1">
                <a:solidFill>
                  <a:schemeClr val="bg1"/>
                </a:solidFill>
              </a:rPr>
              <a:t>із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Щебетунчиком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1813" y="1639190"/>
            <a:ext cx="8314789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uk-UA" sz="3600" b="1" dirty="0"/>
              <a:t>Дзвінко джерело дзюрчить.</a:t>
            </a:r>
          </a:p>
          <a:p>
            <a:pPr fontAlgn="base"/>
            <a:r>
              <a:rPr lang="uk-UA" sz="3600" b="1" dirty="0"/>
              <a:t>Над джерельцем джміль дзижчить.</a:t>
            </a:r>
          </a:p>
          <a:p>
            <a:pPr algn="r" fontAlgn="base"/>
            <a:r>
              <a:rPr lang="uk-UA" sz="3600" b="1" i="1" dirty="0"/>
              <a:t>Тетяна Лисенко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2617890"/>
            <a:ext cx="2715270" cy="3275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715" b="13523"/>
          <a:stretch/>
        </p:blipFill>
        <p:spPr>
          <a:xfrm>
            <a:off x="6046469" y="3873488"/>
            <a:ext cx="3450771" cy="2407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608" y="3475189"/>
            <a:ext cx="1239112" cy="1646854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03571"/>
            <a:ext cx="105410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9746" y="494528"/>
            <a:ext cx="8732066" cy="77185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="" xmlns:a16="http://schemas.microsoft.com/office/drawing/2014/main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8175" y="332524"/>
            <a:ext cx="9423424" cy="9716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 smtClean="0">
                <a:solidFill>
                  <a:schemeClr val="bg1"/>
                </a:solidFill>
              </a:rPr>
              <a:t>вірш</a:t>
            </a:r>
            <a:r>
              <a:rPr lang="ru-RU" sz="4000" b="1" dirty="0" smtClean="0">
                <a:solidFill>
                  <a:schemeClr val="bg1"/>
                </a:solidFill>
              </a:rPr>
              <a:t> «</a:t>
            </a:r>
            <a:r>
              <a:rPr lang="uk-UA" sz="4000" b="1" dirty="0" smtClean="0">
                <a:solidFill>
                  <a:schemeClr val="bg1"/>
                </a:solidFill>
              </a:rPr>
              <a:t>Бджілка»</a:t>
            </a:r>
            <a:r>
              <a:rPr lang="uk-UA" sz="4000" b="1" i="1" dirty="0">
                <a:solidFill>
                  <a:schemeClr val="bg1"/>
                </a:solidFill>
              </a:rPr>
              <a:t> Сергія </a:t>
            </a:r>
            <a:r>
              <a:rPr lang="uk-UA" sz="4000" b="1" i="1" dirty="0" smtClean="0">
                <a:solidFill>
                  <a:schemeClr val="bg1"/>
                </a:solidFill>
              </a:rPr>
              <a:t>Цушка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98175" y="1304191"/>
            <a:ext cx="4373925" cy="18180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гукнув учора бджілці,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щоб зіграла на сопілці.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Але бджілка не змогла —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дуже з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йнята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була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5" y="4329897"/>
            <a:ext cx="2214635" cy="227664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351843" y="3028951"/>
            <a:ext cx="4666177" cy="1760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</a:rPr>
              <a:t>Я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сказав сьогодні бджілці,</a:t>
            </a:r>
          </a:p>
          <a:p>
            <a:pPr algn="ctr"/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щоб зіграла на сопілці.</a:t>
            </a:r>
          </a:p>
          <a:p>
            <a:pPr algn="ctr"/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Але бджілка не схотіла —</a:t>
            </a:r>
          </a:p>
          <a:p>
            <a:pPr algn="ctr"/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до квіток на луг спішила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uk-U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3233" y="4766587"/>
            <a:ext cx="4443628" cy="18399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Завтра </a:t>
            </a:r>
            <a:r>
              <a:rPr lang="uk-UA" sz="2800" b="1" dirty="0">
                <a:solidFill>
                  <a:srgbClr val="0070C0"/>
                </a:solidFill>
              </a:rPr>
              <a:t>бджілці я скажу: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— Я тобі допоможу.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А як меду назбираєм —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на сопілці вдвох заграєм.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8340" t="8054" r="9650" b="5216"/>
          <a:stretch/>
        </p:blipFill>
        <p:spPr>
          <a:xfrm>
            <a:off x="8784000" y="1454967"/>
            <a:ext cx="2304000" cy="33344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16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80901" y="1579704"/>
            <a:ext cx="6780469" cy="35523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uk-UA" sz="2400" b="1" dirty="0"/>
              <a:t>Між ким відбувалась розмова?</a:t>
            </a:r>
          </a:p>
          <a:p>
            <a:pPr marL="354013" indent="-354013">
              <a:buAutoNum type="arabicPeriod"/>
            </a:pPr>
            <a:r>
              <a:rPr lang="uk-UA" sz="2400" b="1" dirty="0"/>
              <a:t>Скільки днів звертався до бджілки хлопчик?</a:t>
            </a:r>
          </a:p>
          <a:p>
            <a:pPr marL="354013" indent="-354013">
              <a:buAutoNum type="arabicPeriod"/>
            </a:pPr>
            <a:r>
              <a:rPr lang="uk-UA" sz="2400" b="1" dirty="0"/>
              <a:t>Чому бджілка відмовилась грати на сопілці вчора й сьогодні?</a:t>
            </a:r>
          </a:p>
          <a:p>
            <a:pPr marL="354013" indent="-354013">
              <a:buAutoNum type="arabicPeriod"/>
            </a:pPr>
            <a:r>
              <a:rPr lang="uk-UA" sz="2400" b="1" dirty="0"/>
              <a:t>Що вирішив запропонувати бджілці хлопчик завтра?</a:t>
            </a:r>
          </a:p>
          <a:p>
            <a:pPr marL="354013" indent="-354013">
              <a:buAutoNum type="arabicPeriod"/>
            </a:pPr>
            <a:r>
              <a:rPr lang="uk-UA" sz="2400" b="1" dirty="0"/>
              <a:t>Як </a:t>
            </a:r>
            <a:r>
              <a:rPr lang="uk-UA" sz="2400" b="1" dirty="0" smtClean="0"/>
              <a:t>ти вважаєш, </a:t>
            </a:r>
            <a:r>
              <a:rPr lang="uk-UA" sz="2400" b="1" dirty="0"/>
              <a:t>чи погодиться бджілка завтра заграти на сопілці?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705959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/>
          <a:srcRect t="16715" b="13523"/>
          <a:stretch/>
        </p:blipFill>
        <p:spPr>
          <a:xfrm>
            <a:off x="1099730" y="4682476"/>
            <a:ext cx="2495920" cy="1741183"/>
          </a:xfrm>
          <a:prstGeom prst="rect">
            <a:avLst/>
          </a:prstGeom>
        </p:spPr>
      </p:pic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35084" r="-234" b="9500"/>
          <a:stretch/>
        </p:blipFill>
        <p:spPr bwMode="auto">
          <a:xfrm>
            <a:off x="3240000" y="2224227"/>
            <a:ext cx="7452000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70" y="2246740"/>
            <a:ext cx="1527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джем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583430" y="2244811"/>
            <a:ext cx="1744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Джері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167862" y="2238564"/>
            <a:ext cx="2176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джинси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075297" y="2215704"/>
            <a:ext cx="1980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ходжу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438" y="463910"/>
            <a:ext cx="2395133" cy="292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886450" y="1483113"/>
            <a:ext cx="4700479" cy="574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продиктовані слова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455657" y="1483113"/>
            <a:ext cx="5126600" cy="5742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джем, Джері, джинси, ходжу, Джо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56684" y="1378037"/>
            <a:ext cx="5930245" cy="70931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Поділи слова на склади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56683" y="3202222"/>
            <a:ext cx="6089681" cy="5696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речення. Надрукуй його.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173895" y="3860294"/>
            <a:ext cx="7584210" cy="9250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uk-UA" sz="3600" b="1" dirty="0"/>
              <a:t>Над джерельцем джміль дзижчить.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850756" y="2215704"/>
            <a:ext cx="1236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Джо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Дуга 1"/>
          <p:cNvSpPr/>
          <p:nvPr/>
        </p:nvSpPr>
        <p:spPr>
          <a:xfrm rot="9263167">
            <a:off x="3333081" y="1837269"/>
            <a:ext cx="2334557" cy="961326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/>
          <p:cNvSpPr/>
          <p:nvPr/>
        </p:nvSpPr>
        <p:spPr>
          <a:xfrm rot="9263167">
            <a:off x="4634557" y="1908252"/>
            <a:ext cx="1787648" cy="976215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rot="8461188">
            <a:off x="5650186" y="2235904"/>
            <a:ext cx="805495" cy="6723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263167">
            <a:off x="6353145" y="1854830"/>
            <a:ext cx="2056932" cy="954617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8116976">
            <a:off x="7394944" y="2053787"/>
            <a:ext cx="1037352" cy="751670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8468472">
            <a:off x="8225999" y="2134542"/>
            <a:ext cx="917802" cy="73834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263167">
            <a:off x="8788232" y="1975058"/>
            <a:ext cx="1577362" cy="83662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9263167">
            <a:off x="9780859" y="1911317"/>
            <a:ext cx="1871029" cy="932287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1" y="3603545"/>
            <a:ext cx="1373418" cy="182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53" grpId="0"/>
      <p:bldP spid="58" grpId="0"/>
      <p:bldP spid="36" grpId="0" animBg="1"/>
      <p:bldP spid="25" grpId="0" animBg="1"/>
      <p:bldP spid="48" grpId="0" animBg="1"/>
      <p:bldP spid="49" grpId="0" animBg="1"/>
      <p:bldP spid="27" grpId="0"/>
      <p:bldP spid="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057199"/>
              </p:ext>
            </p:extLst>
          </p:nvPr>
        </p:nvGraphicFramePr>
        <p:xfrm>
          <a:off x="3935913" y="5639900"/>
          <a:ext cx="5329849" cy="68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07">
                  <a:extLst>
                    <a:ext uri="{9D8B030D-6E8A-4147-A177-3AD203B41FA5}">
                      <a16:colId xmlns="" xmlns:a16="http://schemas.microsoft.com/office/drawing/2014/main" val="2540150953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332360500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1246814319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2031721068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2586851209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1689667486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1098847277"/>
                    </a:ext>
                  </a:extLst>
                </a:gridCol>
              </a:tblGrid>
              <a:tr h="6826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590871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08237" y="469232"/>
            <a:ext cx="8755124" cy="9252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1" y="1721320"/>
            <a:ext cx="507732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вивчали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позначається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70" y="3691626"/>
            <a:ext cx="2647312" cy="1713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517" y="3660312"/>
            <a:ext cx="2219930" cy="177594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21038"/>
              </p:ext>
            </p:extLst>
          </p:nvPr>
        </p:nvGraphicFramePr>
        <p:xfrm>
          <a:off x="3913053" y="5639900"/>
          <a:ext cx="5329849" cy="68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407">
                  <a:extLst>
                    <a:ext uri="{9D8B030D-6E8A-4147-A177-3AD203B41FA5}">
                      <a16:colId xmlns="" xmlns:a16="http://schemas.microsoft.com/office/drawing/2014/main" val="2540150953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332360500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1246814319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2031721068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2586851209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1689667486"/>
                    </a:ext>
                  </a:extLst>
                </a:gridCol>
                <a:gridCol w="761407">
                  <a:extLst>
                    <a:ext uri="{9D8B030D-6E8A-4147-A177-3AD203B41FA5}">
                      <a16:colId xmlns="" xmlns:a16="http://schemas.microsoft.com/office/drawing/2014/main" val="1098847277"/>
                    </a:ext>
                  </a:extLst>
                </a:gridCol>
              </a:tblGrid>
              <a:tr h="682695"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dirty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5908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19322"/>
            <a:ext cx="8811364" cy="920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0407" y="2184918"/>
            <a:ext cx="1223865" cy="122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9" y="2038699"/>
            <a:ext cx="3928110" cy="392811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9872" y="465170"/>
            <a:ext cx="793014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55680" y="1949067"/>
            <a:ext cx="6133790" cy="228147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Дзвоник пролунав веселий,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Дружно всіх він кличе в клас.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І цікаве на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Пропоную я для вас.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775517" y="465170"/>
            <a:ext cx="8019687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</a:t>
            </a:r>
            <a:r>
              <a:rPr lang="uk-UA" sz="4000" b="1" dirty="0" smtClean="0">
                <a:solidFill>
                  <a:schemeClr val="bg1"/>
                </a:solidFill>
              </a:rPr>
              <a:t>Мої очікування»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510540" y="1282295"/>
            <a:ext cx="8549640" cy="6287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ілюстрації.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Поміркуй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що ти очікуєш від уроку?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Рисунок 11" descr="Похожее изображение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564953" y="4057597"/>
            <a:ext cx="3053602" cy="2034313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99" y="4236031"/>
            <a:ext cx="3062458" cy="1873756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7316589" y="2079944"/>
            <a:ext cx="2966944" cy="2156088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8334653" y="5400961"/>
            <a:ext cx="2555954" cy="770353"/>
          </a:xfrm>
          <a:prstGeom prst="round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Впораюсь </a:t>
            </a:r>
          </a:p>
          <a:p>
            <a:r>
              <a:rPr lang="uk-UA" sz="2000" b="1" dirty="0" smtClean="0"/>
              <a:t>з усіма завданнями</a:t>
            </a:r>
            <a:endParaRPr lang="ru-RU" sz="2000" b="1" i="1" dirty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449873" y="5172909"/>
            <a:ext cx="2120426" cy="9190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Відчую успіх від своєї роботи</a:t>
            </a:r>
            <a:endParaRPr lang="ru-RU" sz="2000" b="1" i="1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869479" y="2085501"/>
            <a:ext cx="2079462" cy="1200466"/>
          </a:xfrm>
          <a:prstGeom prst="roundRect">
            <a:avLst/>
          </a:prstGeom>
          <a:solidFill>
            <a:srgbClr val="934BC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err="1" smtClean="0"/>
              <a:t>Поповню</a:t>
            </a:r>
            <a:r>
              <a:rPr lang="uk-UA" sz="2000" b="1" dirty="0" smtClean="0"/>
              <a:t> свою скриню знань і вмінь</a:t>
            </a:r>
            <a:endParaRPr lang="ru-RU" sz="2000" b="1" i="1" dirty="0"/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612630" y="1947577"/>
            <a:ext cx="2120426" cy="11422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Отримаю </a:t>
            </a:r>
          </a:p>
          <a:p>
            <a:r>
              <a:rPr lang="uk-UA" sz="2000" b="1" dirty="0" smtClean="0"/>
              <a:t>задоволення від своєї роботи</a:t>
            </a:r>
            <a:endParaRPr lang="ru-RU" sz="2000" b="1" i="1" dirty="0"/>
          </a:p>
        </p:txBody>
      </p:sp>
      <p:pic>
        <p:nvPicPr>
          <p:cNvPr id="13" name="Рисунок 12" descr="Похожее изображение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5870" r="1005" b="287"/>
          <a:stretch/>
        </p:blipFill>
        <p:spPr bwMode="auto">
          <a:xfrm>
            <a:off x="3034086" y="1998542"/>
            <a:ext cx="2955234" cy="2232001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70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8" grpId="0" animBg="1"/>
      <p:bldP spid="17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809921" y="621774"/>
            <a:ext cx="8019687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 smtClean="0">
                <a:solidFill>
                  <a:schemeClr val="bg1"/>
                </a:solidFill>
              </a:rPr>
              <a:t>Моя працьовитість»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059451" y="1341854"/>
            <a:ext cx="6867466" cy="9361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Переглянь ілюстрації до теми «Працьовитість». 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532650" y="4108243"/>
            <a:ext cx="3053602" cy="2034313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85" y="2261097"/>
            <a:ext cx="2965825" cy="22635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64" y="4188522"/>
            <a:ext cx="3062458" cy="1873756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7350993" y="2168800"/>
            <a:ext cx="2728694" cy="20197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9142176" y="4755083"/>
            <a:ext cx="2489753" cy="1307195"/>
          </a:xfrm>
          <a:prstGeom prst="round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Впорав(ла)ся </a:t>
            </a:r>
          </a:p>
          <a:p>
            <a:r>
              <a:rPr lang="uk-UA" sz="2400" b="1" dirty="0" smtClean="0"/>
              <a:t>з усіма завданнями</a:t>
            </a:r>
            <a:endParaRPr lang="ru-RU" sz="2400" b="1" i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330011" y="4992068"/>
            <a:ext cx="2489753" cy="1051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Відчув (ла) успіх від своєї роботи</a:t>
            </a:r>
            <a:endParaRPr lang="ru-RU" sz="2400" b="1" i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442203" y="2305388"/>
            <a:ext cx="2489753" cy="125901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Поповнив (ла) свою скриню знань і вмінь</a:t>
            </a:r>
            <a:endParaRPr lang="ru-RU" sz="2400" b="1" i="1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9427927" y="1680982"/>
            <a:ext cx="2489753" cy="13071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Отримав(ла) </a:t>
            </a:r>
          </a:p>
          <a:p>
            <a:r>
              <a:rPr lang="uk-UA" sz="2400" b="1" dirty="0" smtClean="0"/>
              <a:t>задоволення від своєї роботи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805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7671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ru-RU" sz="4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40741" y="1360170"/>
            <a:ext cx="10170024" cy="919401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Назви букви, що </a:t>
            </a:r>
            <a:r>
              <a:rPr lang="uk-UA" sz="2400" b="1" dirty="0"/>
              <a:t>їдуть у </a:t>
            </a:r>
            <a:r>
              <a:rPr lang="uk-UA" sz="2400" b="1" dirty="0" smtClean="0"/>
              <a:t>червоному вагоні. Що ти про них знаєш?</a:t>
            </a:r>
          </a:p>
          <a:p>
            <a:r>
              <a:rPr lang="uk-UA" sz="2400" b="1" dirty="0" smtClean="0"/>
              <a:t>Назви букви, що їдуть у жовтому вагоні. </a:t>
            </a:r>
            <a:r>
              <a:rPr lang="uk-UA" sz="2400" b="1" dirty="0"/>
              <a:t>Що ти про них знаєш?</a:t>
            </a:r>
          </a:p>
        </p:txBody>
      </p:sp>
      <p:pic>
        <p:nvPicPr>
          <p:cNvPr id="1028" name="Picture 4" descr="DataLife Engine &gt; Версия для печати &gt; Детский рисунок вагончик (48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28" y="2405343"/>
            <a:ext cx="3911828" cy="276368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агончики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66" y="2405343"/>
            <a:ext cx="3936175" cy="278156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Картинки до тестів\Вагончики\Паровози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3" y="2405741"/>
            <a:ext cx="3935683" cy="278121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92836" y="2907650"/>
            <a:ext cx="2496683" cy="11918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А  У  Е І О И</a:t>
            </a:r>
          </a:p>
          <a:p>
            <a:r>
              <a:rPr lang="uk-UA" sz="3200" b="1" dirty="0" smtClean="0">
                <a:solidFill>
                  <a:srgbClr val="FF0000"/>
                </a:solidFill>
              </a:rPr>
              <a:t> Я Ю Є Ї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629650" y="2765336"/>
            <a:ext cx="2663190" cy="153233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Б В Г Ґ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 Ж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З Й К Л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 Р С Т Ф Х Ц Ч Ш Щ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0744" y="5346977"/>
            <a:ext cx="10573587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Чим </a:t>
            </a:r>
            <a:r>
              <a:rPr lang="ru-RU" sz="2000" b="1" dirty="0" err="1" smtClean="0"/>
              <a:t>відрізняється</a:t>
            </a:r>
            <a:r>
              <a:rPr lang="ru-RU" sz="2000" b="1" dirty="0" smtClean="0"/>
              <a:t> звук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букви</a:t>
            </a:r>
            <a:r>
              <a:rPr lang="ru-RU" sz="2000" b="1" dirty="0" smtClean="0"/>
              <a:t>? Чим </a:t>
            </a:r>
            <a:r>
              <a:rPr lang="ru-RU" sz="2000" b="1" dirty="0" err="1" smtClean="0"/>
              <a:t>відрізняється</a:t>
            </a:r>
            <a:r>
              <a:rPr lang="ru-RU" sz="2000" b="1" dirty="0" smtClean="0"/>
              <a:t> г</a:t>
            </a:r>
            <a:r>
              <a:rPr lang="uk-UA" sz="2000" b="1" dirty="0" err="1" smtClean="0"/>
              <a:t>олосний</a:t>
            </a:r>
            <a:r>
              <a:rPr lang="uk-UA" sz="2000" b="1" dirty="0" smtClean="0"/>
              <a:t> звук від приголосного? </a:t>
            </a:r>
          </a:p>
          <a:p>
            <a:r>
              <a:rPr lang="uk-UA" sz="2000" b="1" dirty="0" smtClean="0"/>
              <a:t>Назви букву, що їде окремо від всіх букв. Поясни, чому. Які букви показують м’якість попереднього приголосного? Які букви позначають завжди два звуки?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39567" y="3216255"/>
            <a:ext cx="468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Ь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2536" y="593987"/>
            <a:ext cx="8732066" cy="7547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Послухай </a:t>
            </a:r>
            <a:r>
              <a:rPr lang="uk-UA" sz="4000" b="1" dirty="0"/>
              <a:t>вірш </a:t>
            </a:r>
            <a:r>
              <a:rPr lang="uk-UA" sz="4000" b="1" dirty="0" smtClean="0"/>
              <a:t>Алли </a:t>
            </a:r>
            <a:r>
              <a:rPr lang="uk-UA" sz="4000" b="1" dirty="0" err="1" smtClean="0"/>
              <a:t>Свашенко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4551" y="4811373"/>
            <a:ext cx="6096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в ньому йдеться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 Який звук повторюється в англійських словах, що прийшли в українську мову?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4786" y="1585006"/>
            <a:ext cx="609600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2400" b="1" dirty="0" smtClean="0"/>
              <a:t>Їх </a:t>
            </a:r>
            <a:r>
              <a:rPr lang="uk-UA" sz="2400" b="1" dirty="0"/>
              <a:t>дала англійська мова і поставила умову:</a:t>
            </a:r>
            <a:endParaRPr lang="ru-RU" sz="2400" b="1" dirty="0"/>
          </a:p>
          <a:p>
            <a:r>
              <a:rPr lang="uk-UA" sz="2400" b="1" dirty="0" smtClean="0"/>
              <a:t>Аби </a:t>
            </a:r>
            <a:r>
              <a:rPr lang="uk-UA" sz="2400" b="1" dirty="0"/>
              <a:t>кожне її слово зберегло свою вимову.</a:t>
            </a:r>
            <a:endParaRPr lang="ru-RU" sz="2400" b="1" dirty="0"/>
          </a:p>
          <a:p>
            <a:r>
              <a:rPr lang="uk-UA" sz="2400" b="1" dirty="0"/>
              <a:t>         </a:t>
            </a:r>
            <a:r>
              <a:rPr lang="uk-UA" sz="2400" b="1" i="1" dirty="0"/>
              <a:t>Джерсі</a:t>
            </a:r>
            <a:r>
              <a:rPr lang="uk-UA" sz="2400" b="1" dirty="0"/>
              <a:t> – вовняна тканина.</a:t>
            </a:r>
            <a:endParaRPr lang="ru-RU" sz="2400" b="1" dirty="0"/>
          </a:p>
          <a:p>
            <a:r>
              <a:rPr lang="uk-UA" sz="2400" b="1" i="1" dirty="0"/>
              <a:t>         Джемпер </a:t>
            </a:r>
            <a:r>
              <a:rPr lang="uk-UA" sz="2400" b="1" dirty="0"/>
              <a:t>– светр для доні й сина.</a:t>
            </a:r>
            <a:endParaRPr lang="ru-RU" sz="2400" b="1" dirty="0"/>
          </a:p>
          <a:p>
            <a:r>
              <a:rPr lang="uk-UA" sz="2400" b="1" dirty="0"/>
              <a:t>         </a:t>
            </a:r>
            <a:r>
              <a:rPr lang="uk-UA" sz="2400" b="1" i="1" dirty="0"/>
              <a:t>Джунглі</a:t>
            </a:r>
            <a:r>
              <a:rPr lang="uk-UA" sz="2400" b="1" dirty="0"/>
              <a:t> – нетрі непрохідні</a:t>
            </a:r>
            <a:endParaRPr lang="ru-RU" sz="2400" b="1" dirty="0"/>
          </a:p>
          <a:p>
            <a:r>
              <a:rPr lang="uk-UA" sz="2400" b="1" dirty="0"/>
              <a:t>         Не у нас, а десь на півдні.</a:t>
            </a:r>
            <a:endParaRPr lang="ru-RU" sz="2400" b="1" dirty="0"/>
          </a:p>
          <a:p>
            <a:r>
              <a:rPr lang="uk-UA" sz="2400" b="1" dirty="0"/>
              <a:t>        </a:t>
            </a:r>
            <a:r>
              <a:rPr lang="uk-UA" sz="2400" b="1" i="1" dirty="0"/>
              <a:t>Джинси</a:t>
            </a:r>
            <a:r>
              <a:rPr lang="uk-UA" sz="2400" b="1" dirty="0"/>
              <a:t> дітям не </a:t>
            </a:r>
            <a:r>
              <a:rPr lang="uk-UA" sz="2400" b="1" dirty="0" err="1"/>
              <a:t>набридли</a:t>
            </a:r>
            <a:r>
              <a:rPr lang="uk-UA" sz="2400" b="1" dirty="0"/>
              <a:t>.</a:t>
            </a:r>
            <a:endParaRPr lang="ru-RU" sz="2400" b="1" dirty="0"/>
          </a:p>
          <a:p>
            <a:r>
              <a:rPr lang="uk-UA" sz="2400" b="1" dirty="0"/>
              <a:t>        </a:t>
            </a:r>
            <a:r>
              <a:rPr lang="uk-UA" sz="2400" b="1" i="1" dirty="0"/>
              <a:t>Джем</a:t>
            </a:r>
            <a:r>
              <a:rPr lang="uk-UA" sz="2400" b="1" dirty="0"/>
              <a:t> – по-нашому повидло.</a:t>
            </a:r>
            <a:endParaRPr lang="ru-RU" sz="2400" b="1" dirty="0"/>
          </a:p>
        </p:txBody>
      </p:sp>
      <p:pic>
        <p:nvPicPr>
          <p:cNvPr id="7" name="Picture 2" descr="Картинки про букву Д детям — учим русский алфав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7" y="1429221"/>
            <a:ext cx="1679279" cy="16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87" y="1677146"/>
            <a:ext cx="1936030" cy="1277516"/>
          </a:xfrm>
          <a:prstGeom prst="rect">
            <a:avLst/>
          </a:prstGeom>
        </p:spPr>
      </p:pic>
      <p:pic>
        <p:nvPicPr>
          <p:cNvPr id="4098" name="Picture 2" descr="D:\Картинки до тестів\Людина\Дівча плескає в долоні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85" y="1585006"/>
            <a:ext cx="2354761" cy="354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3104" y="1705340"/>
            <a:ext cx="6667017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познайомимось зі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звуком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позначенням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сформуємо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правильно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вимовляти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удосконалимо вміння робити звуковий аналіз 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речення, вірш.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9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2015" y="440544"/>
            <a:ext cx="9099159" cy="906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«Букви </a:t>
            </a:r>
            <a:r>
              <a:rPr lang="uk-UA" sz="4000" b="1" dirty="0" smtClean="0">
                <a:solidFill>
                  <a:schemeClr val="bg1"/>
                </a:solidFill>
              </a:rPr>
              <a:t>загубилися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1823" y="4128936"/>
            <a:ext cx="2245605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___</a:t>
            </a:r>
            <a:r>
              <a:rPr lang="uk-UA" sz="4500" b="1" dirty="0" err="1" smtClean="0">
                <a:solidFill>
                  <a:schemeClr val="accent2">
                    <a:lumMod val="75000"/>
                  </a:schemeClr>
                </a:solidFill>
              </a:rPr>
              <a:t>ем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3241" y="4096842"/>
            <a:ext cx="2575537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б___</a:t>
            </a:r>
            <a:r>
              <a:rPr lang="uk-UA" sz="4500" b="1" dirty="0" err="1">
                <a:solidFill>
                  <a:schemeClr val="accent2">
                    <a:lumMod val="75000"/>
                  </a:schemeClr>
                </a:solidFill>
              </a:rPr>
              <a:t>ола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7221" y="4082386"/>
            <a:ext cx="2245605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___міль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5431" y="4067164"/>
            <a:ext cx="9468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 err="1">
                <a:solidFill>
                  <a:srgbClr val="0070C0"/>
                </a:solidFill>
              </a:rPr>
              <a:t>дж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9396" y="4020834"/>
            <a:ext cx="9952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 err="1">
                <a:solidFill>
                  <a:srgbClr val="0070C0"/>
                </a:solidFill>
              </a:rPr>
              <a:t>дж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2986" y="4045970"/>
            <a:ext cx="9494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 err="1">
                <a:solidFill>
                  <a:srgbClr val="0070C0"/>
                </a:solidFill>
              </a:rPr>
              <a:t>дж</a:t>
            </a:r>
            <a:endParaRPr lang="ru-RU" sz="45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11449" t="5543" r="10228" b="4095"/>
          <a:stretch/>
        </p:blipFill>
        <p:spPr>
          <a:xfrm>
            <a:off x="3871279" y="1523567"/>
            <a:ext cx="2136149" cy="246446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0" name="Picture 2" descr="ᐈ Маківка і Джміль — казка Василь Сухомлинський | Читати на Дерево Каз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221" y="1523566"/>
            <a:ext cx="2114325" cy="246446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269" y="1520330"/>
            <a:ext cx="2612509" cy="24644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61823" y="4881672"/>
            <a:ext cx="2245605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–   </a:t>
            </a:r>
            <a:r>
              <a:rPr lang="uk-UA" sz="4500" b="1" dirty="0" smtClean="0">
                <a:solidFill>
                  <a:srgbClr val="FF0000"/>
                </a:solidFill>
              </a:rPr>
              <a:t>о</a:t>
            </a:r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 – 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32744" y="4881672"/>
            <a:ext cx="2626034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–  </a:t>
            </a:r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500" b="1" dirty="0" smtClean="0">
                <a:solidFill>
                  <a:srgbClr val="FF0000"/>
                </a:solidFill>
              </a:rPr>
              <a:t>о</a:t>
            </a:r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uk-UA" sz="4500" b="1" dirty="0" smtClean="0">
                <a:solidFill>
                  <a:srgbClr val="FF0000"/>
                </a:solidFill>
              </a:rPr>
              <a:t>о</a:t>
            </a:r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95481" y="5312559"/>
            <a:ext cx="1194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[</a:t>
            </a:r>
            <a:r>
              <a:rPr lang="uk-UA" sz="4000" b="1" dirty="0" err="1" smtClean="0">
                <a:solidFill>
                  <a:srgbClr val="0070C0"/>
                </a:solidFill>
              </a:rPr>
              <a:t>дж</a:t>
            </a:r>
            <a:r>
              <a:rPr lang="en-US" sz="4000" b="1" dirty="0" smtClean="0">
                <a:solidFill>
                  <a:srgbClr val="0070C0"/>
                </a:solidFill>
              </a:rPr>
              <a:t>]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05803" y="5312559"/>
            <a:ext cx="1194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[</a:t>
            </a:r>
            <a:r>
              <a:rPr lang="uk-UA" sz="4000" b="1" dirty="0" err="1" smtClean="0">
                <a:solidFill>
                  <a:srgbClr val="0070C0"/>
                </a:solidFill>
              </a:rPr>
              <a:t>дж</a:t>
            </a:r>
            <a:r>
              <a:rPr lang="en-US" sz="4000" b="1" dirty="0" smtClean="0">
                <a:solidFill>
                  <a:srgbClr val="0070C0"/>
                </a:solidFill>
              </a:rPr>
              <a:t>]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37221" y="4906808"/>
            <a:ext cx="2245605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–  = </a:t>
            </a:r>
            <a:r>
              <a:rPr lang="uk-UA" sz="4500" b="1" dirty="0" smtClean="0">
                <a:solidFill>
                  <a:srgbClr val="FF0000"/>
                </a:solidFill>
              </a:rPr>
              <a:t>о</a:t>
            </a:r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  =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95717" y="5394845"/>
            <a:ext cx="1194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[</a:t>
            </a:r>
            <a:r>
              <a:rPr lang="uk-UA" sz="4000" b="1" dirty="0" err="1" smtClean="0">
                <a:solidFill>
                  <a:srgbClr val="0070C0"/>
                </a:solidFill>
              </a:rPr>
              <a:t>дж</a:t>
            </a:r>
            <a:r>
              <a:rPr lang="en-US" sz="4000" b="1" dirty="0" smtClean="0">
                <a:solidFill>
                  <a:srgbClr val="0070C0"/>
                </a:solidFill>
              </a:rPr>
              <a:t>]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179" y="1520330"/>
            <a:ext cx="3051981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зображені предмети. Визнач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пропущені звуки 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кожному слові.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Якими буквами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позначається цей звук?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13" grpId="0" animBg="1"/>
      <p:bldP spid="19" grpId="0" animBg="1"/>
      <p:bldP spid="14" grpId="0"/>
      <p:bldP spid="12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359590" y="1803094"/>
            <a:ext cx="5474908" cy="3506082"/>
          </a:xfrm>
          <a:prstGeom prst="cloudCallout">
            <a:avLst>
              <a:gd name="adj1" fmla="val -68441"/>
              <a:gd name="adj2" fmla="val 8628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40385" y="2045588"/>
            <a:ext cx="3022497" cy="36458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40587" y="2300231"/>
            <a:ext cx="5593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Виділи перший звук </a:t>
            </a:r>
            <a:r>
              <a:rPr lang="uk-UA" sz="2400" b="1" dirty="0">
                <a:solidFill>
                  <a:srgbClr val="FFFF00"/>
                </a:solidFill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</a:rPr>
              <a:t>слові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джем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вимовлянні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звуку [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зустрічає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перешкоду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Тому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звук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Позначається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двома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буквами «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20077" y="3094471"/>
            <a:ext cx="1545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[</a:t>
            </a:r>
            <a:r>
              <a:rPr lang="uk-UA" sz="5400" b="1" dirty="0" err="1" smtClean="0">
                <a:solidFill>
                  <a:srgbClr val="0070C0"/>
                </a:solidFill>
              </a:rPr>
              <a:t>дж</a:t>
            </a:r>
            <a:r>
              <a:rPr lang="en-US" sz="5400" b="1" dirty="0" smtClean="0">
                <a:solidFill>
                  <a:srgbClr val="0070C0"/>
                </a:solidFill>
              </a:rPr>
              <a:t>]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8964606" y="1677090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1274" y="521671"/>
            <a:ext cx="8732066" cy="804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Правильно вимовляємо звуки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2339" y="1473489"/>
            <a:ext cx="2567041" cy="501675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дж</a:t>
            </a:r>
            <a:r>
              <a:rPr lang="ru-RU" sz="4000" b="1" dirty="0">
                <a:solidFill>
                  <a:srgbClr val="0070C0"/>
                </a:solidFill>
              </a:rPr>
              <a:t>ем</a:t>
            </a:r>
          </a:p>
          <a:p>
            <a:r>
              <a:rPr lang="ru-RU" sz="4000" b="1" dirty="0" err="1">
                <a:solidFill>
                  <a:srgbClr val="0070C0"/>
                </a:solidFill>
              </a:rPr>
              <a:t>б</a:t>
            </a:r>
            <a:r>
              <a:rPr lang="ru-RU" sz="4000" b="1" dirty="0" err="1">
                <a:solidFill>
                  <a:srgbClr val="FF0000"/>
                </a:solidFill>
              </a:rPr>
              <a:t>дж</a:t>
            </a:r>
            <a:r>
              <a:rPr lang="ru-RU" sz="4000" b="1" dirty="0" err="1">
                <a:solidFill>
                  <a:srgbClr val="0070C0"/>
                </a:solidFill>
              </a:rPr>
              <a:t>ола</a:t>
            </a:r>
            <a:endParaRPr lang="ru-RU" sz="4000" b="1" dirty="0">
              <a:solidFill>
                <a:srgbClr val="0070C0"/>
              </a:solidFill>
            </a:endParaRPr>
          </a:p>
          <a:p>
            <a:r>
              <a:rPr lang="ru-RU" sz="4000" b="1" dirty="0">
                <a:solidFill>
                  <a:srgbClr val="FF0000"/>
                </a:solidFill>
              </a:rPr>
              <a:t>дж</a:t>
            </a:r>
            <a:r>
              <a:rPr lang="ru-RU" sz="4000" b="1" dirty="0">
                <a:solidFill>
                  <a:srgbClr val="0070C0"/>
                </a:solidFill>
              </a:rPr>
              <a:t>емпер</a:t>
            </a:r>
          </a:p>
          <a:p>
            <a:r>
              <a:rPr lang="uk-UA" sz="4000" b="1" dirty="0">
                <a:solidFill>
                  <a:srgbClr val="FF0000"/>
                </a:solidFill>
              </a:rPr>
              <a:t>дж</a:t>
            </a:r>
            <a:r>
              <a:rPr lang="uk-UA" sz="4000" b="1" dirty="0">
                <a:solidFill>
                  <a:srgbClr val="0070C0"/>
                </a:solidFill>
              </a:rPr>
              <a:t>инси</a:t>
            </a:r>
          </a:p>
          <a:p>
            <a:r>
              <a:rPr lang="uk-UA" sz="4000" b="1" dirty="0" smtClean="0">
                <a:solidFill>
                  <a:srgbClr val="FF0000"/>
                </a:solidFill>
              </a:rPr>
              <a:t>дж</a:t>
            </a:r>
            <a:r>
              <a:rPr lang="uk-UA" sz="4000" b="1" dirty="0" smtClean="0">
                <a:solidFill>
                  <a:srgbClr val="0070C0"/>
                </a:solidFill>
              </a:rPr>
              <a:t>міль</a:t>
            </a:r>
          </a:p>
          <a:p>
            <a:r>
              <a:rPr lang="uk-UA" sz="4000" b="1" dirty="0" smtClean="0">
                <a:solidFill>
                  <a:srgbClr val="FF0000"/>
                </a:solidFill>
              </a:rPr>
              <a:t>дж</a:t>
            </a:r>
            <a:r>
              <a:rPr lang="uk-UA" sz="4000" b="1" dirty="0" smtClean="0">
                <a:solidFill>
                  <a:srgbClr val="0070C0"/>
                </a:solidFill>
              </a:rPr>
              <a:t>ип</a:t>
            </a:r>
          </a:p>
          <a:p>
            <a:r>
              <a:rPr lang="uk-UA" sz="4000" b="1" dirty="0" smtClean="0">
                <a:solidFill>
                  <a:srgbClr val="FF0000"/>
                </a:solidFill>
              </a:rPr>
              <a:t>дж</a:t>
            </a:r>
            <a:r>
              <a:rPr lang="uk-UA" sz="4000" b="1" dirty="0" smtClean="0">
                <a:solidFill>
                  <a:srgbClr val="0070C0"/>
                </a:solidFill>
              </a:rPr>
              <a:t>унглі</a:t>
            </a:r>
          </a:p>
          <a:p>
            <a:r>
              <a:rPr lang="uk-UA" sz="4000" b="1" dirty="0" smtClean="0">
                <a:solidFill>
                  <a:srgbClr val="FF0000"/>
                </a:solidFill>
              </a:rPr>
              <a:t>дж</a:t>
            </a:r>
            <a:r>
              <a:rPr lang="uk-UA" sz="4000" b="1" dirty="0" smtClean="0">
                <a:solidFill>
                  <a:srgbClr val="0070C0"/>
                </a:solidFill>
              </a:rPr>
              <a:t>ерело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19752" y="3369172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– </a:t>
            </a:r>
            <a:r>
              <a:rPr lang="ru-RU" sz="3200" b="1" dirty="0" smtClean="0">
                <a:solidFill>
                  <a:srgbClr val="FF0000"/>
                </a:solidFill>
              </a:rPr>
              <a:t>о </a:t>
            </a:r>
            <a:r>
              <a:rPr lang="ru-RU" sz="3200" b="1" dirty="0">
                <a:solidFill>
                  <a:srgbClr val="0070C0"/>
                </a:solidFill>
              </a:rPr>
              <a:t>–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143" y="1507779"/>
            <a:ext cx="448532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Досліди, яким словам підходить звукова схема. Порахуй кількість звуків і букв в цих словах. Поясни різницю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19752" y="4156137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дж</a:t>
            </a:r>
            <a:r>
              <a:rPr lang="ru-RU" sz="3200" b="1" dirty="0" smtClean="0">
                <a:solidFill>
                  <a:srgbClr val="FF0000"/>
                </a:solidFill>
              </a:rPr>
              <a:t>е</a:t>
            </a:r>
            <a:r>
              <a:rPr lang="ru-RU" sz="3200" b="1" dirty="0" smtClean="0">
                <a:solidFill>
                  <a:srgbClr val="0070C0"/>
                </a:solidFill>
              </a:rPr>
              <a:t>м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19752" y="4967794"/>
            <a:ext cx="1639053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дж</a:t>
            </a:r>
            <a:r>
              <a:rPr lang="ru-RU" sz="3200" b="1" dirty="0" smtClean="0">
                <a:solidFill>
                  <a:srgbClr val="FF0000"/>
                </a:solidFill>
              </a:rPr>
              <a:t>и</a:t>
            </a:r>
            <a:r>
              <a:rPr lang="ru-RU" sz="3200" b="1" dirty="0" smtClean="0">
                <a:solidFill>
                  <a:srgbClr val="0070C0"/>
                </a:solidFill>
              </a:rPr>
              <a:t>п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221911" y="3505493"/>
            <a:ext cx="1456137" cy="11918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3 </a:t>
            </a:r>
            <a:r>
              <a:rPr lang="ru-RU" sz="3200" b="1" dirty="0" err="1" smtClean="0">
                <a:solidFill>
                  <a:srgbClr val="0070C0"/>
                </a:solidFill>
              </a:rPr>
              <a:t>зв</a:t>
            </a:r>
            <a:r>
              <a:rPr lang="ru-RU" sz="32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4 б.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2" name="Дуга 1"/>
          <p:cNvSpPr/>
          <p:nvPr/>
        </p:nvSpPr>
        <p:spPr>
          <a:xfrm rot="19735015">
            <a:off x="7553167" y="4329427"/>
            <a:ext cx="509286" cy="32349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19735015">
            <a:off x="7583047" y="5116283"/>
            <a:ext cx="509286" cy="32349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Урок &quot;Звук [дж], позначення його буквосполученням «дж»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2" b="25155"/>
          <a:stretch/>
        </p:blipFill>
        <p:spPr bwMode="auto">
          <a:xfrm>
            <a:off x="1032359" y="1507779"/>
            <a:ext cx="2672899" cy="314101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0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8" grpId="0" animBg="1"/>
      <p:bldP spid="21" grpId="0" animBg="1"/>
      <p:bldP spid="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4200" y="523189"/>
            <a:ext cx="10697210" cy="1597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Кого </a:t>
            </a:r>
            <a:r>
              <a:rPr lang="uk-UA" sz="3200" b="1" dirty="0">
                <a:solidFill>
                  <a:schemeClr val="bg1"/>
                </a:solidFill>
              </a:rPr>
              <a:t>побачили букви? Які почуття у них виникли? Чому? Чи доводилось </a:t>
            </a:r>
            <a:r>
              <a:rPr lang="uk-UA" sz="3200" b="1" dirty="0" smtClean="0">
                <a:solidFill>
                  <a:schemeClr val="bg1"/>
                </a:solidFill>
              </a:rPr>
              <a:t>тобі </a:t>
            </a:r>
            <a:r>
              <a:rPr lang="uk-UA" sz="3200" b="1" dirty="0">
                <a:solidFill>
                  <a:schemeClr val="bg1"/>
                </a:solidFill>
              </a:rPr>
              <a:t>бачити живого джмеля? Де і коли це було? Які почуття виникли у </a:t>
            </a:r>
            <a:r>
              <a:rPr lang="uk-UA" sz="3200" b="1" dirty="0" smtClean="0">
                <a:solidFill>
                  <a:schemeClr val="bg1"/>
                </a:solidFill>
              </a:rPr>
              <a:t>тебе </a:t>
            </a:r>
            <a:r>
              <a:rPr lang="uk-UA" sz="3200" b="1" dirty="0">
                <a:solidFill>
                  <a:schemeClr val="bg1"/>
                </a:solidFill>
              </a:rPr>
              <a:t>при цьому? 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129" y="2299766"/>
            <a:ext cx="7955281" cy="352839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03571"/>
            <a:ext cx="105410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4200" y="2299766"/>
            <a:ext cx="2656205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Назви звуки й букви в слові </a:t>
            </a:r>
            <a:r>
              <a:rPr lang="uk-UA" sz="2400" b="1" i="1" dirty="0">
                <a:solidFill>
                  <a:srgbClr val="FFFF00"/>
                </a:solidFill>
              </a:rPr>
              <a:t>джміль</a:t>
            </a:r>
            <a:r>
              <a:rPr lang="uk-UA" sz="2400" b="1" dirty="0">
                <a:solidFill>
                  <a:schemeClr val="bg1"/>
                </a:solidFill>
              </a:rPr>
              <a:t>. Порівняй кількість звуків і букв у слові </a:t>
            </a:r>
            <a:r>
              <a:rPr lang="uk-UA" sz="2400" b="1" i="1" dirty="0">
                <a:solidFill>
                  <a:srgbClr val="FFFF00"/>
                </a:solidFill>
              </a:rPr>
              <a:t>джміль</a:t>
            </a: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53330</TotalTime>
  <Words>831</Words>
  <Application>Microsoft Office PowerPoint</Application>
  <PresentationFormat>Произвольный</PresentationFormat>
  <Paragraphs>160</Paragraphs>
  <Slides>20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3421</cp:revision>
  <dcterms:created xsi:type="dcterms:W3CDTF">2018-01-05T16:38:53Z</dcterms:created>
  <dcterms:modified xsi:type="dcterms:W3CDTF">2024-03-10T16:53:02Z</dcterms:modified>
</cp:coreProperties>
</file>