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1062" r:id="rId3"/>
    <p:sldId id="1064" r:id="rId4"/>
    <p:sldId id="1082" r:id="rId5"/>
    <p:sldId id="808" r:id="rId6"/>
    <p:sldId id="1067" r:id="rId7"/>
    <p:sldId id="1068" r:id="rId8"/>
    <p:sldId id="1077" r:id="rId9"/>
    <p:sldId id="1029" r:id="rId10"/>
    <p:sldId id="1076" r:id="rId11"/>
    <p:sldId id="1069" r:id="rId12"/>
    <p:sldId id="1048" r:id="rId13"/>
    <p:sldId id="1075" r:id="rId14"/>
    <p:sldId id="352" r:id="rId15"/>
    <p:sldId id="108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5FFF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4zgmms93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4237" y="4352247"/>
            <a:ext cx="863088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Написання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 з </a:t>
            </a:r>
            <a:r>
              <a:rPr lang="ru-RU" sz="48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дж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9175" t="31359" r="3342" b="16715"/>
          <a:stretch/>
        </p:blipFill>
        <p:spPr>
          <a:xfrm>
            <a:off x="1812805" y="1302133"/>
            <a:ext cx="4306876" cy="237788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091528" y="148654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17192" r="41020" b="57791"/>
          <a:stretch/>
        </p:blipFill>
        <p:spPr>
          <a:xfrm>
            <a:off x="620511" y="2072822"/>
            <a:ext cx="9288000" cy="309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98" t="22147" r="61256" b="64327"/>
          <a:stretch/>
        </p:blipFill>
        <p:spPr>
          <a:xfrm>
            <a:off x="674928" y="2111947"/>
            <a:ext cx="1589915" cy="86120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98" t="22147" r="61256" b="64327"/>
          <a:stretch/>
        </p:blipFill>
        <p:spPr>
          <a:xfrm>
            <a:off x="2416078" y="2107857"/>
            <a:ext cx="1589915" cy="8612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25" t="22147" r="42611" b="64327"/>
          <a:stretch/>
        </p:blipFill>
        <p:spPr>
          <a:xfrm>
            <a:off x="4496145" y="2107857"/>
            <a:ext cx="2067339" cy="86120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25" t="22147" r="42611" b="64327"/>
          <a:stretch/>
        </p:blipFill>
        <p:spPr>
          <a:xfrm>
            <a:off x="7053636" y="2107857"/>
            <a:ext cx="2067339" cy="8612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7" t="38382" r="50574" b="44387"/>
          <a:stretch/>
        </p:blipFill>
        <p:spPr>
          <a:xfrm>
            <a:off x="835410" y="3043343"/>
            <a:ext cx="2627066" cy="109712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7" t="38382" r="50574" b="44387"/>
          <a:stretch/>
        </p:blipFill>
        <p:spPr>
          <a:xfrm>
            <a:off x="4615609" y="3032326"/>
            <a:ext cx="2627066" cy="109712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59" t="39475" r="47121" b="49997"/>
          <a:stretch/>
        </p:blipFill>
        <p:spPr>
          <a:xfrm>
            <a:off x="3001188" y="4053318"/>
            <a:ext cx="443592" cy="67034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25" t="22147" r="42611" b="64327"/>
          <a:stretch/>
        </p:blipFill>
        <p:spPr>
          <a:xfrm>
            <a:off x="833842" y="4022411"/>
            <a:ext cx="2067339" cy="86120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7" t="38382" r="50574" b="44387"/>
          <a:stretch/>
        </p:blipFill>
        <p:spPr>
          <a:xfrm>
            <a:off x="3652771" y="4009774"/>
            <a:ext cx="2627066" cy="109712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59" t="40567" r="24232" b="47683"/>
          <a:stretch/>
        </p:blipFill>
        <p:spPr>
          <a:xfrm>
            <a:off x="6428441" y="4140467"/>
            <a:ext cx="2627066" cy="74812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2786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2142" y="559170"/>
            <a:ext cx="9929291" cy="12260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слова і речення </a:t>
            </a:r>
            <a:r>
              <a:rPr lang="uk-UA" sz="3600" b="1" dirty="0" smtClean="0">
                <a:solidFill>
                  <a:schemeClr val="bg1"/>
                </a:solidFill>
              </a:rPr>
              <a:t>в наступних рядках</a:t>
            </a:r>
            <a:r>
              <a:rPr lang="uk-UA" sz="3600" b="1" dirty="0" smtClean="0">
                <a:solidFill>
                  <a:schemeClr val="bg1"/>
                </a:solidFill>
              </a:rPr>
              <a:t>. Поділи імена на склади. </a:t>
            </a:r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за зразком.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10330" y="1360632"/>
            <a:ext cx="2182936" cy="20288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92386" y="3389457"/>
            <a:ext cx="1978094" cy="1829521"/>
          </a:xfrm>
          <a:prstGeom prst="rect">
            <a:avLst/>
          </a:prstGeom>
        </p:spPr>
      </p:pic>
      <p:sp>
        <p:nvSpPr>
          <p:cNvPr id="28" name="Дуга 27"/>
          <p:cNvSpPr/>
          <p:nvPr/>
        </p:nvSpPr>
        <p:spPr>
          <a:xfrm rot="9427414">
            <a:off x="2926727" y="3309114"/>
            <a:ext cx="787547" cy="48381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rot="9933463">
            <a:off x="4438573" y="1960676"/>
            <a:ext cx="4008936" cy="84955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427414">
            <a:off x="2334735" y="3235444"/>
            <a:ext cx="1057847" cy="57362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933463">
            <a:off x="860057" y="3020950"/>
            <a:ext cx="2870593" cy="73814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5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17188" r="49400" b="73657"/>
          <a:stretch/>
        </p:blipFill>
        <p:spPr>
          <a:xfrm>
            <a:off x="792000" y="4497047"/>
            <a:ext cx="7848000" cy="113299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188" r="49605" b="73657"/>
          <a:stretch/>
        </p:blipFill>
        <p:spPr>
          <a:xfrm>
            <a:off x="756000" y="2523008"/>
            <a:ext cx="7848000" cy="113299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043147" y="1706487"/>
            <a:ext cx="530107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У Джона </a:t>
            </a:r>
            <a:r>
              <a:rPr lang="ru-RU" sz="4000" dirty="0" err="1">
                <a:solidFill>
                  <a:srgbClr val="0070C0"/>
                </a:solidFill>
              </a:rPr>
              <a:t>новий</a:t>
            </a:r>
            <a:r>
              <a:rPr lang="ru-RU" sz="4000" dirty="0">
                <a:solidFill>
                  <a:srgbClr val="0070C0"/>
                </a:solidFill>
              </a:rPr>
              <a:t> джип.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564" y="3723059"/>
            <a:ext cx="530018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Джип </a:t>
            </a:r>
            <a:r>
              <a:rPr lang="ru-RU" sz="4000" dirty="0" err="1">
                <a:solidFill>
                  <a:srgbClr val="0070C0"/>
                </a:solidFill>
              </a:rPr>
              <a:t>стоїть</a:t>
            </a:r>
            <a:r>
              <a:rPr lang="ru-RU" sz="4000" dirty="0">
                <a:solidFill>
                  <a:srgbClr val="0070C0"/>
                </a:solidFill>
              </a:rPr>
              <a:t> у </a:t>
            </a:r>
            <a:r>
              <a:rPr lang="ru-RU" sz="4000" dirty="0" err="1">
                <a:solidFill>
                  <a:srgbClr val="0070C0"/>
                </a:solidFill>
              </a:rPr>
              <a:t>дворі</a:t>
            </a:r>
            <a:r>
              <a:rPr lang="ru-RU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92" t="55397" r="28766" b="32853"/>
          <a:stretch/>
        </p:blipFill>
        <p:spPr>
          <a:xfrm>
            <a:off x="1017794" y="2534835"/>
            <a:ext cx="5075727" cy="7481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51" t="77407" r="57175" b="10843"/>
          <a:stretch/>
        </p:blipFill>
        <p:spPr>
          <a:xfrm>
            <a:off x="6002997" y="2875268"/>
            <a:ext cx="1989271" cy="7481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603" t="72412" r="33188" b="15838"/>
          <a:stretch/>
        </p:blipFill>
        <p:spPr>
          <a:xfrm>
            <a:off x="1017794" y="4552368"/>
            <a:ext cx="2627066" cy="748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32" t="60984" r="31520" b="21642"/>
          <a:stretch/>
        </p:blipFill>
        <p:spPr>
          <a:xfrm>
            <a:off x="3143841" y="4552132"/>
            <a:ext cx="4856147" cy="108475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2786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3335" y="480400"/>
            <a:ext cx="9929291" cy="12260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надруковані речення </a:t>
            </a:r>
            <a:r>
              <a:rPr lang="uk-UA" sz="3600" b="1" dirty="0" smtClean="0">
                <a:solidFill>
                  <a:schemeClr val="bg1"/>
                </a:solidFill>
              </a:rPr>
              <a:t>в наступних рядках. </a:t>
            </a:r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їх рукописними літерами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70146" y="1860855"/>
            <a:ext cx="2182936" cy="20288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95" y="3889680"/>
            <a:ext cx="2980931" cy="24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36171" y="442095"/>
            <a:ext cx="10395857" cy="14846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 smtClean="0">
                <a:solidFill>
                  <a:schemeClr val="bg1"/>
                </a:solidFill>
              </a:rPr>
              <a:t>зображені на малюнках 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Порівняй </a:t>
            </a:r>
            <a:r>
              <a:rPr lang="uk-UA" sz="3200" b="1" dirty="0" smtClean="0">
                <a:solidFill>
                  <a:schemeClr val="bg1"/>
                </a:solidFill>
              </a:rPr>
              <a:t>обидва малюнки, </a:t>
            </a:r>
            <a:r>
              <a:rPr lang="uk-UA" sz="3200" b="1" dirty="0" smtClean="0">
                <a:solidFill>
                  <a:schemeClr val="bg1"/>
                </a:solidFill>
              </a:rPr>
              <a:t>домалюй </a:t>
            </a:r>
            <a:r>
              <a:rPr lang="uk-UA" sz="3200" b="1" dirty="0" smtClean="0">
                <a:solidFill>
                  <a:schemeClr val="bg1"/>
                </a:solidFill>
              </a:rPr>
              <a:t>на другому малюнку деталі, яких не вистачає.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76636" y="2186608"/>
            <a:ext cx="2510015" cy="30276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347" t="44516" r="33879" b="27456"/>
          <a:stretch/>
        </p:blipFill>
        <p:spPr>
          <a:xfrm>
            <a:off x="2647442" y="2301618"/>
            <a:ext cx="8684586" cy="245496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0347" t="44516" r="62746" b="27456"/>
          <a:stretch/>
        </p:blipFill>
        <p:spPr>
          <a:xfrm>
            <a:off x="7142360" y="2301617"/>
            <a:ext cx="4189668" cy="2454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6798" t="38878" r="36000" b="37783"/>
          <a:stretch/>
        </p:blipFill>
        <p:spPr>
          <a:xfrm>
            <a:off x="2647442" y="2301616"/>
            <a:ext cx="8827042" cy="245496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2786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1460" y="5101191"/>
            <a:ext cx="72965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Зафарбуй обидва автомобілі кольоровими олівцями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482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0825" y="657814"/>
            <a:ext cx="8732066" cy="713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3268" y="1810008"/>
            <a:ext cx="4368800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chemeClr val="bg1"/>
                </a:solidFill>
              </a:rPr>
              <a:t>Яке </a:t>
            </a:r>
            <a:r>
              <a:rPr lang="ru-RU" sz="2600" b="1" dirty="0" err="1" smtClean="0">
                <a:solidFill>
                  <a:schemeClr val="bg1"/>
                </a:solidFill>
              </a:rPr>
              <a:t>буквосполучення</a:t>
            </a: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r>
              <a:rPr lang="ru-RU" sz="2600" b="1" dirty="0">
                <a:solidFill>
                  <a:schemeClr val="bg1"/>
                </a:solidFill>
              </a:rPr>
              <a:t>писали на </a:t>
            </a:r>
            <a:r>
              <a:rPr lang="ru-RU" sz="26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6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chemeClr val="bg1"/>
                </a:solidFill>
              </a:rPr>
              <a:t>Добери </a:t>
            </a:r>
            <a:r>
              <a:rPr lang="ru-RU" sz="2600" b="1" dirty="0" smtClean="0">
                <a:solidFill>
                  <a:schemeClr val="bg1"/>
                </a:solidFill>
              </a:rPr>
              <a:t>і </a:t>
            </a:r>
            <a:r>
              <a:rPr lang="ru-RU" sz="2600" b="1" dirty="0">
                <a:solidFill>
                  <a:schemeClr val="bg1"/>
                </a:solidFill>
              </a:rPr>
              <a:t>правильно </a:t>
            </a:r>
            <a:r>
              <a:rPr lang="ru-RU" sz="2600" b="1" dirty="0" err="1" smtClean="0">
                <a:solidFill>
                  <a:schemeClr val="bg1"/>
                </a:solidFill>
              </a:rPr>
              <a:t>вимов</a:t>
            </a: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r>
              <a:rPr lang="ru-RU" sz="2600" b="1" dirty="0">
                <a:solidFill>
                  <a:schemeClr val="bg1"/>
                </a:solidFill>
              </a:rPr>
              <a:t>слова з </a:t>
            </a:r>
            <a:r>
              <a:rPr lang="ru-RU" sz="26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err="1" smtClean="0">
                <a:solidFill>
                  <a:schemeClr val="bg1"/>
                </a:solidFill>
              </a:rPr>
              <a:t>дж.</a:t>
            </a: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endParaRPr lang="uk-UA" sz="2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17151" y="422588"/>
            <a:ext cx="8811364" cy="8074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s://learningapps.org/qrcode.php?id=p4zgmms93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923" y="2257990"/>
            <a:ext cx="1250524" cy="12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2486" y="592500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за уявним компасом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86947" y="2823649"/>
            <a:ext cx="4498290" cy="209158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Подивись на компас з  результатами роботи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. У кожного вони свої.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Які твої відчуття в кінці уроку?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6" name="AutoShape 2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Приложения в Google Play – Умный компас - Цифровой комп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493" r="10709" b="10498"/>
          <a:stretch/>
        </p:blipFill>
        <p:spPr bwMode="auto">
          <a:xfrm>
            <a:off x="7164000" y="2375444"/>
            <a:ext cx="2988000" cy="298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7313" y="1457149"/>
            <a:ext cx="2234061" cy="883276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Позитивні емоції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7634" y="3339882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Успішна робота</a:t>
            </a:r>
            <a:endParaRPr lang="uk-UA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152000" y="3219797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Цікаві знання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49817" y="5363444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Нові вміння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3034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2486" y="592500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роботу за уявним компасом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6856" y="1708629"/>
            <a:ext cx="4498290" cy="432162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 виконанні завдань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 у тебе виникають різні емоції. Щоб не розгубитися серед емоцій уроку, уяви, що в тебе є внутрішній компас. Його стрілка показує на результати твоєї роботи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 кожного вони свої.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Вибери, що ти очікуєш від уроку.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6" name="AutoShape 2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Приложения в Google Play – Умный компас - Цифровой комп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493" r="10709" b="10498"/>
          <a:stretch/>
        </p:blipFill>
        <p:spPr bwMode="auto">
          <a:xfrm>
            <a:off x="7164000" y="2375444"/>
            <a:ext cx="2988000" cy="298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7313" y="1457149"/>
            <a:ext cx="2234061" cy="883276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Позитивні емоції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7634" y="3339882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Успішна робота</a:t>
            </a:r>
            <a:endParaRPr lang="uk-UA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152000" y="3219797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Цікаві знання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49817" y="5363444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Нові вміння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9721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4211" y="398961"/>
            <a:ext cx="8732066" cy="7875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393" y="1348156"/>
            <a:ext cx="3024873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Я працюю поважно,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Все літо літаю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У поле, до гаю,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Збираю медок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Із різних квіток.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Кого не злюблю,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Того жалом колю.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4227" y="4135815"/>
            <a:ext cx="18751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бдж</a:t>
            </a:r>
            <a:r>
              <a:rPr lang="ru-RU" sz="3200" b="1" dirty="0" err="1">
                <a:solidFill>
                  <a:srgbClr val="FF0000"/>
                </a:solidFill>
              </a:rPr>
              <a:t>о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ла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7660" y="1348156"/>
            <a:ext cx="358004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Я </a:t>
            </a:r>
            <a:r>
              <a:rPr lang="ru-RU" sz="2400" b="1" dirty="0" err="1">
                <a:solidFill>
                  <a:schemeClr val="bg1"/>
                </a:solidFill>
              </a:rPr>
              <a:t>крилатий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пухнастий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Золотистий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смугастий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Над лужком </a:t>
            </a:r>
            <a:r>
              <a:rPr lang="ru-RU" sz="2400" b="1" dirty="0" err="1">
                <a:solidFill>
                  <a:schemeClr val="bg1"/>
                </a:solidFill>
              </a:rPr>
              <a:t>танок</a:t>
            </a:r>
            <a:r>
              <a:rPr lang="ru-RU" sz="2400" b="1" dirty="0">
                <a:solidFill>
                  <a:schemeClr val="bg1"/>
                </a:solidFill>
              </a:rPr>
              <a:t> веду,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Дзвінко</a:t>
            </a:r>
            <a:r>
              <a:rPr lang="ru-RU" sz="2400" b="1" dirty="0">
                <a:solidFill>
                  <a:schemeClr val="bg1"/>
                </a:solidFill>
              </a:rPr>
              <a:t>, весело гуду.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6591" y="3205907"/>
            <a:ext cx="175219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джм</a:t>
            </a:r>
            <a:r>
              <a:rPr lang="ru-RU" sz="3200" b="1" dirty="0" err="1">
                <a:solidFill>
                  <a:srgbClr val="FF0000"/>
                </a:solidFill>
              </a:rPr>
              <a:t>і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ль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12" name="Picture 2" descr="ᐈ Маківка і Джміль — казка Василь Сухомлинський | Читати на Дерево Каз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30" y="3072374"/>
            <a:ext cx="2421453" cy="321825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64226" y="4758695"/>
            <a:ext cx="18751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бдж</a:t>
            </a:r>
            <a:r>
              <a:rPr lang="ru-RU" sz="3200" b="1" dirty="0" err="1" smtClean="0">
                <a:solidFill>
                  <a:srgbClr val="FF0000"/>
                </a:solidFill>
              </a:rPr>
              <a:t>і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лка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46591" y="3943082"/>
            <a:ext cx="202761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джм</a:t>
            </a:r>
            <a:r>
              <a:rPr lang="ru-RU" sz="3200" b="1" dirty="0" err="1" smtClean="0">
                <a:solidFill>
                  <a:srgbClr val="FF0000"/>
                </a:solidFill>
              </a:rPr>
              <a:t>е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лик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76" y="4135815"/>
            <a:ext cx="4153359" cy="101566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об’єднує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ці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дві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тваринки</a:t>
            </a:r>
            <a:r>
              <a:rPr lang="ru-RU" sz="2000" b="1" dirty="0" smtClean="0">
                <a:solidFill>
                  <a:srgbClr val="0070C0"/>
                </a:solidFill>
              </a:rPr>
              <a:t>?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Чим вони </a:t>
            </a:r>
            <a:r>
              <a:rPr lang="ru-RU" sz="2000" b="1" dirty="0" err="1" smtClean="0">
                <a:solidFill>
                  <a:srgbClr val="0070C0"/>
                </a:solidFill>
              </a:rPr>
              <a:t>різняться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</a:p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спільне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запису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їх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назв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r>
              <a:rPr lang="ru-RU" sz="2000" b="1" dirty="0" smtClean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6776" y="5274968"/>
            <a:ext cx="4153359" cy="101566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Утвори пестливі назви цих комах. Що відбулося з голосними в першому складі слів?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cdn.goodhouse.com.ua/images-jpg/14449/144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61" y="1356957"/>
            <a:ext cx="2794613" cy="266885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animBg="1"/>
      <p:bldP spid="11" grpId="0" uiExpand="1" build="allAtOnce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04657" y="2014827"/>
            <a:ext cx="5897326" cy="3439239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будемо </a:t>
            </a:r>
            <a:r>
              <a:rPr lang="ru-RU" sz="2800" b="1" dirty="0" err="1">
                <a:solidFill>
                  <a:schemeClr val="bg1"/>
                </a:solidFill>
              </a:rPr>
              <a:t>формувати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вміння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позначати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звук </a:t>
            </a:r>
            <a:r>
              <a:rPr lang="en-US" sz="2800" b="1" dirty="0">
                <a:solidFill>
                  <a:schemeClr val="bg1"/>
                </a:solidFill>
              </a:rPr>
              <a:t>[</a:t>
            </a:r>
            <a:r>
              <a:rPr lang="uk-UA" sz="2800" b="1" dirty="0" err="1" smtClean="0">
                <a:solidFill>
                  <a:schemeClr val="bg1"/>
                </a:solidFill>
              </a:rPr>
              <a:t>д</a:t>
            </a:r>
            <a:r>
              <a:rPr lang="uk-UA" sz="2800" b="1" dirty="0" err="1">
                <a:solidFill>
                  <a:schemeClr val="bg1"/>
                </a:solidFill>
              </a:rPr>
              <a:t>ж</a:t>
            </a:r>
            <a:r>
              <a:rPr lang="en-US" sz="2800" b="1" dirty="0" smtClean="0">
                <a:solidFill>
                  <a:schemeClr val="bg1"/>
                </a:solidFill>
              </a:rPr>
              <a:t>]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письмі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дж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читати</a:t>
            </a:r>
            <a:r>
              <a:rPr lang="ru-RU" sz="2800" b="1" dirty="0">
                <a:solidFill>
                  <a:schemeClr val="bg1"/>
                </a:solidFill>
              </a:rPr>
              <a:t> й </a:t>
            </a:r>
            <a:r>
              <a:rPr lang="ru-RU" sz="2800" b="1" dirty="0" err="1">
                <a:solidFill>
                  <a:schemeClr val="bg1"/>
                </a:solidFill>
              </a:rPr>
              <a:t>писати</a:t>
            </a:r>
            <a:r>
              <a:rPr lang="ru-RU" sz="2800" b="1" dirty="0">
                <a:solidFill>
                  <a:schemeClr val="bg1"/>
                </a:solidFill>
              </a:rPr>
              <a:t> слова з </a:t>
            </a:r>
            <a:r>
              <a:rPr lang="ru-RU" sz="28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дж</a:t>
            </a:r>
            <a:r>
              <a:rPr lang="uk-UA" sz="2800" b="1" dirty="0" smtClean="0">
                <a:solidFill>
                  <a:schemeClr val="bg1"/>
                </a:solidFill>
              </a:rPr>
              <a:t>. Побудуємо звукові схеми слів, </a:t>
            </a:r>
            <a:r>
              <a:rPr lang="uk-UA" sz="2800" b="1" dirty="0" err="1" smtClean="0">
                <a:solidFill>
                  <a:schemeClr val="bg1"/>
                </a:solidFill>
              </a:rPr>
              <a:t>поділемо</a:t>
            </a:r>
            <a:r>
              <a:rPr lang="uk-UA" sz="2800" b="1" dirty="0" smtClean="0">
                <a:solidFill>
                  <a:schemeClr val="bg1"/>
                </a:solidFill>
              </a:rPr>
              <a:t> слова на склади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08314" y="393815"/>
            <a:ext cx="9731830" cy="13805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600" b="1" dirty="0" smtClean="0">
                <a:solidFill>
                  <a:schemeClr val="bg1"/>
                </a:solidFill>
              </a:rPr>
              <a:t>історію </a:t>
            </a:r>
            <a:r>
              <a:rPr lang="uk-UA" sz="3600" b="1" dirty="0">
                <a:solidFill>
                  <a:schemeClr val="bg1"/>
                </a:solidFill>
              </a:rPr>
              <a:t>про братика і сестричку, які зібралися з татом і мамою в поїздку на джипі.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2634" t="11916" r="1505" b="987"/>
          <a:stretch/>
        </p:blipFill>
        <p:spPr>
          <a:xfrm>
            <a:off x="3294086" y="1855243"/>
            <a:ext cx="8064000" cy="342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2364" y="1855243"/>
            <a:ext cx="2558142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доводилося тобі кудись їздити з батьками на автомобілі? Які автомобілі тобі подобаються? Чому?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0217" y="515923"/>
            <a:ext cx="8485498" cy="817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620929" y="1895375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увати 13">
            <a:extLst>
              <a:ext uri="{FF2B5EF4-FFF2-40B4-BE49-F238E27FC236}">
                <a16:creationId xmlns:a16="http://schemas.microsoft.com/office/drawing/2014/main" xmlns="" id="{D3634940-A47B-4608-9AF4-29DC702A0C5C}"/>
              </a:ext>
            </a:extLst>
          </p:cNvPr>
          <p:cNvGrpSpPr/>
          <p:nvPr/>
        </p:nvGrpSpPr>
        <p:grpSpPr>
          <a:xfrm>
            <a:off x="2090387" y="2152650"/>
            <a:ext cx="5252390" cy="2550562"/>
            <a:chOff x="1308158" y="1867670"/>
            <a:chExt cx="5252390" cy="2550562"/>
          </a:xfrm>
        </p:grpSpPr>
        <p:sp>
          <p:nvSpPr>
            <p:cNvPr id="35" name="Полілінія: фігура 2">
              <a:extLst>
                <a:ext uri="{FF2B5EF4-FFF2-40B4-BE49-F238E27FC236}">
                  <a16:creationId xmlns:a16="http://schemas.microsoft.com/office/drawing/2014/main" xmlns="" id="{D371DBB8-BFE7-4118-BC8E-C3F310DC3797}"/>
                </a:ext>
              </a:extLst>
            </p:cNvPr>
            <p:cNvSpPr/>
            <p:nvPr/>
          </p:nvSpPr>
          <p:spPr>
            <a:xfrm>
              <a:off x="1308158" y="1867670"/>
              <a:ext cx="2462020" cy="2512189"/>
            </a:xfrm>
            <a:custGeom>
              <a:avLst/>
              <a:gdLst>
                <a:gd name="connsiteX0" fmla="*/ 769290 w 2462020"/>
                <a:gd name="connsiteY0" fmla="*/ 692016 h 2512189"/>
                <a:gd name="connsiteX1" fmla="*/ 1023290 w 2462020"/>
                <a:gd name="connsiteY1" fmla="*/ 342766 h 2512189"/>
                <a:gd name="connsiteX2" fmla="*/ 1378890 w 2462020"/>
                <a:gd name="connsiteY2" fmla="*/ 95116 h 2512189"/>
                <a:gd name="connsiteX3" fmla="*/ 1937690 w 2462020"/>
                <a:gd name="connsiteY3" fmla="*/ 18916 h 2512189"/>
                <a:gd name="connsiteX4" fmla="*/ 2375840 w 2462020"/>
                <a:gd name="connsiteY4" fmla="*/ 425316 h 2512189"/>
                <a:gd name="connsiteX5" fmla="*/ 2445690 w 2462020"/>
                <a:gd name="connsiteY5" fmla="*/ 1180966 h 2512189"/>
                <a:gd name="connsiteX6" fmla="*/ 2166290 w 2462020"/>
                <a:gd name="connsiteY6" fmla="*/ 1898516 h 2512189"/>
                <a:gd name="connsiteX7" fmla="*/ 1778940 w 2462020"/>
                <a:gd name="connsiteY7" fmla="*/ 2406516 h 2512189"/>
                <a:gd name="connsiteX8" fmla="*/ 1436040 w 2462020"/>
                <a:gd name="connsiteY8" fmla="*/ 2501766 h 2512189"/>
                <a:gd name="connsiteX9" fmla="*/ 801040 w 2462020"/>
                <a:gd name="connsiteY9" fmla="*/ 2247766 h 2512189"/>
                <a:gd name="connsiteX10" fmla="*/ 305740 w 2462020"/>
                <a:gd name="connsiteY10" fmla="*/ 2133466 h 2512189"/>
                <a:gd name="connsiteX11" fmla="*/ 19990 w 2462020"/>
                <a:gd name="connsiteY11" fmla="*/ 2247766 h 2512189"/>
                <a:gd name="connsiteX12" fmla="*/ 51740 w 2462020"/>
                <a:gd name="connsiteY12" fmla="*/ 2400166 h 2512189"/>
                <a:gd name="connsiteX13" fmla="*/ 273990 w 2462020"/>
                <a:gd name="connsiteY13" fmla="*/ 2476366 h 2512189"/>
                <a:gd name="connsiteX14" fmla="*/ 635940 w 2462020"/>
                <a:gd name="connsiteY14" fmla="*/ 2419216 h 2512189"/>
                <a:gd name="connsiteX15" fmla="*/ 1042340 w 2462020"/>
                <a:gd name="connsiteY15" fmla="*/ 2012816 h 2512189"/>
                <a:gd name="connsiteX16" fmla="*/ 1956740 w 2462020"/>
                <a:gd name="connsiteY16" fmla="*/ 69716 h 251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62020" h="2512189">
                  <a:moveTo>
                    <a:pt x="769290" y="692016"/>
                  </a:moveTo>
                  <a:cubicBezTo>
                    <a:pt x="845490" y="567132"/>
                    <a:pt x="921690" y="442249"/>
                    <a:pt x="1023290" y="342766"/>
                  </a:cubicBezTo>
                  <a:cubicBezTo>
                    <a:pt x="1124890" y="243283"/>
                    <a:pt x="1226490" y="149091"/>
                    <a:pt x="1378890" y="95116"/>
                  </a:cubicBezTo>
                  <a:cubicBezTo>
                    <a:pt x="1531290" y="41141"/>
                    <a:pt x="1771532" y="-36117"/>
                    <a:pt x="1937690" y="18916"/>
                  </a:cubicBezTo>
                  <a:cubicBezTo>
                    <a:pt x="2103848" y="73949"/>
                    <a:pt x="2291173" y="231641"/>
                    <a:pt x="2375840" y="425316"/>
                  </a:cubicBezTo>
                  <a:cubicBezTo>
                    <a:pt x="2460507" y="618991"/>
                    <a:pt x="2480615" y="935433"/>
                    <a:pt x="2445690" y="1180966"/>
                  </a:cubicBezTo>
                  <a:cubicBezTo>
                    <a:pt x="2410765" y="1426499"/>
                    <a:pt x="2277415" y="1694258"/>
                    <a:pt x="2166290" y="1898516"/>
                  </a:cubicBezTo>
                  <a:cubicBezTo>
                    <a:pt x="2055165" y="2102774"/>
                    <a:pt x="1900648" y="2305974"/>
                    <a:pt x="1778940" y="2406516"/>
                  </a:cubicBezTo>
                  <a:cubicBezTo>
                    <a:pt x="1657232" y="2507058"/>
                    <a:pt x="1599023" y="2528224"/>
                    <a:pt x="1436040" y="2501766"/>
                  </a:cubicBezTo>
                  <a:cubicBezTo>
                    <a:pt x="1273057" y="2475308"/>
                    <a:pt x="989423" y="2309149"/>
                    <a:pt x="801040" y="2247766"/>
                  </a:cubicBezTo>
                  <a:cubicBezTo>
                    <a:pt x="612657" y="2186383"/>
                    <a:pt x="435915" y="2133466"/>
                    <a:pt x="305740" y="2133466"/>
                  </a:cubicBezTo>
                  <a:cubicBezTo>
                    <a:pt x="175565" y="2133466"/>
                    <a:pt x="62323" y="2203316"/>
                    <a:pt x="19990" y="2247766"/>
                  </a:cubicBezTo>
                  <a:cubicBezTo>
                    <a:pt x="-22343" y="2292216"/>
                    <a:pt x="9407" y="2362066"/>
                    <a:pt x="51740" y="2400166"/>
                  </a:cubicBezTo>
                  <a:cubicBezTo>
                    <a:pt x="94073" y="2438266"/>
                    <a:pt x="176623" y="2473191"/>
                    <a:pt x="273990" y="2476366"/>
                  </a:cubicBezTo>
                  <a:cubicBezTo>
                    <a:pt x="371357" y="2479541"/>
                    <a:pt x="507882" y="2496474"/>
                    <a:pt x="635940" y="2419216"/>
                  </a:cubicBezTo>
                  <a:cubicBezTo>
                    <a:pt x="763998" y="2341958"/>
                    <a:pt x="822207" y="2404399"/>
                    <a:pt x="1042340" y="2012816"/>
                  </a:cubicBezTo>
                  <a:cubicBezTo>
                    <a:pt x="1262473" y="1621233"/>
                    <a:pt x="1609606" y="845474"/>
                    <a:pt x="1956740" y="697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Полілінія: фігура 3">
              <a:extLst>
                <a:ext uri="{FF2B5EF4-FFF2-40B4-BE49-F238E27FC236}">
                  <a16:creationId xmlns:a16="http://schemas.microsoft.com/office/drawing/2014/main" xmlns="" id="{27078F72-BD72-447C-A33D-A26735EE7D9A}"/>
                </a:ext>
              </a:extLst>
            </p:cNvPr>
            <p:cNvSpPr/>
            <p:nvPr/>
          </p:nvSpPr>
          <p:spPr>
            <a:xfrm>
              <a:off x="2934698" y="3461968"/>
              <a:ext cx="1904002" cy="956264"/>
            </a:xfrm>
            <a:custGeom>
              <a:avLst/>
              <a:gdLst>
                <a:gd name="connsiteX0" fmla="*/ 0 w 1904002"/>
                <a:gd name="connsiteY0" fmla="*/ 920168 h 956264"/>
                <a:gd name="connsiteX1" fmla="*/ 285750 w 1904002"/>
                <a:gd name="connsiteY1" fmla="*/ 901118 h 956264"/>
                <a:gd name="connsiteX2" fmla="*/ 615950 w 1904002"/>
                <a:gd name="connsiteY2" fmla="*/ 780468 h 956264"/>
                <a:gd name="connsiteX3" fmla="*/ 965200 w 1904002"/>
                <a:gd name="connsiteY3" fmla="*/ 532818 h 956264"/>
                <a:gd name="connsiteX4" fmla="*/ 1327150 w 1904002"/>
                <a:gd name="connsiteY4" fmla="*/ 170868 h 956264"/>
                <a:gd name="connsiteX5" fmla="*/ 1651000 w 1904002"/>
                <a:gd name="connsiteY5" fmla="*/ 5768 h 956264"/>
                <a:gd name="connsiteX6" fmla="*/ 1879600 w 1904002"/>
                <a:gd name="connsiteY6" fmla="*/ 69268 h 956264"/>
                <a:gd name="connsiteX7" fmla="*/ 1879600 w 1904002"/>
                <a:gd name="connsiteY7" fmla="*/ 367718 h 956264"/>
                <a:gd name="connsiteX8" fmla="*/ 1720850 w 1904002"/>
                <a:gd name="connsiteY8" fmla="*/ 678868 h 956264"/>
                <a:gd name="connsiteX9" fmla="*/ 1504950 w 1904002"/>
                <a:gd name="connsiteY9" fmla="*/ 888418 h 956264"/>
                <a:gd name="connsiteX10" fmla="*/ 1327150 w 1904002"/>
                <a:gd name="connsiteY10" fmla="*/ 951918 h 956264"/>
                <a:gd name="connsiteX11" fmla="*/ 1206500 w 1904002"/>
                <a:gd name="connsiteY11" fmla="*/ 786818 h 956264"/>
                <a:gd name="connsiteX12" fmla="*/ 1225550 w 1904002"/>
                <a:gd name="connsiteY12" fmla="*/ 640768 h 9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4002" h="956264">
                  <a:moveTo>
                    <a:pt x="0" y="920168"/>
                  </a:moveTo>
                  <a:cubicBezTo>
                    <a:pt x="91546" y="922284"/>
                    <a:pt x="183092" y="924401"/>
                    <a:pt x="285750" y="901118"/>
                  </a:cubicBezTo>
                  <a:cubicBezTo>
                    <a:pt x="388408" y="877835"/>
                    <a:pt x="502708" y="841851"/>
                    <a:pt x="615950" y="780468"/>
                  </a:cubicBezTo>
                  <a:cubicBezTo>
                    <a:pt x="729192" y="719085"/>
                    <a:pt x="846667" y="634418"/>
                    <a:pt x="965200" y="532818"/>
                  </a:cubicBezTo>
                  <a:cubicBezTo>
                    <a:pt x="1083733" y="431218"/>
                    <a:pt x="1212850" y="258710"/>
                    <a:pt x="1327150" y="170868"/>
                  </a:cubicBezTo>
                  <a:cubicBezTo>
                    <a:pt x="1441450" y="83026"/>
                    <a:pt x="1558925" y="22701"/>
                    <a:pt x="1651000" y="5768"/>
                  </a:cubicBezTo>
                  <a:cubicBezTo>
                    <a:pt x="1743075" y="-11165"/>
                    <a:pt x="1841500" y="8943"/>
                    <a:pt x="1879600" y="69268"/>
                  </a:cubicBezTo>
                  <a:cubicBezTo>
                    <a:pt x="1917700" y="129593"/>
                    <a:pt x="1906058" y="266118"/>
                    <a:pt x="1879600" y="367718"/>
                  </a:cubicBezTo>
                  <a:cubicBezTo>
                    <a:pt x="1853142" y="469318"/>
                    <a:pt x="1783292" y="592085"/>
                    <a:pt x="1720850" y="678868"/>
                  </a:cubicBezTo>
                  <a:cubicBezTo>
                    <a:pt x="1658408" y="765651"/>
                    <a:pt x="1570567" y="842910"/>
                    <a:pt x="1504950" y="888418"/>
                  </a:cubicBezTo>
                  <a:cubicBezTo>
                    <a:pt x="1439333" y="933926"/>
                    <a:pt x="1376892" y="968851"/>
                    <a:pt x="1327150" y="951918"/>
                  </a:cubicBezTo>
                  <a:cubicBezTo>
                    <a:pt x="1277408" y="934985"/>
                    <a:pt x="1223433" y="838676"/>
                    <a:pt x="1206500" y="786818"/>
                  </a:cubicBezTo>
                  <a:cubicBezTo>
                    <a:pt x="1189567" y="734960"/>
                    <a:pt x="1207558" y="687864"/>
                    <a:pt x="1225550" y="64076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олілінія: фігура 10">
              <a:extLst>
                <a:ext uri="{FF2B5EF4-FFF2-40B4-BE49-F238E27FC236}">
                  <a16:creationId xmlns:a16="http://schemas.microsoft.com/office/drawing/2014/main" xmlns="" id="{8B4BE2BB-DD24-43A0-BC19-7E5540399350}"/>
                </a:ext>
              </a:extLst>
            </p:cNvPr>
            <p:cNvSpPr/>
            <p:nvPr/>
          </p:nvSpPr>
          <p:spPr>
            <a:xfrm>
              <a:off x="4719048" y="3424221"/>
              <a:ext cx="908050" cy="967396"/>
            </a:xfrm>
            <a:custGeom>
              <a:avLst/>
              <a:gdLst>
                <a:gd name="connsiteX0" fmla="*/ 0 w 908050"/>
                <a:gd name="connsiteY0" fmla="*/ 640415 h 967396"/>
                <a:gd name="connsiteX1" fmla="*/ 673100 w 908050"/>
                <a:gd name="connsiteY1" fmla="*/ 5415 h 967396"/>
                <a:gd name="connsiteX2" fmla="*/ 254000 w 908050"/>
                <a:gd name="connsiteY2" fmla="*/ 957915 h 967396"/>
                <a:gd name="connsiteX3" fmla="*/ 908050 w 908050"/>
                <a:gd name="connsiteY3" fmla="*/ 411815 h 96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8050" h="967396">
                  <a:moveTo>
                    <a:pt x="0" y="640415"/>
                  </a:moveTo>
                  <a:cubicBezTo>
                    <a:pt x="315383" y="296456"/>
                    <a:pt x="630767" y="-47502"/>
                    <a:pt x="673100" y="5415"/>
                  </a:cubicBezTo>
                  <a:cubicBezTo>
                    <a:pt x="715433" y="58332"/>
                    <a:pt x="214842" y="890182"/>
                    <a:pt x="254000" y="957915"/>
                  </a:cubicBezTo>
                  <a:cubicBezTo>
                    <a:pt x="293158" y="1025648"/>
                    <a:pt x="600604" y="718731"/>
                    <a:pt x="908050" y="411815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Полілінія: фігура 11">
              <a:extLst>
                <a:ext uri="{FF2B5EF4-FFF2-40B4-BE49-F238E27FC236}">
                  <a16:creationId xmlns:a16="http://schemas.microsoft.com/office/drawing/2014/main" xmlns="" id="{CB556374-2EB8-45D2-BE71-79984F64800B}"/>
                </a:ext>
              </a:extLst>
            </p:cNvPr>
            <p:cNvSpPr/>
            <p:nvPr/>
          </p:nvSpPr>
          <p:spPr>
            <a:xfrm>
              <a:off x="5539734" y="3459843"/>
              <a:ext cx="1020814" cy="941558"/>
            </a:xfrm>
            <a:custGeom>
              <a:avLst/>
              <a:gdLst>
                <a:gd name="connsiteX0" fmla="*/ 671564 w 1020814"/>
                <a:gd name="connsiteY0" fmla="*/ 268243 h 941558"/>
                <a:gd name="connsiteX1" fmla="*/ 608064 w 1020814"/>
                <a:gd name="connsiteY1" fmla="*/ 1543 h 941558"/>
                <a:gd name="connsiteX2" fmla="*/ 258814 w 1020814"/>
                <a:gd name="connsiteY2" fmla="*/ 172993 h 941558"/>
                <a:gd name="connsiteX3" fmla="*/ 30214 w 1020814"/>
                <a:gd name="connsiteY3" fmla="*/ 465093 h 941558"/>
                <a:gd name="connsiteX4" fmla="*/ 23864 w 1020814"/>
                <a:gd name="connsiteY4" fmla="*/ 833393 h 941558"/>
                <a:gd name="connsiteX5" fmla="*/ 227064 w 1020814"/>
                <a:gd name="connsiteY5" fmla="*/ 941343 h 941558"/>
                <a:gd name="connsiteX6" fmla="*/ 620764 w 1020814"/>
                <a:gd name="connsiteY6" fmla="*/ 814343 h 941558"/>
                <a:gd name="connsiteX7" fmla="*/ 792214 w 1020814"/>
                <a:gd name="connsiteY7" fmla="*/ 674643 h 941558"/>
                <a:gd name="connsiteX8" fmla="*/ 1020814 w 1020814"/>
                <a:gd name="connsiteY8" fmla="*/ 471443 h 94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814" h="941558">
                  <a:moveTo>
                    <a:pt x="671564" y="268243"/>
                  </a:moveTo>
                  <a:cubicBezTo>
                    <a:pt x="674210" y="142830"/>
                    <a:pt x="676856" y="17418"/>
                    <a:pt x="608064" y="1543"/>
                  </a:cubicBezTo>
                  <a:cubicBezTo>
                    <a:pt x="539272" y="-14332"/>
                    <a:pt x="355122" y="95735"/>
                    <a:pt x="258814" y="172993"/>
                  </a:cubicBezTo>
                  <a:cubicBezTo>
                    <a:pt x="162506" y="250251"/>
                    <a:pt x="69372" y="355026"/>
                    <a:pt x="30214" y="465093"/>
                  </a:cubicBezTo>
                  <a:cubicBezTo>
                    <a:pt x="-8944" y="575160"/>
                    <a:pt x="-8944" y="754018"/>
                    <a:pt x="23864" y="833393"/>
                  </a:cubicBezTo>
                  <a:cubicBezTo>
                    <a:pt x="56672" y="912768"/>
                    <a:pt x="127581" y="944518"/>
                    <a:pt x="227064" y="941343"/>
                  </a:cubicBezTo>
                  <a:cubicBezTo>
                    <a:pt x="326547" y="938168"/>
                    <a:pt x="526572" y="858793"/>
                    <a:pt x="620764" y="814343"/>
                  </a:cubicBezTo>
                  <a:cubicBezTo>
                    <a:pt x="714956" y="769893"/>
                    <a:pt x="725539" y="731793"/>
                    <a:pt x="792214" y="674643"/>
                  </a:cubicBezTo>
                  <a:cubicBezTo>
                    <a:pt x="858889" y="617493"/>
                    <a:pt x="939851" y="544468"/>
                    <a:pt x="1020814" y="471443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9" name="Групувати 14">
            <a:extLst>
              <a:ext uri="{FF2B5EF4-FFF2-40B4-BE49-F238E27FC236}">
                <a16:creationId xmlns:a16="http://schemas.microsoft.com/office/drawing/2014/main" xmlns="" id="{90173B64-D070-4F29-9043-705DF5E23368}"/>
              </a:ext>
            </a:extLst>
          </p:cNvPr>
          <p:cNvGrpSpPr/>
          <p:nvPr/>
        </p:nvGrpSpPr>
        <p:grpSpPr>
          <a:xfrm>
            <a:off x="7202986" y="3673512"/>
            <a:ext cx="4508533" cy="2612599"/>
            <a:chOff x="6420757" y="3398157"/>
            <a:chExt cx="4508533" cy="2612599"/>
          </a:xfrm>
        </p:grpSpPr>
        <p:sp>
          <p:nvSpPr>
            <p:cNvPr id="40" name="Полілінія: фігура 12">
              <a:extLst>
                <a:ext uri="{FF2B5EF4-FFF2-40B4-BE49-F238E27FC236}">
                  <a16:creationId xmlns:a16="http://schemas.microsoft.com/office/drawing/2014/main" xmlns="" id="{5F11CFF8-A784-44DF-9B2F-45F1D6CDE970}"/>
                </a:ext>
              </a:extLst>
            </p:cNvPr>
            <p:cNvSpPr/>
            <p:nvPr/>
          </p:nvSpPr>
          <p:spPr>
            <a:xfrm>
              <a:off x="6420757" y="3398157"/>
              <a:ext cx="2809433" cy="2612599"/>
            </a:xfrm>
            <a:custGeom>
              <a:avLst/>
              <a:gdLst>
                <a:gd name="connsiteX0" fmla="*/ 1473996 w 2809433"/>
                <a:gd name="connsiteY0" fmla="*/ 268783 h 2612599"/>
                <a:gd name="connsiteX1" fmla="*/ 1435896 w 2809433"/>
                <a:gd name="connsiteY1" fmla="*/ 130671 h 2612599"/>
                <a:gd name="connsiteX2" fmla="*/ 1345408 w 2809433"/>
                <a:gd name="connsiteY2" fmla="*/ 54471 h 2612599"/>
                <a:gd name="connsiteX3" fmla="*/ 1116808 w 2809433"/>
                <a:gd name="connsiteY3" fmla="*/ 87808 h 2612599"/>
                <a:gd name="connsiteX4" fmla="*/ 802483 w 2809433"/>
                <a:gd name="connsiteY4" fmla="*/ 340221 h 2612599"/>
                <a:gd name="connsiteX5" fmla="*/ 664371 w 2809433"/>
                <a:gd name="connsiteY5" fmla="*/ 668833 h 2612599"/>
                <a:gd name="connsiteX6" fmla="*/ 711996 w 2809433"/>
                <a:gd name="connsiteY6" fmla="*/ 997446 h 2612599"/>
                <a:gd name="connsiteX7" fmla="*/ 1031083 w 2809433"/>
                <a:gd name="connsiteY7" fmla="*/ 926008 h 2612599"/>
                <a:gd name="connsiteX8" fmla="*/ 1326358 w 2809433"/>
                <a:gd name="connsiteY8" fmla="*/ 668833 h 2612599"/>
                <a:gd name="connsiteX9" fmla="*/ 1597821 w 2809433"/>
                <a:gd name="connsiteY9" fmla="*/ 44946 h 2612599"/>
                <a:gd name="connsiteX10" fmla="*/ 678658 w 2809433"/>
                <a:gd name="connsiteY10" fmla="*/ 2035671 h 2612599"/>
                <a:gd name="connsiteX11" fmla="*/ 359571 w 2809433"/>
                <a:gd name="connsiteY11" fmla="*/ 2497633 h 2612599"/>
                <a:gd name="connsiteX12" fmla="*/ 107158 w 2809433"/>
                <a:gd name="connsiteY12" fmla="*/ 2607171 h 2612599"/>
                <a:gd name="connsiteX13" fmla="*/ 7146 w 2809433"/>
                <a:gd name="connsiteY13" fmla="*/ 2378571 h 2612599"/>
                <a:gd name="connsiteX14" fmla="*/ 288133 w 2809433"/>
                <a:gd name="connsiteY14" fmla="*/ 1907083 h 2612599"/>
                <a:gd name="connsiteX15" fmla="*/ 1354933 w 2809433"/>
                <a:gd name="connsiteY15" fmla="*/ 987921 h 2612599"/>
                <a:gd name="connsiteX16" fmla="*/ 2340771 w 2809433"/>
                <a:gd name="connsiteY16" fmla="*/ 159246 h 2612599"/>
                <a:gd name="connsiteX17" fmla="*/ 2764633 w 2809433"/>
                <a:gd name="connsiteY17" fmla="*/ 164008 h 2612599"/>
                <a:gd name="connsiteX18" fmla="*/ 2759871 w 2809433"/>
                <a:gd name="connsiteY18" fmla="*/ 506908 h 2612599"/>
                <a:gd name="connsiteX19" fmla="*/ 2436021 w 2809433"/>
                <a:gd name="connsiteY19" fmla="*/ 954583 h 2612599"/>
                <a:gd name="connsiteX20" fmla="*/ 2197896 w 2809433"/>
                <a:gd name="connsiteY20" fmla="*/ 1035546 h 2612599"/>
                <a:gd name="connsiteX21" fmla="*/ 2083596 w 2809433"/>
                <a:gd name="connsiteY21" fmla="*/ 754558 h 261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09433" h="2612599">
                  <a:moveTo>
                    <a:pt x="1473996" y="268783"/>
                  </a:moveTo>
                  <a:cubicBezTo>
                    <a:pt x="1465661" y="217586"/>
                    <a:pt x="1457327" y="166390"/>
                    <a:pt x="1435896" y="130671"/>
                  </a:cubicBezTo>
                  <a:cubicBezTo>
                    <a:pt x="1414465" y="94952"/>
                    <a:pt x="1398589" y="61615"/>
                    <a:pt x="1345408" y="54471"/>
                  </a:cubicBezTo>
                  <a:cubicBezTo>
                    <a:pt x="1292227" y="47327"/>
                    <a:pt x="1207295" y="40183"/>
                    <a:pt x="1116808" y="87808"/>
                  </a:cubicBezTo>
                  <a:cubicBezTo>
                    <a:pt x="1026321" y="135433"/>
                    <a:pt x="877889" y="243384"/>
                    <a:pt x="802483" y="340221"/>
                  </a:cubicBezTo>
                  <a:cubicBezTo>
                    <a:pt x="727077" y="437058"/>
                    <a:pt x="679452" y="559296"/>
                    <a:pt x="664371" y="668833"/>
                  </a:cubicBezTo>
                  <a:cubicBezTo>
                    <a:pt x="649290" y="778370"/>
                    <a:pt x="650877" y="954584"/>
                    <a:pt x="711996" y="997446"/>
                  </a:cubicBezTo>
                  <a:cubicBezTo>
                    <a:pt x="773115" y="1040308"/>
                    <a:pt x="928689" y="980777"/>
                    <a:pt x="1031083" y="926008"/>
                  </a:cubicBezTo>
                  <a:cubicBezTo>
                    <a:pt x="1133477" y="871239"/>
                    <a:pt x="1231902" y="815677"/>
                    <a:pt x="1326358" y="668833"/>
                  </a:cubicBezTo>
                  <a:cubicBezTo>
                    <a:pt x="1420814" y="521989"/>
                    <a:pt x="1705771" y="-182860"/>
                    <a:pt x="1597821" y="44946"/>
                  </a:cubicBezTo>
                  <a:cubicBezTo>
                    <a:pt x="1489871" y="272752"/>
                    <a:pt x="885033" y="1626890"/>
                    <a:pt x="678658" y="2035671"/>
                  </a:cubicBezTo>
                  <a:cubicBezTo>
                    <a:pt x="472283" y="2444452"/>
                    <a:pt x="454821" y="2402383"/>
                    <a:pt x="359571" y="2497633"/>
                  </a:cubicBezTo>
                  <a:cubicBezTo>
                    <a:pt x="264321" y="2592883"/>
                    <a:pt x="165895" y="2627015"/>
                    <a:pt x="107158" y="2607171"/>
                  </a:cubicBezTo>
                  <a:cubicBezTo>
                    <a:pt x="48421" y="2587327"/>
                    <a:pt x="-23016" y="2495252"/>
                    <a:pt x="7146" y="2378571"/>
                  </a:cubicBezTo>
                  <a:cubicBezTo>
                    <a:pt x="37308" y="2261890"/>
                    <a:pt x="63502" y="2138858"/>
                    <a:pt x="288133" y="1907083"/>
                  </a:cubicBezTo>
                  <a:cubicBezTo>
                    <a:pt x="512764" y="1675308"/>
                    <a:pt x="1012827" y="1279227"/>
                    <a:pt x="1354933" y="987921"/>
                  </a:cubicBezTo>
                  <a:cubicBezTo>
                    <a:pt x="1697039" y="696615"/>
                    <a:pt x="2105821" y="296565"/>
                    <a:pt x="2340771" y="159246"/>
                  </a:cubicBezTo>
                  <a:cubicBezTo>
                    <a:pt x="2575721" y="21927"/>
                    <a:pt x="2694783" y="106064"/>
                    <a:pt x="2764633" y="164008"/>
                  </a:cubicBezTo>
                  <a:cubicBezTo>
                    <a:pt x="2834483" y="221952"/>
                    <a:pt x="2814640" y="375146"/>
                    <a:pt x="2759871" y="506908"/>
                  </a:cubicBezTo>
                  <a:cubicBezTo>
                    <a:pt x="2705102" y="638671"/>
                    <a:pt x="2529683" y="866477"/>
                    <a:pt x="2436021" y="954583"/>
                  </a:cubicBezTo>
                  <a:cubicBezTo>
                    <a:pt x="2342359" y="1042689"/>
                    <a:pt x="2256633" y="1068883"/>
                    <a:pt x="2197896" y="1035546"/>
                  </a:cubicBezTo>
                  <a:cubicBezTo>
                    <a:pt x="2139159" y="1002209"/>
                    <a:pt x="2111377" y="878383"/>
                    <a:pt x="2083596" y="75455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олілінія: фігура 30">
              <a:extLst>
                <a:ext uri="{FF2B5EF4-FFF2-40B4-BE49-F238E27FC236}">
                  <a16:creationId xmlns:a16="http://schemas.microsoft.com/office/drawing/2014/main" xmlns="" id="{73EF7603-5687-46C1-9976-C699CB88D8BF}"/>
                </a:ext>
              </a:extLst>
            </p:cNvPr>
            <p:cNvSpPr/>
            <p:nvPr/>
          </p:nvSpPr>
          <p:spPr>
            <a:xfrm>
              <a:off x="9038526" y="3494807"/>
              <a:ext cx="908050" cy="967396"/>
            </a:xfrm>
            <a:custGeom>
              <a:avLst/>
              <a:gdLst>
                <a:gd name="connsiteX0" fmla="*/ 0 w 908050"/>
                <a:gd name="connsiteY0" fmla="*/ 640415 h 967396"/>
                <a:gd name="connsiteX1" fmla="*/ 673100 w 908050"/>
                <a:gd name="connsiteY1" fmla="*/ 5415 h 967396"/>
                <a:gd name="connsiteX2" fmla="*/ 254000 w 908050"/>
                <a:gd name="connsiteY2" fmla="*/ 957915 h 967396"/>
                <a:gd name="connsiteX3" fmla="*/ 908050 w 908050"/>
                <a:gd name="connsiteY3" fmla="*/ 411815 h 96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8050" h="967396">
                  <a:moveTo>
                    <a:pt x="0" y="640415"/>
                  </a:moveTo>
                  <a:cubicBezTo>
                    <a:pt x="315383" y="296456"/>
                    <a:pt x="630767" y="-47502"/>
                    <a:pt x="673100" y="5415"/>
                  </a:cubicBezTo>
                  <a:cubicBezTo>
                    <a:pt x="715433" y="58332"/>
                    <a:pt x="214842" y="890182"/>
                    <a:pt x="254000" y="957915"/>
                  </a:cubicBezTo>
                  <a:cubicBezTo>
                    <a:pt x="293158" y="1025648"/>
                    <a:pt x="600604" y="718731"/>
                    <a:pt x="908050" y="411815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" name="Полілінія: фігура 31">
              <a:extLst>
                <a:ext uri="{FF2B5EF4-FFF2-40B4-BE49-F238E27FC236}">
                  <a16:creationId xmlns:a16="http://schemas.microsoft.com/office/drawing/2014/main" xmlns="" id="{7EC95E0D-D34A-40E0-853B-F874F0FAA7DB}"/>
                </a:ext>
              </a:extLst>
            </p:cNvPr>
            <p:cNvSpPr/>
            <p:nvPr/>
          </p:nvSpPr>
          <p:spPr>
            <a:xfrm>
              <a:off x="9908476" y="3465188"/>
              <a:ext cx="1020814" cy="941558"/>
            </a:xfrm>
            <a:custGeom>
              <a:avLst/>
              <a:gdLst>
                <a:gd name="connsiteX0" fmla="*/ 671564 w 1020814"/>
                <a:gd name="connsiteY0" fmla="*/ 268243 h 941558"/>
                <a:gd name="connsiteX1" fmla="*/ 608064 w 1020814"/>
                <a:gd name="connsiteY1" fmla="*/ 1543 h 941558"/>
                <a:gd name="connsiteX2" fmla="*/ 258814 w 1020814"/>
                <a:gd name="connsiteY2" fmla="*/ 172993 h 941558"/>
                <a:gd name="connsiteX3" fmla="*/ 30214 w 1020814"/>
                <a:gd name="connsiteY3" fmla="*/ 465093 h 941558"/>
                <a:gd name="connsiteX4" fmla="*/ 23864 w 1020814"/>
                <a:gd name="connsiteY4" fmla="*/ 833393 h 941558"/>
                <a:gd name="connsiteX5" fmla="*/ 227064 w 1020814"/>
                <a:gd name="connsiteY5" fmla="*/ 941343 h 941558"/>
                <a:gd name="connsiteX6" fmla="*/ 620764 w 1020814"/>
                <a:gd name="connsiteY6" fmla="*/ 814343 h 941558"/>
                <a:gd name="connsiteX7" fmla="*/ 792214 w 1020814"/>
                <a:gd name="connsiteY7" fmla="*/ 674643 h 941558"/>
                <a:gd name="connsiteX8" fmla="*/ 1020814 w 1020814"/>
                <a:gd name="connsiteY8" fmla="*/ 471443 h 94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814" h="941558">
                  <a:moveTo>
                    <a:pt x="671564" y="268243"/>
                  </a:moveTo>
                  <a:cubicBezTo>
                    <a:pt x="674210" y="142830"/>
                    <a:pt x="676856" y="17418"/>
                    <a:pt x="608064" y="1543"/>
                  </a:cubicBezTo>
                  <a:cubicBezTo>
                    <a:pt x="539272" y="-14332"/>
                    <a:pt x="355122" y="95735"/>
                    <a:pt x="258814" y="172993"/>
                  </a:cubicBezTo>
                  <a:cubicBezTo>
                    <a:pt x="162506" y="250251"/>
                    <a:pt x="69372" y="355026"/>
                    <a:pt x="30214" y="465093"/>
                  </a:cubicBezTo>
                  <a:cubicBezTo>
                    <a:pt x="-8944" y="575160"/>
                    <a:pt x="-8944" y="754018"/>
                    <a:pt x="23864" y="833393"/>
                  </a:cubicBezTo>
                  <a:cubicBezTo>
                    <a:pt x="56672" y="912768"/>
                    <a:pt x="127581" y="944518"/>
                    <a:pt x="227064" y="941343"/>
                  </a:cubicBezTo>
                  <a:cubicBezTo>
                    <a:pt x="326547" y="938168"/>
                    <a:pt x="526572" y="858793"/>
                    <a:pt x="620764" y="814343"/>
                  </a:cubicBezTo>
                  <a:cubicBezTo>
                    <a:pt x="714956" y="769893"/>
                    <a:pt x="725539" y="731793"/>
                    <a:pt x="792214" y="674643"/>
                  </a:cubicBezTo>
                  <a:cubicBezTo>
                    <a:pt x="858889" y="617493"/>
                    <a:pt x="939851" y="544468"/>
                    <a:pt x="1020814" y="471443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43" name="Овал 42"/>
          <p:cNvSpPr/>
          <p:nvPr/>
        </p:nvSpPr>
        <p:spPr>
          <a:xfrm>
            <a:off x="4001539" y="2190225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562" y="1333722"/>
            <a:ext cx="467602" cy="894706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38CF26D1-02D3-42B3-A9BA-B3FC780EEEEA}"/>
              </a:ext>
            </a:extLst>
          </p:cNvPr>
          <p:cNvSpPr/>
          <p:nvPr/>
        </p:nvSpPr>
        <p:spPr>
          <a:xfrm>
            <a:off x="3709570" y="4597910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5E21867D-A6DC-49B4-B618-31624C8CF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9593" y="3741407"/>
            <a:ext cx="467602" cy="894706"/>
          </a:xfrm>
          <a:prstGeom prst="rect">
            <a:avLst/>
          </a:prstGeom>
        </p:spPr>
      </p:pic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5C5B0F82-8A82-441E-835B-0B705A730319}"/>
              </a:ext>
            </a:extLst>
          </p:cNvPr>
          <p:cNvSpPr/>
          <p:nvPr/>
        </p:nvSpPr>
        <p:spPr>
          <a:xfrm>
            <a:off x="8644844" y="3921573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7A70D8A-81A7-48D5-8E54-255115313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4867" y="3065070"/>
            <a:ext cx="467602" cy="894706"/>
          </a:xfrm>
          <a:prstGeom prst="rect">
            <a:avLst/>
          </a:prstGeom>
        </p:spPr>
      </p:pic>
      <p:pic>
        <p:nvPicPr>
          <p:cNvPr id="29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3" y="1417043"/>
            <a:ext cx="2323500" cy="23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8704E-6 -1.96115E-6 L -0.05354 0.21046 L -0.07933 0.29649 L -0.09145 0.32609 L -0.10903 0.34367 L -0.13013 0.35199 L -0.15006 0.34644 L -0.15983 0.33025 L -0.15788 0.31314 L -0.1485 0.30527 L -0.12349 0.30065 L -0.09496 0.31591 L -0.06683 0.33719 L -0.03478 0.35615 L -0.0215 0.35107 L -0.00157 0.31638 L 0.0254 0.24237 L 0.03634 0.19519 L 0.04259 0.14293 L 0.04064 0.08326 L 0.03165 0.03423 L 0.01172 -0.00046 L -0.00235 -0.01226 L -0.02267 -0.01017 L -0.05276 0.00555 L -0.07855 0.04441 L -0.09574 0.08603 " pathEditMode="relative" rAng="0" ptsTypes="AAAAAAAAAAAAAAAAAAAAAAAAAAA">
                                      <p:cBhvr>
                                        <p:cTn id="14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2" y="17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275E-6 -3.25624E-6 L 0.01485 0.00463 L 0.0409 -0.00832 L 0.06487 -0.03422 L 0.08753 -0.07076 L 0.10395 -0.1036 L 0.12453 -0.12349 L 0.1425 -0.12766 L 0.15357 -0.11887 L 0.15318 -0.09297 L 0.14537 -0.05134 L 0.12843 -0.00832 L 0.11254 0.01041 L 0.10421 0.0074 L 0.09769 -0.00555 L 0.09717 -0.0259 L 0.09691 -0.0333 " pathEditMode="relative" rAng="0" ptsTypes="AAAAAAAAAAAAAAAAA">
                                      <p:cBhvr>
                                        <p:cTn id="3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2" y="-5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54 -0.05157 L 0.17663 -0.10846 L 0.19956 -0.13899 L 0.16647 -0.00994 L 0.16673 0.00393 L 0.21883 -0.07932 " pathEditMode="relative" rAng="0" ptsTypes="AAAAAA">
                                      <p:cBhvr>
                                        <p:cTn id="3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8" y="-1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1 -0.0956 L 0.26732 -0.11644 L 0.26498 -0.13079 L 0.24466 -0.12107 L 0.22435 -0.09144 L 0.2155 -0.06366 L 0.21237 -0.03033 L 0.2155 -0.0044 L 0.22331 0.00879 L 0.2405 0.00717 L 0.26706 -0.00996 L 0.28998 -0.04699 L 0.29557 -0.05857 " pathEditMode="relative" rAng="0" ptsTypes="AAAAAAAAAAAAA">
                                      <p:cBhvr>
                                        <p:cTn id="3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6008E-6 -3.36725E-6 L -0.00312 -0.02359 L -0.00833 -0.03469 L -0.02266 -0.0333 L -0.04038 -0.01942 L -0.05627 0.00879 L -0.0646 0.03886 L -0.06721 0.07216 L -0.06539 0.09621 L -0.05991 0.10592 L -0.04428 0.10037 L -0.02318 0.08048 L -0.0125 0.06106 L 0.01277 -0.03816 L -0.05236 0.20398 L -0.0719 0.28076 L -0.08336 0.30666 L -0.09508 0.32933 L -0.10472 0.33858 L -0.11488 0.33627 L -0.12075 0.32239 L -0.12036 0.30111 L -0.11567 0.27475 L -0.10003 0.23867 L -0.06955 0.18779 L 0.05028 0.0074 L 0.08207 -0.02775 L 0.10317 -0.02359 L 0.11099 -0.00693 L 0.10864 0.01989 L 0.09952 0.05273 L 0.08519 0.08603 L 0.07139 0.10962 L 0.06123 0.10962 L 0.05393 0.0976 L 0.05002 0.06938 " pathEditMode="relative" rAng="0" ptsTypes="AAAAAAAAAAAAAAAAAAAAAAAAAAAAAAAAAAAA">
                                      <p:cBhvr>
                                        <p:cTn id="57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15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17 0.03516 L 0.13313 -0.00647 L 0.15345 -0.03631 L 0.15228 -0.02266 L 0.13821 0.02961 L 0.12258 0.08696 L 0.12023 0.10315 L 0.13274 0.09344 L 0.17416 0.02406 " pathEditMode="relative" rAng="0" ptsTypes="AAAAAAAAA">
                                      <p:cBhvr>
                                        <p:cTn id="61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57 0.00277 L 0.21901 -0.025 L 0.21432 -0.03102 L 0.20547 -0.02685 L 0.18437 -0.00324 L 0.16979 0.02592 L 0.16484 0.05926 L 0.16588 0.08842 L 0.17422 0.10578 L 0.18984 0.10509 L 0.21562 0.08981 L 0.24844 0.03981 " pathEditMode="relative" rAng="0" ptsTypes="AAAAAAAAAAAA">
                                      <p:cBhvr>
                                        <p:cTn id="65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189" r="42085" b="56790"/>
          <a:stretch/>
        </p:blipFill>
        <p:spPr>
          <a:xfrm>
            <a:off x="1032854" y="1927501"/>
            <a:ext cx="9108000" cy="32202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39462" r="71590" b="43434"/>
          <a:stretch/>
        </p:blipFill>
        <p:spPr>
          <a:xfrm>
            <a:off x="947256" y="1793866"/>
            <a:ext cx="1403927" cy="131001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39462" r="71590" b="43434"/>
          <a:stretch/>
        </p:blipFill>
        <p:spPr>
          <a:xfrm>
            <a:off x="2459793" y="1779262"/>
            <a:ext cx="1403927" cy="131001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39462" r="71590" b="43434"/>
          <a:stretch/>
        </p:blipFill>
        <p:spPr>
          <a:xfrm>
            <a:off x="3863720" y="1778729"/>
            <a:ext cx="1403927" cy="1310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44400" r="79825" b="43200"/>
          <a:stretch/>
        </p:blipFill>
        <p:spPr>
          <a:xfrm>
            <a:off x="5503879" y="2039938"/>
            <a:ext cx="1830346" cy="10013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44853" r="49521" b="42747"/>
          <a:stretch/>
        </p:blipFill>
        <p:spPr>
          <a:xfrm>
            <a:off x="1024122" y="3049934"/>
            <a:ext cx="2148127" cy="100130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5" t="42718" r="31935" b="43766"/>
          <a:stretch/>
        </p:blipFill>
        <p:spPr>
          <a:xfrm>
            <a:off x="1044597" y="3861415"/>
            <a:ext cx="2149078" cy="10914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44400" r="79825" b="43200"/>
          <a:stretch/>
        </p:blipFill>
        <p:spPr>
          <a:xfrm>
            <a:off x="7655548" y="2050954"/>
            <a:ext cx="1830346" cy="100130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44853" r="49521" b="42747"/>
          <a:stretch/>
        </p:blipFill>
        <p:spPr>
          <a:xfrm>
            <a:off x="3810877" y="3049933"/>
            <a:ext cx="2148127" cy="100130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44853" r="49521" b="42747"/>
          <a:stretch/>
        </p:blipFill>
        <p:spPr>
          <a:xfrm>
            <a:off x="6803479" y="3060474"/>
            <a:ext cx="2148127" cy="10013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5" t="42718" r="31935" b="43766"/>
          <a:stretch/>
        </p:blipFill>
        <p:spPr>
          <a:xfrm>
            <a:off x="4142740" y="3848486"/>
            <a:ext cx="2149078" cy="109143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5" t="42718" r="31935" b="43766"/>
          <a:stretch/>
        </p:blipFill>
        <p:spPr>
          <a:xfrm>
            <a:off x="7196856" y="3848486"/>
            <a:ext cx="2149078" cy="109143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89822" y="481200"/>
            <a:ext cx="9738911" cy="932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/>
              <a:t>з’єднання букв </a:t>
            </a:r>
            <a:r>
              <a:rPr lang="uk-UA" sz="3600" b="1" dirty="0" err="1" smtClean="0"/>
              <a:t>дж</a:t>
            </a:r>
            <a:r>
              <a:rPr lang="uk-UA" sz="3600" b="1" dirty="0" smtClean="0"/>
              <a:t> </a:t>
            </a:r>
            <a:r>
              <a:rPr lang="uk-UA" sz="3600" b="1" dirty="0"/>
              <a:t>в </a:t>
            </a:r>
            <a:r>
              <a:rPr lang="uk-UA" sz="3600" b="1" dirty="0" smtClean="0"/>
              <a:t>першому </a:t>
            </a:r>
            <a:r>
              <a:rPr lang="uk-UA" sz="3600" b="1" dirty="0"/>
              <a:t>рядку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32854" y="476342"/>
            <a:ext cx="9929291" cy="12260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слова </a:t>
            </a:r>
            <a:r>
              <a:rPr lang="uk-UA" sz="3200" b="1" dirty="0" smtClean="0">
                <a:solidFill>
                  <a:schemeClr val="bg1"/>
                </a:solidFill>
              </a:rPr>
              <a:t>в наступних рядках</a:t>
            </a:r>
            <a:r>
              <a:rPr lang="uk-UA" sz="3200" b="1" dirty="0" smtClean="0">
                <a:solidFill>
                  <a:schemeClr val="bg1"/>
                </a:solidFill>
              </a:rPr>
              <a:t>. Поділи їх на склади, надпиши звукові схеми.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08275" y="1796463"/>
            <a:ext cx="2182936" cy="2028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96205" y="4123262"/>
            <a:ext cx="1978094" cy="1829521"/>
          </a:xfrm>
          <a:prstGeom prst="rect">
            <a:avLst/>
          </a:prstGeom>
        </p:spPr>
      </p:pic>
      <p:sp>
        <p:nvSpPr>
          <p:cNvPr id="24" name="Дуга 23"/>
          <p:cNvSpPr/>
          <p:nvPr/>
        </p:nvSpPr>
        <p:spPr>
          <a:xfrm rot="9427414">
            <a:off x="2472068" y="3034586"/>
            <a:ext cx="1226312" cy="60649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/>
          <p:cNvSpPr/>
          <p:nvPr/>
        </p:nvSpPr>
        <p:spPr>
          <a:xfrm rot="9864064">
            <a:off x="5693432" y="1824332"/>
            <a:ext cx="2732686" cy="78880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933463">
            <a:off x="1245057" y="2893979"/>
            <a:ext cx="2368321" cy="7430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427414">
            <a:off x="2348066" y="4039798"/>
            <a:ext cx="1226312" cy="60649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9933463">
            <a:off x="1121055" y="3899191"/>
            <a:ext cx="2368321" cy="7430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918386" y="1769287"/>
            <a:ext cx="1432708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76977" y="2723866"/>
            <a:ext cx="1994185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281314" y="3569027"/>
            <a:ext cx="1994185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8" grpId="0" animBg="1"/>
      <p:bldP spid="30" grpId="0" animBg="1"/>
      <p:bldP spid="33" grpId="0" animBg="1"/>
      <p:bldP spid="36" grpId="0" animBg="1"/>
      <p:bldP spid="37" grpId="0"/>
      <p:bldP spid="38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191" r="45713" b="65647"/>
          <a:stretch/>
        </p:blipFill>
        <p:spPr>
          <a:xfrm>
            <a:off x="1190132" y="1523177"/>
            <a:ext cx="8496000" cy="212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48" t="22217" r="26050" b="60739"/>
          <a:stretch/>
        </p:blipFill>
        <p:spPr>
          <a:xfrm>
            <a:off x="1597010" y="1580246"/>
            <a:ext cx="5342294" cy="10581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6" t="40307" r="51609" b="42649"/>
          <a:stretch/>
        </p:blipFill>
        <p:spPr>
          <a:xfrm>
            <a:off x="6568851" y="1655242"/>
            <a:ext cx="2608675" cy="10581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51" t="36945" r="30087" b="46011"/>
          <a:stretch/>
        </p:blipFill>
        <p:spPr>
          <a:xfrm>
            <a:off x="1597010" y="2413872"/>
            <a:ext cx="2302565" cy="10581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48" t="55675" r="25584" b="27281"/>
          <a:stretch/>
        </p:blipFill>
        <p:spPr>
          <a:xfrm>
            <a:off x="3968344" y="2532647"/>
            <a:ext cx="5393635" cy="10581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61979" y="998140"/>
            <a:ext cx="2331671" cy="21670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90133" y="371863"/>
            <a:ext cx="8496000" cy="11177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зразком.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90132" y="3590845"/>
            <a:ext cx="8496001" cy="7473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Серед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поданих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букв </a:t>
            </a:r>
            <a:r>
              <a:rPr lang="ru-RU" sz="2000" b="1" dirty="0" err="1" smtClean="0">
                <a:solidFill>
                  <a:schemeClr val="bg1"/>
                </a:solidFill>
              </a:rPr>
              <a:t>знайди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по </a:t>
            </a:r>
            <a:r>
              <a:rPr lang="ru-RU" sz="2000" b="1" dirty="0" err="1">
                <a:solidFill>
                  <a:schemeClr val="bg1"/>
                </a:solidFill>
              </a:rPr>
              <a:t>дві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однакові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 smtClean="0">
                <a:solidFill>
                  <a:schemeClr val="bg1"/>
                </a:solidFill>
              </a:rPr>
              <a:t>закресли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їх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рочитай </a:t>
            </a:r>
            <a:r>
              <a:rPr lang="ru-RU" sz="2000" b="1" dirty="0">
                <a:solidFill>
                  <a:schemeClr val="bg1"/>
                </a:solidFill>
              </a:rPr>
              <a:t>слово, яке </a:t>
            </a:r>
            <a:r>
              <a:rPr lang="ru-RU" sz="2000" b="1" dirty="0" err="1">
                <a:solidFill>
                  <a:schemeClr val="bg1"/>
                </a:solidFill>
              </a:rPr>
              <a:t>утворилося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із</a:t>
            </a:r>
            <a:r>
              <a:rPr lang="ru-RU" sz="2000" b="1" dirty="0">
                <a:solidFill>
                  <a:schemeClr val="bg1"/>
                </a:solidFill>
              </a:rPr>
              <a:t> букв,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залишилися</a:t>
            </a:r>
            <a:r>
              <a:rPr lang="ru-RU" sz="2000" b="1" dirty="0">
                <a:solidFill>
                  <a:schemeClr val="bg1"/>
                </a:solidFill>
              </a:rPr>
              <a:t>, і </a:t>
            </a:r>
            <a:r>
              <a:rPr lang="ru-RU" sz="2000" b="1" dirty="0" smtClean="0">
                <a:solidFill>
                  <a:schemeClr val="bg1"/>
                </a:solidFill>
              </a:rPr>
              <a:t>запиши </a:t>
            </a:r>
            <a:r>
              <a:rPr lang="ru-RU" sz="2000" b="1" dirty="0" err="1">
                <a:solidFill>
                  <a:schemeClr val="bg1"/>
                </a:solidFill>
              </a:rPr>
              <a:t>його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14457" t="39791" r="39905" b="32886"/>
          <a:stretch/>
        </p:blipFill>
        <p:spPr>
          <a:xfrm>
            <a:off x="3662703" y="4304472"/>
            <a:ext cx="6948203" cy="234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 flipH="1">
            <a:off x="4821430" y="4852417"/>
            <a:ext cx="470798" cy="30811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402390" y="4852417"/>
            <a:ext cx="470798" cy="30811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5876630" y="4835195"/>
            <a:ext cx="470798" cy="30811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8607447" y="4789381"/>
            <a:ext cx="470798" cy="30811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8136649" y="4789381"/>
            <a:ext cx="470798" cy="30811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9569797" y="4832059"/>
            <a:ext cx="470798" cy="30811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18" t="73124" r="51721" b="9832"/>
          <a:stretch/>
        </p:blipFill>
        <p:spPr>
          <a:xfrm>
            <a:off x="5457975" y="5448489"/>
            <a:ext cx="2914073" cy="1195983"/>
          </a:xfrm>
          <a:prstGeom prst="rect">
            <a:avLst/>
          </a:prstGeom>
        </p:spPr>
      </p:pic>
      <p:pic>
        <p:nvPicPr>
          <p:cNvPr id="36" name="Picture 2" descr="ᐈ Маківка і Джміль — казка Василь Сухомлинський | Читати на Дерево Казо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50" y="4338233"/>
            <a:ext cx="1740355" cy="23130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50765" y="358994"/>
            <a:ext cx="9478491" cy="10881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Пальчикова гімнастика "</a:t>
            </a:r>
            <a:r>
              <a:rPr lang="uk-UA" sz="3200" b="1" dirty="0" smtClean="0">
                <a:solidFill>
                  <a:schemeClr val="bg1"/>
                </a:solidFill>
              </a:rPr>
              <a:t>Каченята« з </a:t>
            </a:r>
            <a:r>
              <a:rPr lang="uk-UA" sz="3200" b="1" dirty="0">
                <a:solidFill>
                  <a:schemeClr val="bg1"/>
                </a:solidFill>
              </a:rPr>
              <a:t>сайту </a:t>
            </a:r>
            <a:r>
              <a:rPr lang="uk-UA" sz="3200" b="1" dirty="0" err="1">
                <a:solidFill>
                  <a:schemeClr val="bg1"/>
                </a:solidFill>
              </a:rPr>
              <a:t>Ютуб</a:t>
            </a:r>
            <a:r>
              <a:rPr lang="uk-UA" sz="3200" b="1" dirty="0">
                <a:solidFill>
                  <a:schemeClr val="bg1"/>
                </a:solidFill>
              </a:rPr>
              <a:t> від каналу </a:t>
            </a:r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/>
              <a:t>Світлана Скрипка»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22" y="5562677"/>
            <a:ext cx="1885385" cy="10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860351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677" y="1447150"/>
            <a:ext cx="7606329" cy="427856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744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44778</TotalTime>
  <Words>464</Words>
  <Application>Microsoft Office PowerPoint</Application>
  <PresentationFormat>Произвольный</PresentationFormat>
  <Paragraphs>78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2939</cp:revision>
  <dcterms:created xsi:type="dcterms:W3CDTF">2018-01-05T16:38:53Z</dcterms:created>
  <dcterms:modified xsi:type="dcterms:W3CDTF">2024-03-11T17:51:48Z</dcterms:modified>
</cp:coreProperties>
</file>