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339" r:id="rId3"/>
    <p:sldId id="1634" r:id="rId4"/>
    <p:sldId id="1644" r:id="rId5"/>
    <p:sldId id="1817" r:id="rId6"/>
    <p:sldId id="1749" r:id="rId7"/>
    <p:sldId id="1431" r:id="rId8"/>
    <p:sldId id="1688" r:id="rId9"/>
    <p:sldId id="1818" r:id="rId10"/>
    <p:sldId id="1807" r:id="rId11"/>
    <p:sldId id="1711" r:id="rId12"/>
    <p:sldId id="1824" r:id="rId13"/>
    <p:sldId id="1528" r:id="rId14"/>
    <p:sldId id="1822" r:id="rId15"/>
    <p:sldId id="1823" r:id="rId16"/>
    <p:sldId id="1811" r:id="rId17"/>
    <p:sldId id="1440" r:id="rId18"/>
    <p:sldId id="1786" r:id="rId19"/>
    <p:sldId id="182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01168AD-DE70-4609-8084-6B013F293A82}">
          <p14:sldIdLst>
            <p14:sldId id="258"/>
            <p14:sldId id="339"/>
            <p14:sldId id="1634"/>
            <p14:sldId id="1644"/>
            <p14:sldId id="1817"/>
            <p14:sldId id="1749"/>
            <p14:sldId id="1431"/>
            <p14:sldId id="1688"/>
            <p14:sldId id="1818"/>
            <p14:sldId id="1807"/>
            <p14:sldId id="1711"/>
            <p14:sldId id="1824"/>
            <p14:sldId id="1528"/>
            <p14:sldId id="1822"/>
            <p14:sldId id="1823"/>
            <p14:sldId id="1811"/>
            <p14:sldId id="1440"/>
            <p14:sldId id="1786"/>
            <p14:sldId id="1825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C9FF"/>
    <a:srgbClr val="FFB7FF"/>
    <a:srgbClr val="FF3300"/>
    <a:srgbClr val="FF3399"/>
    <a:srgbClr val="354B80"/>
    <a:srgbClr val="99FFCC"/>
    <a:srgbClr val="CCFF66"/>
    <a:srgbClr val="FF99FF"/>
    <a:srgbClr val="ECDA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550" autoAdjust="0"/>
    <p:restoredTop sz="95274" autoAdjust="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8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microsoft.com/office/2007/relationships/hdphoto" Target="../media/hdphoto3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hyperlink" Target="https://learningapps.org/watch?v=psojseypj22" TargetMode="Externa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microsoft.com/office/2007/relationships/hdphoto" Target="../media/hdphoto3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hyperlink" Target="https://wordwall.net/uk/embed/da4a436ab1f543209135c0e7627405d5?themeId=1&amp;templateId=3&amp;fontStackId=0" TargetMode="Externa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17A8A23-690A-E4F8-8ED3-AF0636624CB4}"/>
              </a:ext>
            </a:extLst>
          </p:cNvPr>
          <p:cNvSpPr txBox="1"/>
          <p:nvPr/>
        </p:nvSpPr>
        <p:spPr>
          <a:xfrm>
            <a:off x="1230086" y="4837862"/>
            <a:ext cx="9808028" cy="919401"/>
          </a:xfrm>
          <a:prstGeom prst="round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</a:rPr>
              <a:t>Віднімання виду 17 – 7, 17 – 10</a:t>
            </a:r>
          </a:p>
        </p:txBody>
      </p:sp>
      <p:pic>
        <p:nvPicPr>
          <p:cNvPr id="2" name="Picture 2" descr="Vector gratuito muchos niños con números en el lib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627" y="1242874"/>
            <a:ext cx="2328402" cy="311448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93429" y="1285083"/>
            <a:ext cx="3049321" cy="282630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Розділ </a:t>
            </a:r>
            <a:r>
              <a:rPr lang="en-US" sz="3200" b="1" dirty="0" smtClean="0">
                <a:solidFill>
                  <a:schemeClr val="bg1"/>
                </a:solidFill>
              </a:rPr>
              <a:t>V</a:t>
            </a:r>
            <a:r>
              <a:rPr lang="uk-UA" sz="32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Числа 11-20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89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669998" y="645297"/>
            <a:ext cx="8732066" cy="81994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Зменш на 10 кожне число в </a:t>
            </a:r>
            <a:r>
              <a:rPr lang="uk-UA" sz="4000" b="1" dirty="0" smtClean="0">
                <a:solidFill>
                  <a:schemeClr val="bg1"/>
                </a:solidFill>
              </a:rPr>
              <a:t>таблиці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A9C9C06-01F8-697F-5E4F-D1F0F97E0C16}"/>
              </a:ext>
            </a:extLst>
          </p:cNvPr>
          <p:cNvSpPr txBox="1"/>
          <p:nvPr/>
        </p:nvSpPr>
        <p:spPr>
          <a:xfrm>
            <a:off x="257643" y="1831476"/>
            <a:ext cx="1412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–10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4" name="Пряма сполучна лінія 9">
            <a:extLst>
              <a:ext uri="{FF2B5EF4-FFF2-40B4-BE49-F238E27FC236}">
                <a16:creationId xmlns="" xmlns:a16="http://schemas.microsoft.com/office/drawing/2014/main" id="{603AB83B-F00B-B5F0-90F4-6893AF3809ED}"/>
              </a:ext>
            </a:extLst>
          </p:cNvPr>
          <p:cNvCxnSpPr>
            <a:cxnSpLocks/>
            <a:stCxn id="35" idx="1"/>
            <a:endCxn id="35" idx="3"/>
          </p:cNvCxnSpPr>
          <p:nvPr/>
        </p:nvCxnSpPr>
        <p:spPr>
          <a:xfrm>
            <a:off x="1692055" y="2945569"/>
            <a:ext cx="8327254" cy="0"/>
          </a:xfrm>
          <a:prstGeom prst="line">
            <a:avLst/>
          </a:prstGeom>
          <a:ln w="76200"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 сполучна лінія 12">
            <a:extLst>
              <a:ext uri="{FF2B5EF4-FFF2-40B4-BE49-F238E27FC236}">
                <a16:creationId xmlns="" xmlns:a16="http://schemas.microsoft.com/office/drawing/2014/main" id="{90AF9278-79D6-FE9C-1682-8AAEC5FBB50B}"/>
              </a:ext>
            </a:extLst>
          </p:cNvPr>
          <p:cNvCxnSpPr/>
          <p:nvPr/>
        </p:nvCxnSpPr>
        <p:spPr>
          <a:xfrm>
            <a:off x="2952622" y="1644990"/>
            <a:ext cx="0" cy="2601158"/>
          </a:xfrm>
          <a:prstGeom prst="line">
            <a:avLst/>
          </a:prstGeom>
          <a:ln w="76200"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 сполучна лінія 82">
            <a:extLst>
              <a:ext uri="{FF2B5EF4-FFF2-40B4-BE49-F238E27FC236}">
                <a16:creationId xmlns="" xmlns:a16="http://schemas.microsoft.com/office/drawing/2014/main" id="{889A70C7-27D3-B740-AEEA-1D952D463AC9}"/>
              </a:ext>
            </a:extLst>
          </p:cNvPr>
          <p:cNvCxnSpPr/>
          <p:nvPr/>
        </p:nvCxnSpPr>
        <p:spPr>
          <a:xfrm>
            <a:off x="4151860" y="1700972"/>
            <a:ext cx="0" cy="2601158"/>
          </a:xfrm>
          <a:prstGeom prst="line">
            <a:avLst/>
          </a:prstGeom>
          <a:ln w="76200"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 сполучна лінія 83">
            <a:extLst>
              <a:ext uri="{FF2B5EF4-FFF2-40B4-BE49-F238E27FC236}">
                <a16:creationId xmlns="" xmlns:a16="http://schemas.microsoft.com/office/drawing/2014/main" id="{080AD6FE-C15D-DFBF-8A06-8FB310D5B80C}"/>
              </a:ext>
            </a:extLst>
          </p:cNvPr>
          <p:cNvCxnSpPr/>
          <p:nvPr/>
        </p:nvCxnSpPr>
        <p:spPr>
          <a:xfrm>
            <a:off x="5343257" y="1635509"/>
            <a:ext cx="0" cy="2601158"/>
          </a:xfrm>
          <a:prstGeom prst="line">
            <a:avLst/>
          </a:prstGeom>
          <a:ln w="76200"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 сполучна лінія 84">
            <a:extLst>
              <a:ext uri="{FF2B5EF4-FFF2-40B4-BE49-F238E27FC236}">
                <a16:creationId xmlns="" xmlns:a16="http://schemas.microsoft.com/office/drawing/2014/main" id="{82A435FC-A0E8-F6EA-6BBA-B037F201CE7D}"/>
              </a:ext>
            </a:extLst>
          </p:cNvPr>
          <p:cNvCxnSpPr/>
          <p:nvPr/>
        </p:nvCxnSpPr>
        <p:spPr>
          <a:xfrm>
            <a:off x="6500191" y="1700972"/>
            <a:ext cx="0" cy="2601158"/>
          </a:xfrm>
          <a:prstGeom prst="line">
            <a:avLst/>
          </a:prstGeom>
          <a:ln w="76200"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 сполучна лінія 85">
            <a:extLst>
              <a:ext uri="{FF2B5EF4-FFF2-40B4-BE49-F238E27FC236}">
                <a16:creationId xmlns="" xmlns:a16="http://schemas.microsoft.com/office/drawing/2014/main" id="{92BF830F-BE2B-D37B-E0ED-23C3CEB7E545}"/>
              </a:ext>
            </a:extLst>
          </p:cNvPr>
          <p:cNvCxnSpPr/>
          <p:nvPr/>
        </p:nvCxnSpPr>
        <p:spPr>
          <a:xfrm>
            <a:off x="7713521" y="1700972"/>
            <a:ext cx="0" cy="2601158"/>
          </a:xfrm>
          <a:prstGeom prst="line">
            <a:avLst/>
          </a:prstGeom>
          <a:ln w="76200"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 сполучна лінія 86">
            <a:extLst>
              <a:ext uri="{FF2B5EF4-FFF2-40B4-BE49-F238E27FC236}">
                <a16:creationId xmlns="" xmlns:a16="http://schemas.microsoft.com/office/drawing/2014/main" id="{CE81CC1B-54BE-C634-11E4-425CB1BBA11F}"/>
              </a:ext>
            </a:extLst>
          </p:cNvPr>
          <p:cNvCxnSpPr/>
          <p:nvPr/>
        </p:nvCxnSpPr>
        <p:spPr>
          <a:xfrm>
            <a:off x="8838261" y="1700972"/>
            <a:ext cx="0" cy="2601158"/>
          </a:xfrm>
          <a:prstGeom prst="line">
            <a:avLst/>
          </a:prstGeom>
          <a:ln w="76200"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кутник: округлені кути 3">
            <a:extLst>
              <a:ext uri="{FF2B5EF4-FFF2-40B4-BE49-F238E27FC236}">
                <a16:creationId xmlns="" xmlns:a16="http://schemas.microsoft.com/office/drawing/2014/main" id="{E45D26D9-AB84-84B7-81BD-ABE28D683846}"/>
              </a:ext>
            </a:extLst>
          </p:cNvPr>
          <p:cNvSpPr/>
          <p:nvPr/>
        </p:nvSpPr>
        <p:spPr>
          <a:xfrm>
            <a:off x="1692055" y="1644990"/>
            <a:ext cx="8327254" cy="2601158"/>
          </a:xfrm>
          <a:prstGeom prst="roundRect">
            <a:avLst/>
          </a:prstGeom>
          <a:noFill/>
          <a:ln w="76200"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86219CB7-FEFB-2264-6DCA-B233DA3C33DF}"/>
              </a:ext>
            </a:extLst>
          </p:cNvPr>
          <p:cNvSpPr txBox="1"/>
          <p:nvPr/>
        </p:nvSpPr>
        <p:spPr>
          <a:xfrm>
            <a:off x="1931234" y="2166647"/>
            <a:ext cx="780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DAB6618-A207-1784-1104-B7197AC6B126}"/>
              </a:ext>
            </a:extLst>
          </p:cNvPr>
          <p:cNvSpPr txBox="1"/>
          <p:nvPr/>
        </p:nvSpPr>
        <p:spPr>
          <a:xfrm>
            <a:off x="3156446" y="2166647"/>
            <a:ext cx="780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BFD8CB2D-A1E8-200F-C4ED-4D3137DC8204}"/>
              </a:ext>
            </a:extLst>
          </p:cNvPr>
          <p:cNvSpPr txBox="1"/>
          <p:nvPr/>
        </p:nvSpPr>
        <p:spPr>
          <a:xfrm>
            <a:off x="4346053" y="2166647"/>
            <a:ext cx="780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87FA949-5481-03A0-B019-5966B19C5E8B}"/>
              </a:ext>
            </a:extLst>
          </p:cNvPr>
          <p:cNvSpPr txBox="1"/>
          <p:nvPr/>
        </p:nvSpPr>
        <p:spPr>
          <a:xfrm>
            <a:off x="5515333" y="2166647"/>
            <a:ext cx="780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C0BC8604-561F-4BA1-339A-0B370804D6F8}"/>
              </a:ext>
            </a:extLst>
          </p:cNvPr>
          <p:cNvSpPr txBox="1"/>
          <p:nvPr/>
        </p:nvSpPr>
        <p:spPr>
          <a:xfrm>
            <a:off x="6711600" y="2166647"/>
            <a:ext cx="780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EA655236-4635-93BC-C6E5-D8A301ECB394}"/>
              </a:ext>
            </a:extLst>
          </p:cNvPr>
          <p:cNvSpPr txBox="1"/>
          <p:nvPr/>
        </p:nvSpPr>
        <p:spPr>
          <a:xfrm>
            <a:off x="7885892" y="2166647"/>
            <a:ext cx="780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39DF81A1-DE1E-AFBB-1B55-5796F14ED80B}"/>
              </a:ext>
            </a:extLst>
          </p:cNvPr>
          <p:cNvSpPr txBox="1"/>
          <p:nvPr/>
        </p:nvSpPr>
        <p:spPr>
          <a:xfrm>
            <a:off x="9048868" y="2166647"/>
            <a:ext cx="780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9DF65870-D308-C915-9628-D769A08EC0CE}"/>
              </a:ext>
            </a:extLst>
          </p:cNvPr>
          <p:cNvSpPr txBox="1"/>
          <p:nvPr/>
        </p:nvSpPr>
        <p:spPr>
          <a:xfrm>
            <a:off x="2179632" y="3365714"/>
            <a:ext cx="780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5E140D14-8F90-2FA5-B6C4-EE263FE69D4C}"/>
              </a:ext>
            </a:extLst>
          </p:cNvPr>
          <p:cNvSpPr txBox="1"/>
          <p:nvPr/>
        </p:nvSpPr>
        <p:spPr>
          <a:xfrm>
            <a:off x="3354159" y="3365714"/>
            <a:ext cx="780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AEA1E412-9E79-F57C-0BB4-5D9B0DF1CB41}"/>
              </a:ext>
            </a:extLst>
          </p:cNvPr>
          <p:cNvSpPr txBox="1"/>
          <p:nvPr/>
        </p:nvSpPr>
        <p:spPr>
          <a:xfrm>
            <a:off x="4567803" y="3306341"/>
            <a:ext cx="780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10700EAD-B177-3E47-EB5E-3104CE26A64A}"/>
              </a:ext>
            </a:extLst>
          </p:cNvPr>
          <p:cNvSpPr txBox="1"/>
          <p:nvPr/>
        </p:nvSpPr>
        <p:spPr>
          <a:xfrm>
            <a:off x="5719924" y="3275555"/>
            <a:ext cx="780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F5983AA2-3FC1-22DF-9C65-4C6F7A32FC15}"/>
              </a:ext>
            </a:extLst>
          </p:cNvPr>
          <p:cNvSpPr txBox="1"/>
          <p:nvPr/>
        </p:nvSpPr>
        <p:spPr>
          <a:xfrm>
            <a:off x="6779307" y="3344389"/>
            <a:ext cx="780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B2B0D62E-BB08-4B5C-E5EE-99FF43C22C15}"/>
              </a:ext>
            </a:extLst>
          </p:cNvPr>
          <p:cNvSpPr txBox="1"/>
          <p:nvPr/>
        </p:nvSpPr>
        <p:spPr>
          <a:xfrm>
            <a:off x="8077246" y="3365714"/>
            <a:ext cx="780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E5A9090A-B776-258F-CA58-1336DC88CC1C}"/>
              </a:ext>
            </a:extLst>
          </p:cNvPr>
          <p:cNvSpPr txBox="1"/>
          <p:nvPr/>
        </p:nvSpPr>
        <p:spPr>
          <a:xfrm>
            <a:off x="9257975" y="3365714"/>
            <a:ext cx="780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5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82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92055" y="4419535"/>
            <a:ext cx="525950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Скільки градусів покаже термометр, якщо температура підвищиться </a:t>
            </a:r>
            <a:endParaRPr lang="uk-UA" sz="2400" b="1" dirty="0" smtClean="0">
              <a:solidFill>
                <a:srgbClr val="7030A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на 2 </a:t>
            </a:r>
            <a:r>
              <a:rPr lang="uk-UA" sz="2400" b="1" dirty="0">
                <a:solidFill>
                  <a:srgbClr val="7030A0"/>
                </a:solidFill>
              </a:rPr>
              <a:t>градуси?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0530808" y="4442046"/>
            <a:ext cx="544397" cy="17583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0291603" y="1635509"/>
            <a:ext cx="1022808" cy="32899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0530808" y="5602442"/>
            <a:ext cx="544397" cy="597975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accent5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6B084C42-644C-6D09-253F-D95EF052CFA5}"/>
              </a:ext>
            </a:extLst>
          </p:cNvPr>
          <p:cNvSpPr txBox="1"/>
          <p:nvPr/>
        </p:nvSpPr>
        <p:spPr>
          <a:xfrm>
            <a:off x="7048842" y="4419535"/>
            <a:ext cx="2097309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0000"/>
                </a:solidFill>
              </a:rPr>
              <a:t>10 + 2 = </a:t>
            </a:r>
            <a:endParaRPr lang="x-none" sz="4400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138794" y="4417445"/>
            <a:ext cx="801020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0000"/>
                </a:solidFill>
              </a:rPr>
              <a:t>12</a:t>
            </a:r>
            <a:endParaRPr lang="uk-UA" sz="4400" b="1" dirty="0">
              <a:solidFill>
                <a:srgbClr val="FF0000"/>
              </a:solidFill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10604630" y="1777248"/>
            <a:ext cx="411834" cy="38727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TextBox 58"/>
          <p:cNvSpPr txBox="1"/>
          <p:nvPr/>
        </p:nvSpPr>
        <p:spPr>
          <a:xfrm>
            <a:off x="9939814" y="1757870"/>
            <a:ext cx="98981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/>
              <a:t>12</a:t>
            </a:r>
          </a:p>
          <a:p>
            <a:pPr algn="ctr"/>
            <a:r>
              <a:rPr lang="uk-UA" sz="1600" dirty="0"/>
              <a:t>11</a:t>
            </a:r>
          </a:p>
          <a:p>
            <a:pPr algn="ctr"/>
            <a:r>
              <a:rPr lang="uk-UA" sz="1600" dirty="0"/>
              <a:t>10</a:t>
            </a:r>
          </a:p>
          <a:p>
            <a:pPr algn="ctr"/>
            <a:r>
              <a:rPr lang="uk-UA" sz="1600" dirty="0"/>
              <a:t>9</a:t>
            </a:r>
          </a:p>
          <a:p>
            <a:pPr algn="ctr"/>
            <a:r>
              <a:rPr lang="uk-UA" sz="1600" dirty="0"/>
              <a:t>8</a:t>
            </a:r>
          </a:p>
          <a:p>
            <a:pPr algn="ctr"/>
            <a:r>
              <a:rPr lang="uk-UA" sz="1600" dirty="0"/>
              <a:t>7</a:t>
            </a:r>
          </a:p>
          <a:p>
            <a:pPr algn="ctr"/>
            <a:r>
              <a:rPr lang="uk-UA" sz="1600" dirty="0"/>
              <a:t>6</a:t>
            </a:r>
          </a:p>
          <a:p>
            <a:pPr algn="ctr"/>
            <a:r>
              <a:rPr lang="uk-UA" sz="1600" dirty="0"/>
              <a:t>5</a:t>
            </a:r>
          </a:p>
          <a:p>
            <a:pPr algn="ctr"/>
            <a:r>
              <a:rPr lang="uk-UA" sz="1600" dirty="0"/>
              <a:t>4</a:t>
            </a:r>
          </a:p>
          <a:p>
            <a:pPr algn="ctr"/>
            <a:r>
              <a:rPr lang="uk-UA" sz="1600" dirty="0"/>
              <a:t>3</a:t>
            </a:r>
          </a:p>
          <a:p>
            <a:pPr algn="ctr"/>
            <a:r>
              <a:rPr lang="uk-UA" sz="1600" dirty="0"/>
              <a:t>2</a:t>
            </a:r>
          </a:p>
          <a:p>
            <a:pPr algn="ctr"/>
            <a:r>
              <a:rPr lang="uk-UA" sz="1600" dirty="0"/>
              <a:t>1</a:t>
            </a: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10521183" y="4638704"/>
            <a:ext cx="5443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10508269" y="4376325"/>
            <a:ext cx="5443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10521622" y="4132799"/>
            <a:ext cx="5443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10521183" y="3876704"/>
            <a:ext cx="5443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10508269" y="3614325"/>
            <a:ext cx="5443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10521622" y="3370799"/>
            <a:ext cx="5443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10520744" y="3142985"/>
            <a:ext cx="5443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10507830" y="2880606"/>
            <a:ext cx="5443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10521183" y="2637080"/>
            <a:ext cx="5443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10571312" y="2407693"/>
            <a:ext cx="480915" cy="62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10571313" y="2192449"/>
            <a:ext cx="480914" cy="102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10587464" y="1969886"/>
            <a:ext cx="4647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Скругленный прямоугольник 54"/>
          <p:cNvSpPr/>
          <p:nvPr/>
        </p:nvSpPr>
        <p:spPr>
          <a:xfrm>
            <a:off x="10780028" y="2413978"/>
            <a:ext cx="93508" cy="318846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205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2" grpId="0" animBg="1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59" grpId="0"/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366 Family Photo Album Illustrations &amp; Clip Art - iStock">
            <a:extLst>
              <a:ext uri="{FF2B5EF4-FFF2-40B4-BE49-F238E27FC236}">
                <a16:creationId xmlns="" xmlns:a16="http://schemas.microsoft.com/office/drawing/2014/main" id="{8F058DEE-B643-CA2A-3278-5DC3EB74D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15" y="1313215"/>
            <a:ext cx="3591362" cy="2529211"/>
          </a:xfrm>
          <a:prstGeom prst="roundRect">
            <a:avLst/>
          </a:prstGeom>
          <a:noFill/>
          <a:ln w="38100">
            <a:solidFill>
              <a:srgbClr val="7030A0"/>
            </a:solidFill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0877A6B5-72B6-89A7-EFF9-E376420B10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t="667" r="75127" b="76637"/>
          <a:stretch/>
        </p:blipFill>
        <p:spPr>
          <a:xfrm>
            <a:off x="396000" y="1368000"/>
            <a:ext cx="5832000" cy="306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7" name="Прямоугольник 11">
            <a:extLst>
              <a:ext uri="{FF2B5EF4-FFF2-40B4-BE49-F238E27FC236}">
                <a16:creationId xmlns="" xmlns:a16="http://schemas.microsoft.com/office/drawing/2014/main" id="{7A039DD5-B75A-4134-3C89-2ED97C0983D9}"/>
              </a:ext>
            </a:extLst>
          </p:cNvPr>
          <p:cNvSpPr/>
          <p:nvPr/>
        </p:nvSpPr>
        <p:spPr>
          <a:xfrm>
            <a:off x="1792394" y="472521"/>
            <a:ext cx="8732066" cy="72831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Розв</a:t>
            </a:r>
            <a:r>
              <a:rPr lang="en-US" sz="4000" b="1" dirty="0">
                <a:solidFill>
                  <a:schemeClr val="bg1"/>
                </a:solidFill>
              </a:rPr>
              <a:t>’</a:t>
            </a:r>
            <a:r>
              <a:rPr lang="uk-UA" sz="4000" b="1" dirty="0" err="1">
                <a:solidFill>
                  <a:schemeClr val="bg1"/>
                </a:solidFill>
              </a:rPr>
              <a:t>язую</a:t>
            </a:r>
            <a:r>
              <a:rPr lang="uk-UA" sz="4000" b="1" dirty="0">
                <a:solidFill>
                  <a:schemeClr val="bg1"/>
                </a:solidFill>
              </a:rPr>
              <a:t> задачі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D983512C-AF78-9F91-E72E-0A52B91747E0}"/>
              </a:ext>
            </a:extLst>
          </p:cNvPr>
          <p:cNvSpPr txBox="1"/>
          <p:nvPr/>
        </p:nvSpPr>
        <p:spPr>
          <a:xfrm>
            <a:off x="6352375" y="1368000"/>
            <a:ext cx="4875776" cy="1815882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Маркіян розмістив у альбомі </a:t>
            </a:r>
            <a:endParaRPr lang="uk-UA" sz="2800" b="1" dirty="0" smtClean="0">
              <a:solidFill>
                <a:srgbClr val="7030A0"/>
              </a:solidFill>
            </a:endParaRPr>
          </a:p>
          <a:p>
            <a:r>
              <a:rPr lang="uk-UA" sz="2800" b="1" dirty="0" smtClean="0">
                <a:solidFill>
                  <a:srgbClr val="FF0000"/>
                </a:solidFill>
              </a:rPr>
              <a:t>10 </a:t>
            </a:r>
            <a:r>
              <a:rPr lang="uk-UA" sz="2800" b="1" dirty="0">
                <a:solidFill>
                  <a:srgbClr val="FF0000"/>
                </a:solidFill>
              </a:rPr>
              <a:t>світлин </a:t>
            </a:r>
            <a:r>
              <a:rPr lang="uk-UA" sz="2800" b="1" dirty="0">
                <a:solidFill>
                  <a:srgbClr val="7030A0"/>
                </a:solidFill>
              </a:rPr>
              <a:t>з відпочинку на морі та </a:t>
            </a:r>
            <a:r>
              <a:rPr lang="uk-UA" sz="2800" b="1" dirty="0" smtClean="0">
                <a:solidFill>
                  <a:srgbClr val="FF0000"/>
                </a:solidFill>
              </a:rPr>
              <a:t>5 </a:t>
            </a:r>
            <a:r>
              <a:rPr lang="uk-UA" sz="2800" b="1" dirty="0">
                <a:solidFill>
                  <a:srgbClr val="FF0000"/>
                </a:solidFill>
              </a:rPr>
              <a:t>світлин </a:t>
            </a:r>
            <a:r>
              <a:rPr lang="uk-UA" sz="2800" b="1" dirty="0">
                <a:solidFill>
                  <a:srgbClr val="7030A0"/>
                </a:solidFill>
              </a:rPr>
              <a:t>зі змагань із футболу.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2BB5F851-AECF-C5FB-B9E7-2ED5DE87E545}"/>
              </a:ext>
            </a:extLst>
          </p:cNvPr>
          <p:cNvSpPr txBox="1"/>
          <p:nvPr/>
        </p:nvSpPr>
        <p:spPr>
          <a:xfrm>
            <a:off x="6352375" y="3376646"/>
            <a:ext cx="4883661" cy="95410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Скільки </a:t>
            </a:r>
            <a:r>
              <a:rPr lang="uk-UA" sz="2800" b="1" dirty="0">
                <a:solidFill>
                  <a:srgbClr val="FF0000"/>
                </a:solidFill>
              </a:rPr>
              <a:t>світлин</a:t>
            </a:r>
            <a:r>
              <a:rPr lang="uk-UA" sz="2800" b="1" dirty="0">
                <a:solidFill>
                  <a:srgbClr val="7030A0"/>
                </a:solidFill>
              </a:rPr>
              <a:t> </a:t>
            </a:r>
            <a:r>
              <a:rPr lang="uk-UA" sz="2800" b="1" dirty="0">
                <a:solidFill>
                  <a:srgbClr val="FF0000"/>
                </a:solidFill>
              </a:rPr>
              <a:t>всього</a:t>
            </a:r>
            <a:r>
              <a:rPr lang="uk-UA" sz="2800" b="1" dirty="0">
                <a:solidFill>
                  <a:srgbClr val="7030A0"/>
                </a:solidFill>
              </a:rPr>
              <a:t> розмістив </a:t>
            </a:r>
            <a:r>
              <a:rPr lang="uk-UA" sz="2800" b="1" dirty="0">
                <a:solidFill>
                  <a:srgbClr val="7030A0"/>
                </a:solidFill>
              </a:rPr>
              <a:t>Маркіян в альбомі?</a:t>
            </a:r>
            <a:endParaRPr lang="uk-UA" sz="2400" b="1" dirty="0">
              <a:solidFill>
                <a:srgbClr val="7030A0"/>
              </a:solidFill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6FDF4A3B-9CC8-15AD-89C3-4D3C2F8482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t="871" r="75025" b="90030"/>
          <a:stretch/>
        </p:blipFill>
        <p:spPr>
          <a:xfrm>
            <a:off x="380809" y="4379933"/>
            <a:ext cx="5868000" cy="1226694"/>
          </a:xfrm>
          <a:prstGeom prst="rect">
            <a:avLst/>
          </a:prstGeom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4F138BE9-FB88-3761-DFAA-E5AA6EC09E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2312098" y="4068012"/>
            <a:ext cx="336084" cy="22062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1C61F582-EFE4-A70E-ECC4-5826A494A2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823613" y="3825208"/>
            <a:ext cx="381740" cy="60433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AA55E889-ADDE-B193-EBE1-C5B0A1A6E8EE}"/>
              </a:ext>
            </a:extLst>
          </p:cNvPr>
          <p:cNvSpPr txBox="1"/>
          <p:nvPr/>
        </p:nvSpPr>
        <p:spPr>
          <a:xfrm>
            <a:off x="622609" y="4610041"/>
            <a:ext cx="598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7030A0"/>
                </a:solidFill>
              </a:rPr>
              <a:t>Відповідь: 15 світлин </a:t>
            </a:r>
            <a:r>
              <a:rPr lang="uk-UA" sz="3600" b="1" dirty="0" smtClean="0">
                <a:solidFill>
                  <a:srgbClr val="7030A0"/>
                </a:solidFill>
              </a:rPr>
              <a:t>всього.</a:t>
            </a:r>
            <a:endParaRPr lang="x-none" sz="3600" b="1" i="1" dirty="0">
              <a:solidFill>
                <a:srgbClr val="7030A0"/>
              </a:solidFill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53F640D4-5775-7CF8-2FA0-F7BCB4CBBA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r="90278"/>
          <a:stretch/>
        </p:blipFill>
        <p:spPr>
          <a:xfrm>
            <a:off x="1247826" y="3820219"/>
            <a:ext cx="317675" cy="68689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698DCF88-D746-1BE9-5983-EB2A1C3068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1464222" y="4068012"/>
            <a:ext cx="387602" cy="279263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DDEE750F-FFE4-8714-AFDE-F301934E64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1869796" y="3742652"/>
            <a:ext cx="424330" cy="686891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25FFE5E5-B003-73F5-7938-2F35E26A01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2687284" y="3820219"/>
            <a:ext cx="381740" cy="604335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="" xmlns:a16="http://schemas.microsoft.com/office/drawing/2014/main" id="{69A3BE17-74E4-6F77-095B-656697B3A8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2985109" y="3742652"/>
            <a:ext cx="424330" cy="6868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19144" y="3910502"/>
            <a:ext cx="900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i="1" dirty="0"/>
              <a:t>(</a:t>
            </a:r>
            <a:r>
              <a:rPr lang="uk-UA" sz="2800" i="1" dirty="0" err="1"/>
              <a:t>св</a:t>
            </a:r>
            <a:r>
              <a:rPr lang="uk-UA" sz="2800" i="1" dirty="0"/>
              <a:t>.)</a:t>
            </a:r>
          </a:p>
        </p:txBody>
      </p:sp>
      <p:pic>
        <p:nvPicPr>
          <p:cNvPr id="77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10272364" y="3991607"/>
            <a:ext cx="1658070" cy="256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82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0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F8EF2A43-1CC5-7E0A-BAF6-1E37302A207E}"/>
              </a:ext>
            </a:extLst>
          </p:cNvPr>
          <p:cNvSpPr/>
          <p:nvPr/>
        </p:nvSpPr>
        <p:spPr>
          <a:xfrm>
            <a:off x="723409" y="2431994"/>
            <a:ext cx="2505368" cy="12229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4000" b="1" dirty="0" smtClean="0">
                <a:solidFill>
                  <a:srgbClr val="7030A0"/>
                </a:solidFill>
              </a:rPr>
              <a:t>І – </a:t>
            </a:r>
            <a:r>
              <a:rPr lang="uk-UA" sz="4000" b="1" dirty="0" smtClean="0">
                <a:solidFill>
                  <a:srgbClr val="7030A0"/>
                </a:solidFill>
              </a:rPr>
              <a:t> 10 </a:t>
            </a:r>
            <a:r>
              <a:rPr lang="uk-UA" sz="4000" b="1" dirty="0" err="1" smtClean="0">
                <a:solidFill>
                  <a:srgbClr val="7030A0"/>
                </a:solidFill>
              </a:rPr>
              <a:t>св</a:t>
            </a:r>
            <a:r>
              <a:rPr lang="uk-UA" sz="4000" b="1" dirty="0" smtClean="0">
                <a:solidFill>
                  <a:srgbClr val="7030A0"/>
                </a:solidFill>
              </a:rPr>
              <a:t>.</a:t>
            </a:r>
            <a:endParaRPr lang="uk-UA" sz="4000" b="1" dirty="0" smtClean="0">
              <a:solidFill>
                <a:srgbClr val="7030A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4000" b="1" dirty="0" smtClean="0">
                <a:solidFill>
                  <a:srgbClr val="7030A0"/>
                </a:solidFill>
              </a:rPr>
              <a:t>ІІ – </a:t>
            </a:r>
            <a:r>
              <a:rPr lang="uk-UA" sz="4000" b="1" dirty="0" smtClean="0">
                <a:solidFill>
                  <a:srgbClr val="7030A0"/>
                </a:solidFill>
              </a:rPr>
              <a:t>  5 </a:t>
            </a:r>
            <a:r>
              <a:rPr lang="uk-UA" sz="4000" b="1" dirty="0" err="1" smtClean="0">
                <a:solidFill>
                  <a:srgbClr val="7030A0"/>
                </a:solidFill>
              </a:rPr>
              <a:t>св</a:t>
            </a:r>
            <a:r>
              <a:rPr lang="uk-UA" sz="4000" b="1" dirty="0" smtClean="0">
                <a:solidFill>
                  <a:srgbClr val="7030A0"/>
                </a:solidFill>
              </a:rPr>
              <a:t>.</a:t>
            </a:r>
            <a:endParaRPr lang="uk-UA" sz="4000" b="1" dirty="0">
              <a:solidFill>
                <a:srgbClr val="7030A0"/>
              </a:solidFill>
            </a:endParaRPr>
          </a:p>
        </p:txBody>
      </p:sp>
      <p:sp>
        <p:nvSpPr>
          <p:cNvPr id="21" name="Правая фигурная скобка 20"/>
          <p:cNvSpPr/>
          <p:nvPr/>
        </p:nvSpPr>
        <p:spPr>
          <a:xfrm>
            <a:off x="2848975" y="2452629"/>
            <a:ext cx="263593" cy="1202308"/>
          </a:xfrm>
          <a:prstGeom prst="rightBrac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40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350809" y="2664351"/>
            <a:ext cx="11416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4000" b="1" dirty="0" smtClean="0">
                <a:solidFill>
                  <a:srgbClr val="7030A0"/>
                </a:solidFill>
              </a:rPr>
              <a:t>? </a:t>
            </a:r>
            <a:r>
              <a:rPr lang="uk-UA" sz="4000" b="1" dirty="0" err="1" smtClean="0">
                <a:solidFill>
                  <a:srgbClr val="7030A0"/>
                </a:solidFill>
              </a:rPr>
              <a:t>св</a:t>
            </a:r>
            <a:r>
              <a:rPr lang="uk-UA" sz="4000" b="1" dirty="0" smtClean="0">
                <a:solidFill>
                  <a:srgbClr val="7030A0"/>
                </a:solidFill>
              </a:rPr>
              <a:t>.</a:t>
            </a:r>
            <a:endParaRPr lang="uk-UA" sz="4000" b="1" dirty="0">
              <a:solidFill>
                <a:srgbClr val="7030A0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E6586AB9-6DA4-47BF-B770-35CCE3E424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8" t="34761" r="62131" b="34165"/>
          <a:stretch/>
        </p:blipFill>
        <p:spPr>
          <a:xfrm>
            <a:off x="2935365" y="1400658"/>
            <a:ext cx="843321" cy="90794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0" t="51891" r="62121" b="41888"/>
          <a:stretch/>
        </p:blipFill>
        <p:spPr>
          <a:xfrm>
            <a:off x="4179244" y="1771544"/>
            <a:ext cx="684000" cy="432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FCA9EF44-F204-4732-BFBB-CA1D0A9149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0" t="9037" r="68458" b="66055"/>
          <a:stretch/>
        </p:blipFill>
        <p:spPr>
          <a:xfrm>
            <a:off x="3438598" y="1777879"/>
            <a:ext cx="648502" cy="792614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3995108" y="1883349"/>
            <a:ext cx="283073" cy="226549"/>
            <a:chOff x="3751412" y="3340101"/>
            <a:chExt cx="278500" cy="231775"/>
          </a:xfrm>
        </p:grpSpPr>
        <p:sp>
          <p:nvSpPr>
            <p:cNvPr id="27" name="Овал 26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6844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2" grpId="0"/>
      <p:bldP spid="20" grpId="0"/>
      <p:bldP spid="21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7145381" y="1790670"/>
            <a:ext cx="278079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18 - </a:t>
            </a:r>
            <a:r>
              <a:rPr lang="uk-UA" sz="4000" b="1" dirty="0">
                <a:solidFill>
                  <a:srgbClr val="7030A0"/>
                </a:solidFill>
              </a:rPr>
              <a:t>2 + </a:t>
            </a:r>
            <a:r>
              <a:rPr lang="uk-UA" sz="4000" b="1" dirty="0" smtClean="0">
                <a:solidFill>
                  <a:srgbClr val="7030A0"/>
                </a:solidFill>
              </a:rPr>
              <a:t>3 </a:t>
            </a:r>
            <a:r>
              <a:rPr lang="uk-UA" sz="4000" b="1" dirty="0">
                <a:solidFill>
                  <a:srgbClr val="7030A0"/>
                </a:solidFill>
              </a:rPr>
              <a:t>= 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pic>
        <p:nvPicPr>
          <p:cNvPr id="60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70" y="1331509"/>
            <a:ext cx="1874175" cy="41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786755" y="494529"/>
            <a:ext cx="8732066" cy="7791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</a:t>
            </a:r>
            <a:r>
              <a:rPr lang="uk-UA" sz="4000" b="1" dirty="0" smtClean="0">
                <a:solidFill>
                  <a:schemeClr val="bg1"/>
                </a:solidFill>
              </a:rPr>
              <a:t>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7145381" y="2754969"/>
            <a:ext cx="278079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17 </a:t>
            </a:r>
            <a:r>
              <a:rPr lang="uk-UA" sz="4000" b="1" dirty="0" smtClean="0">
                <a:solidFill>
                  <a:srgbClr val="7030A0"/>
                </a:solidFill>
              </a:rPr>
              <a:t>- </a:t>
            </a:r>
            <a:r>
              <a:rPr lang="uk-UA" sz="4000" b="1" dirty="0" smtClean="0">
                <a:solidFill>
                  <a:srgbClr val="7030A0"/>
                </a:solidFill>
              </a:rPr>
              <a:t>7 </a:t>
            </a:r>
            <a:r>
              <a:rPr lang="uk-UA" sz="4000" b="1" dirty="0">
                <a:solidFill>
                  <a:srgbClr val="7030A0"/>
                </a:solidFill>
              </a:rPr>
              <a:t>+ </a:t>
            </a:r>
            <a:r>
              <a:rPr lang="uk-UA" sz="4000" b="1" dirty="0" smtClean="0">
                <a:solidFill>
                  <a:srgbClr val="7030A0"/>
                </a:solidFill>
              </a:rPr>
              <a:t>10 </a:t>
            </a:r>
            <a:r>
              <a:rPr lang="uk-UA" sz="4000" b="1" dirty="0">
                <a:solidFill>
                  <a:srgbClr val="7030A0"/>
                </a:solidFill>
              </a:rPr>
              <a:t>= 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7145381" y="3615255"/>
            <a:ext cx="278079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15 - 10 </a:t>
            </a:r>
            <a:r>
              <a:rPr lang="uk-UA" sz="4000" b="1" dirty="0">
                <a:solidFill>
                  <a:srgbClr val="7030A0"/>
                </a:solidFill>
              </a:rPr>
              <a:t>+ </a:t>
            </a:r>
            <a:r>
              <a:rPr lang="uk-UA" sz="4000" b="1" dirty="0" smtClean="0">
                <a:solidFill>
                  <a:srgbClr val="7030A0"/>
                </a:solidFill>
              </a:rPr>
              <a:t>5 </a:t>
            </a:r>
            <a:r>
              <a:rPr lang="uk-UA" sz="4000" b="1" dirty="0">
                <a:solidFill>
                  <a:srgbClr val="7030A0"/>
                </a:solidFill>
              </a:rPr>
              <a:t>= 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7145381" y="4551112"/>
            <a:ext cx="278079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19 </a:t>
            </a:r>
            <a:r>
              <a:rPr lang="uk-UA" sz="4000" b="1" dirty="0" smtClean="0">
                <a:solidFill>
                  <a:srgbClr val="7030A0"/>
                </a:solidFill>
              </a:rPr>
              <a:t>- 10 </a:t>
            </a:r>
            <a:r>
              <a:rPr lang="uk-UA" sz="4000" b="1" dirty="0">
                <a:solidFill>
                  <a:srgbClr val="7030A0"/>
                </a:solidFill>
              </a:rPr>
              <a:t>+ </a:t>
            </a:r>
            <a:r>
              <a:rPr lang="uk-UA" sz="4000" b="1" dirty="0" smtClean="0">
                <a:solidFill>
                  <a:srgbClr val="7030A0"/>
                </a:solidFill>
              </a:rPr>
              <a:t>1 </a:t>
            </a:r>
            <a:r>
              <a:rPr lang="uk-UA" sz="4000" b="1" dirty="0">
                <a:solidFill>
                  <a:srgbClr val="7030A0"/>
                </a:solidFill>
              </a:rPr>
              <a:t>= 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7395754" y="1273629"/>
            <a:ext cx="72339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10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9692645" y="1791113"/>
            <a:ext cx="72339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13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7569926" y="2329985"/>
            <a:ext cx="72339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10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7689676" y="3261312"/>
            <a:ext cx="535867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5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7757449" y="4197169"/>
            <a:ext cx="57099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9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9782194" y="2756167"/>
            <a:ext cx="72339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20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9782194" y="3621297"/>
            <a:ext cx="72339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10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B084C42-644C-6D09-253F-D95EF052CFA5}"/>
              </a:ext>
            </a:extLst>
          </p:cNvPr>
          <p:cNvSpPr txBox="1"/>
          <p:nvPr/>
        </p:nvSpPr>
        <p:spPr>
          <a:xfrm>
            <a:off x="9836516" y="4551112"/>
            <a:ext cx="72339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10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99397" y="1767390"/>
            <a:ext cx="2549580" cy="601147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4000" dirty="0"/>
              <a:t>13 – 3 =</a:t>
            </a:r>
            <a:endParaRPr lang="ru-RU" sz="4000" dirty="0"/>
          </a:p>
        </p:txBody>
      </p:sp>
      <p:sp>
        <p:nvSpPr>
          <p:cNvPr id="34" name="TextBox 33"/>
          <p:cNvSpPr txBox="1"/>
          <p:nvPr/>
        </p:nvSpPr>
        <p:spPr>
          <a:xfrm>
            <a:off x="4948977" y="1714020"/>
            <a:ext cx="72461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09137" y="2675481"/>
            <a:ext cx="2639840" cy="607078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4000" dirty="0"/>
              <a:t>13 – 10 =</a:t>
            </a:r>
            <a:endParaRPr lang="ru-RU" sz="4000" dirty="0"/>
          </a:p>
        </p:txBody>
      </p:sp>
      <p:sp>
        <p:nvSpPr>
          <p:cNvPr id="42" name="TextBox 41"/>
          <p:cNvSpPr txBox="1"/>
          <p:nvPr/>
        </p:nvSpPr>
        <p:spPr>
          <a:xfrm>
            <a:off x="5062312" y="2614981"/>
            <a:ext cx="49794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309137" y="3511148"/>
            <a:ext cx="2639840" cy="603652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4000" dirty="0"/>
              <a:t>14 – 4 =</a:t>
            </a:r>
            <a:endParaRPr lang="ru-RU" sz="4000" dirty="0"/>
          </a:p>
        </p:txBody>
      </p:sp>
      <p:sp>
        <p:nvSpPr>
          <p:cNvPr id="44" name="TextBox 43"/>
          <p:cNvSpPr txBox="1"/>
          <p:nvPr/>
        </p:nvSpPr>
        <p:spPr>
          <a:xfrm>
            <a:off x="4966725" y="3496931"/>
            <a:ext cx="72461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309137" y="4546475"/>
            <a:ext cx="2639840" cy="613354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4000" dirty="0"/>
              <a:t>14 – 10 =</a:t>
            </a:r>
            <a:endParaRPr lang="ru-RU" sz="4000" dirty="0"/>
          </a:p>
        </p:txBody>
      </p:sp>
      <p:sp>
        <p:nvSpPr>
          <p:cNvPr id="46" name="TextBox 45"/>
          <p:cNvSpPr txBox="1"/>
          <p:nvPr/>
        </p:nvSpPr>
        <p:spPr>
          <a:xfrm>
            <a:off x="5083442" y="4451943"/>
            <a:ext cx="49117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2071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/>
      <p:bldP spid="27" grpId="0"/>
      <p:bldP spid="28" grpId="0"/>
      <p:bldP spid="29" grpId="0" animBg="1"/>
      <p:bldP spid="30" grpId="0" animBg="1"/>
      <p:bldP spid="31" grpId="0" animBg="1"/>
      <p:bldP spid="34" grpId="0" animBg="1"/>
      <p:bldP spid="42" grpId="0" animBg="1"/>
      <p:bldP spid="44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12" name="Фізкультхвилинка №10">
            <a:hlinkClick r:id="" action="ppaction://media"/>
            <a:extLst>
              <a:ext uri="{FF2B5EF4-FFF2-40B4-BE49-F238E27FC236}">
                <a16:creationId xmlns="" xmlns:a16="http://schemas.microsoft.com/office/drawing/2014/main" id="{9A9586A1-A002-429F-80EC-36DAAF3448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2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8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="" xmlns:a16="http://schemas.microsoft.com/office/drawing/2014/main" id="{239DDE92-0FFF-053B-E110-9E72F9A4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66" y="1679729"/>
            <a:ext cx="2086630" cy="395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748118" y="541942"/>
            <a:ext cx="8732066" cy="81123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89C8695D-1288-E3A8-612E-2F79931E0DC5}"/>
              </a:ext>
            </a:extLst>
          </p:cNvPr>
          <p:cNvSpPr/>
          <p:nvPr/>
        </p:nvSpPr>
        <p:spPr>
          <a:xfrm>
            <a:off x="-1" y="5802086"/>
            <a:ext cx="859971" cy="105591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14 </a:t>
            </a:r>
          </a:p>
        </p:txBody>
      </p:sp>
      <p:pic>
        <p:nvPicPr>
          <p:cNvPr id="2" name="Picture 2" descr="D:\1 клас\2 Матем\1 УРОКИ Листопад\5 Числа 11_20\№089 Віднімання виду 17-7, 17-10\2024-02-25_2204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69918"/>
            <a:ext cx="7856727" cy="489241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83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="" xmlns:a16="http://schemas.microsoft.com/office/drawing/2014/main" id="{239DDE92-0FFF-053B-E110-9E72F9A4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66" y="1679729"/>
            <a:ext cx="2086630" cy="395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748118" y="541942"/>
            <a:ext cx="8732066" cy="81123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89C8695D-1288-E3A8-612E-2F79931E0DC5}"/>
              </a:ext>
            </a:extLst>
          </p:cNvPr>
          <p:cNvSpPr/>
          <p:nvPr/>
        </p:nvSpPr>
        <p:spPr>
          <a:xfrm>
            <a:off x="-1" y="5802086"/>
            <a:ext cx="859971" cy="105591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14 </a:t>
            </a:r>
          </a:p>
        </p:txBody>
      </p:sp>
      <p:pic>
        <p:nvPicPr>
          <p:cNvPr id="2050" name="Picture 2" descr="D:\1 клас\2 Матем\1 УРОКИ Листопад\5 Числа 11_20\№089 Віднімання виду 17-7, 17-10\2024-02-25_220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286" y="1353180"/>
            <a:ext cx="5388889" cy="5209856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19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Магия Фотошо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56" y="1893853"/>
            <a:ext cx="11561571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3910">
            <a:off x="3107237" y="4027772"/>
            <a:ext cx="2656052" cy="110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3910">
            <a:off x="5856652" y="3110752"/>
            <a:ext cx="2324211" cy="96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3910">
            <a:off x="4502294" y="3432000"/>
            <a:ext cx="2656052" cy="110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8357">
            <a:off x="7337762" y="2575640"/>
            <a:ext cx="2324211" cy="96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7461463" y="2441546"/>
            <a:ext cx="2766485" cy="93167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96000" y="3259780"/>
            <a:ext cx="3250337" cy="93167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171663" y="4094276"/>
            <a:ext cx="3521703" cy="93167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99319" y="4870060"/>
            <a:ext cx="3483299" cy="93167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061201" y="5721131"/>
            <a:ext cx="3433291" cy="93167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3910">
            <a:off x="9844" y="5482674"/>
            <a:ext cx="2656052" cy="110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3910">
            <a:off x="1718134" y="4583558"/>
            <a:ext cx="2656052" cy="110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Почва, грунт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952" y="3623654"/>
            <a:ext cx="2685376" cy="139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040793" y="412290"/>
            <a:ext cx="8230217" cy="65451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«Допоможи їжачку»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8" name="Picture 6" descr="грибы, грибной домик, сказочный домик - cкачать бесплатно рендер Грибы на  Artage.i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19299" y="1161961"/>
            <a:ext cx="2158172" cy="166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Картинки по запросу &quot;клипарт дерево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44" y="2269419"/>
            <a:ext cx="1761246" cy="159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Картинки по запросу &quot;клипарт дерево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47" y="3373736"/>
            <a:ext cx="2474647" cy="223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Картинки по запросу &quot;клипарт дерево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63" y="2592368"/>
            <a:ext cx="2474647" cy="223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Картинки по запросу &quot;клипарт дерево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818" y="2112279"/>
            <a:ext cx="1761246" cy="159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Картинки по запросу &quot;клипарт дерево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416" y="1929963"/>
            <a:ext cx="2474647" cy="223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Картинки по запросу &quot;клипарт дерево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434" y="1835369"/>
            <a:ext cx="1761246" cy="159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Почва, грунт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267" y="2879742"/>
            <a:ext cx="2686560" cy="139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Презентация &quot;По лесным тропинкам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293">
            <a:off x="10273206" y="2931204"/>
            <a:ext cx="1024060" cy="102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божья коровка клипарт на прозрачном фоне: 16 тыс изображений найдено в  Яндекс.Картинках | Matisse art project, Tree stencil, Stuffed mushroom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497" y="3413716"/>
            <a:ext cx="1067199" cy="10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4" descr="Почва, грунт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115" y="4199176"/>
            <a:ext cx="3332658" cy="173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Презентация &quot;По лесным тропинкам&quot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293">
            <a:off x="9533421" y="3980201"/>
            <a:ext cx="1475179" cy="147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Почва, грунт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3" y="4795827"/>
            <a:ext cx="3870044" cy="201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божья коровка клипарт на прозрачном фоне: 16 тыс изображений найдено в  Яндекс.Картинках | Matisse art project, Tree stencil, Stuffed mushroom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813" y="4650255"/>
            <a:ext cx="1537322" cy="155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7429">
            <a:off x="6853192" y="5830528"/>
            <a:ext cx="2656052" cy="110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7429">
            <a:off x="9463742" y="5844025"/>
            <a:ext cx="2656052" cy="110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7429">
            <a:off x="8126675" y="5880929"/>
            <a:ext cx="2656052" cy="110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Маленький ёжик- Четверо ножек... &quot; - клипарт PNG.. Обсуждение на 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4898" y="4530517"/>
            <a:ext cx="1809439" cy="202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Картинки по запросу &quot;клипарт солнышко&quot;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44" y="777913"/>
            <a:ext cx="1538579" cy="153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Презентация &quot;По лесным тропинкам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0516">
            <a:off x="1901926" y="4518081"/>
            <a:ext cx="665291" cy="66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божья коровка клипарт на прозрачном фоне: 16 тыс изображений найдено в  Яндекс.Картинках | Matisse art project, Tree stencil, Stuffed mushroom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1909">
            <a:off x="1851819" y="5107589"/>
            <a:ext cx="538279" cy="54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Презентация &quot;По лесным тропинкам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8156">
            <a:off x="2529705" y="4463966"/>
            <a:ext cx="665291" cy="66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божья коровка клипарт на прозрачном фоне: 16 тыс изображений найдено в  Яндекс.Картинках | Matisse art project, Tree stencil, Stuffed mushroom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0863">
            <a:off x="1929089" y="5436664"/>
            <a:ext cx="693317" cy="70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3052602" y="5714268"/>
            <a:ext cx="2657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– 7 =</a:t>
            </a:r>
            <a:endParaRPr lang="ru-RU" sz="6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538607" y="5700482"/>
            <a:ext cx="9755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013383" y="4836735"/>
            <a:ext cx="30096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– 10 =</a:t>
            </a:r>
            <a:endParaRPr lang="ru-RU" sz="6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976529" y="4804886"/>
            <a:ext cx="966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142036" y="3989538"/>
            <a:ext cx="2693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– 4 =</a:t>
            </a:r>
            <a:endParaRPr lang="ru-RU" sz="6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707908" y="3997260"/>
            <a:ext cx="1084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7" name="Picture 8" descr="Презентация &quot;По лесным тропинкам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8156">
            <a:off x="2128965" y="4871339"/>
            <a:ext cx="665291" cy="66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6094563" y="3249336"/>
            <a:ext cx="2915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– 10 =</a:t>
            </a:r>
            <a:endParaRPr lang="ru-RU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740553" y="3296509"/>
            <a:ext cx="995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05796" y="2527174"/>
            <a:ext cx="2263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– 6 =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479541" y="2554334"/>
            <a:ext cx="1057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2" name="Picture 10" descr="Картинки по запросу &quot;клипарт дерево&quot;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746" y="1573971"/>
            <a:ext cx="1493008" cy="134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 descr="Картинки по запросу &quot;клипарт дерево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922" y="1440436"/>
            <a:ext cx="1761246" cy="159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48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8" grpId="0"/>
      <p:bldP spid="59" grpId="0"/>
      <p:bldP spid="60" grpId="0"/>
      <p:bldP spid="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769550" y="554713"/>
            <a:ext cx="8672819" cy="78501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>
                <a:solidFill>
                  <a:schemeClr val="bg1"/>
                </a:solidFill>
              </a:rPr>
              <a:t>Online </a:t>
            </a:r>
            <a:r>
              <a:rPr lang="uk-UA" altLang="uk-UA" sz="4000" b="1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388193" y="1861127"/>
            <a:ext cx="2598052" cy="4538966"/>
          </a:xfrm>
          <a:prstGeom prst="rect">
            <a:avLst/>
          </a:prstGeom>
        </p:spPr>
      </p:pic>
      <p:pic>
        <p:nvPicPr>
          <p:cNvPr id="10" name="Рисунок 9">
            <a:hlinkClick r:id="rId5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131133" y="2201620"/>
            <a:ext cx="4265586" cy="4587906"/>
          </a:xfrm>
          <a:prstGeom prst="rect">
            <a:avLst/>
          </a:prstGeom>
        </p:spPr>
      </p:pic>
      <p:sp>
        <p:nvSpPr>
          <p:cNvPr id="13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7336" y="2201620"/>
            <a:ext cx="1256392" cy="125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768961" y="391057"/>
            <a:ext cx="8736167" cy="784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>
                <a:solidFill>
                  <a:schemeClr val="bg1"/>
                </a:solidFill>
              </a:rPr>
              <a:t>Online </a:t>
            </a:r>
            <a:r>
              <a:rPr lang="uk-UA" altLang="uk-UA" sz="4000" b="1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52848" y="1870364"/>
            <a:ext cx="2598052" cy="4538966"/>
          </a:xfrm>
          <a:prstGeom prst="rect">
            <a:avLst/>
          </a:prstGeom>
        </p:spPr>
      </p:pic>
      <p:pic>
        <p:nvPicPr>
          <p:cNvPr id="10" name="Рисунок 9">
            <a:hlinkClick r:id="rId5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131133" y="2201620"/>
            <a:ext cx="4265586" cy="4587906"/>
          </a:xfrm>
          <a:prstGeom prst="rect">
            <a:avLst/>
          </a:prstGeom>
        </p:spPr>
      </p:pic>
      <p:sp>
        <p:nvSpPr>
          <p:cNvPr id="13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wordwall.net/resourceajax/qr?shareLocation=4&amp;activityId=673007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901" y="2201620"/>
            <a:ext cx="1178889" cy="117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99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208314" y="494529"/>
            <a:ext cx="9982200" cy="81175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 </a:t>
            </a:r>
            <a:r>
              <a:rPr lang="uk-UA" sz="4000" b="1" dirty="0" smtClean="0">
                <a:solidFill>
                  <a:schemeClr val="bg1"/>
                </a:solidFill>
              </a:rPr>
              <a:t>«</a:t>
            </a:r>
            <a:r>
              <a:rPr lang="uk-UA" sz="4000" b="1" dirty="0">
                <a:solidFill>
                  <a:schemeClr val="bg1"/>
                </a:solidFill>
              </a:rPr>
              <a:t>Ранець-м'ясорубка-кошик»</a:t>
            </a:r>
          </a:p>
        </p:txBody>
      </p:sp>
      <p:pic>
        <p:nvPicPr>
          <p:cNvPr id="26" name="Picture 2" descr="Мультфильм школьный рюкзак дает большие пальцы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616" y="1915904"/>
            <a:ext cx="3041907" cy="264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Векторный мультфильм кухни мясорубки Клипарт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218" y="2035905"/>
            <a:ext cx="2774030" cy="236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SHOPPING CART GREEN vector icon | SVG(VECTOR):Domínio públic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158" y="1915904"/>
            <a:ext cx="2953259" cy="260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14615" y="4885899"/>
            <a:ext cx="286712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/>
              <a:t>Корисні </a:t>
            </a:r>
          </a:p>
          <a:p>
            <a:pPr algn="ctr"/>
            <a:r>
              <a:rPr lang="uk-UA" sz="3600" b="1" dirty="0"/>
              <a:t>знання</a:t>
            </a:r>
            <a:endParaRPr lang="ru-RU" sz="3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4459605" y="4885899"/>
            <a:ext cx="326202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/>
              <a:t>Над цим варто замислитися</a:t>
            </a:r>
            <a:endParaRPr lang="ru-RU" sz="36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8881571" y="4858514"/>
            <a:ext cx="276843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/>
              <a:t>Це мені  потрібно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53563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A455A0F-02E2-CAAC-C6EC-A0BADC607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29" y="1640879"/>
            <a:ext cx="5255966" cy="4325898"/>
          </a:xfrm>
          <a:prstGeom prst="round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1409733" y="421446"/>
            <a:ext cx="8732066" cy="84129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496918" y="2361472"/>
            <a:ext cx="4454111" cy="28847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7030A0"/>
                </a:solidFill>
              </a:rPr>
              <a:t>Дзвонить дзвоник, </a:t>
            </a:r>
            <a:endParaRPr lang="en-US" sz="2800" b="1" dirty="0" smtClean="0">
              <a:solidFill>
                <a:srgbClr val="7030A0"/>
              </a:solidFill>
            </a:endParaRPr>
          </a:p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не </a:t>
            </a:r>
            <a:r>
              <a:rPr lang="uk-UA" sz="2800" b="1" dirty="0">
                <a:solidFill>
                  <a:srgbClr val="7030A0"/>
                </a:solidFill>
              </a:rPr>
              <a:t>стихає,</a:t>
            </a:r>
          </a:p>
          <a:p>
            <a:pPr algn="ctr"/>
            <a:r>
              <a:rPr lang="uk-UA" sz="2800" b="1" dirty="0">
                <a:solidFill>
                  <a:srgbClr val="7030A0"/>
                </a:solidFill>
              </a:rPr>
              <a:t>Школярів усіх </a:t>
            </a:r>
            <a:r>
              <a:rPr lang="uk-UA" sz="2800" b="1" dirty="0" err="1">
                <a:solidFill>
                  <a:srgbClr val="7030A0"/>
                </a:solidFill>
              </a:rPr>
              <a:t>скликає</a:t>
            </a:r>
            <a:r>
              <a:rPr lang="uk-UA" sz="2800" b="1" dirty="0" smtClean="0">
                <a:solidFill>
                  <a:srgbClr val="7030A0"/>
                </a:solidFill>
              </a:rPr>
              <a:t>:</a:t>
            </a:r>
            <a:endParaRPr lang="en-US" sz="2800" b="1" dirty="0" smtClean="0">
              <a:solidFill>
                <a:srgbClr val="7030A0"/>
              </a:solidFill>
            </a:endParaRPr>
          </a:p>
          <a:p>
            <a:pPr algn="ctr"/>
            <a:r>
              <a:rPr lang="uk-UA" sz="2800" b="1" dirty="0">
                <a:solidFill>
                  <a:srgbClr val="7030A0"/>
                </a:solidFill>
              </a:rPr>
              <a:t>«Гей, до класу поспішайте,</a:t>
            </a:r>
          </a:p>
          <a:p>
            <a:pPr algn="ctr"/>
            <a:r>
              <a:rPr lang="uk-UA" sz="2800" b="1" dirty="0">
                <a:solidFill>
                  <a:srgbClr val="7030A0"/>
                </a:solidFill>
              </a:rPr>
              <a:t>На місця свої сідайте</a:t>
            </a:r>
            <a:r>
              <a:rPr lang="uk-UA" sz="2800" b="1" dirty="0" smtClean="0">
                <a:solidFill>
                  <a:srgbClr val="7030A0"/>
                </a:solidFill>
              </a:rPr>
              <a:t>!»</a:t>
            </a:r>
            <a:endParaRPr lang="uk-UA" sz="2800" b="1" dirty="0">
              <a:solidFill>
                <a:srgbClr val="7030A0"/>
              </a:solidFill>
            </a:endParaRPr>
          </a:p>
        </p:txBody>
      </p:sp>
      <p:pic>
        <p:nvPicPr>
          <p:cNvPr id="20" name="Picture 2" descr="клипарт школьный звонок png images | PNGEgg">
            <a:extLst>
              <a:ext uri="{FF2B5EF4-FFF2-40B4-BE49-F238E27FC236}">
                <a16:creationId xmlns="" xmlns:a16="http://schemas.microsoft.com/office/drawing/2014/main" id="{72F27E23-35E7-3CCF-A173-1D53CDDEB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4540" y1="35906" x2="44540" y2="35906"/>
                        <a14:foregroundMark x1="52586" y1="20134" x2="52586" y2="20134"/>
                        <a14:foregroundMark x1="58621" y1="14765" x2="58621" y2="14765"/>
                        <a14:foregroundMark x1="74425" y1="4362" x2="74425" y2="4362"/>
                        <a14:foregroundMark x1="78736" y1="19463" x2="78736" y2="19463"/>
                        <a14:foregroundMark x1="82471" y1="18121" x2="82471" y2="18121"/>
                        <a14:foregroundMark x1="81897" y1="27181" x2="81897" y2="27181"/>
                        <a14:foregroundMark x1="74425" y1="25168" x2="74425" y2="25168"/>
                        <a14:foregroundMark x1="76149" y1="23826" x2="76149" y2="23826"/>
                        <a14:foregroundMark x1="79598" y1="18792" x2="79598" y2="18792"/>
                        <a14:foregroundMark x1="80747" y1="40940" x2="80747" y2="40940"/>
                        <a14:foregroundMark x1="69828" y1="78188" x2="69828" y2="78188"/>
                        <a14:foregroundMark x1="93678" y1="72483" x2="93678" y2="72483"/>
                        <a14:foregroundMark x1="97414" y1="83221" x2="97414" y2="83221"/>
                        <a14:foregroundMark x1="95402" y1="94295" x2="95402" y2="94295"/>
                        <a14:foregroundMark x1="90805" y1="30201" x2="90805" y2="30201"/>
                        <a14:foregroundMark x1="93678" y1="25503" x2="93678" y2="25503"/>
                        <a14:foregroundMark x1="78161" y1="26174" x2="78161" y2="26174"/>
                        <a14:foregroundMark x1="77011" y1="30201" x2="77011" y2="30201"/>
                        <a14:foregroundMark x1="75287" y1="22483" x2="85057" y2="34564"/>
                        <a14:foregroundMark x1="78161" y1="18792" x2="88793" y2="35570"/>
                        <a14:foregroundMark x1="72414" y1="17785" x2="78448" y2="40940"/>
                        <a14:foregroundMark x1="66667" y1="23490" x2="82471" y2="39597"/>
                        <a14:foregroundMark x1="87644" y1="22148" x2="95115" y2="35906"/>
                        <a14:foregroundMark x1="83908" y1="26510" x2="85057" y2="36577"/>
                        <a14:foregroundMark x1="79023" y1="32215" x2="86207" y2="37584"/>
                        <a14:foregroundMark x1="94540" y1="26510" x2="94540" y2="26510"/>
                        <a14:foregroundMark x1="57471" y1="16779" x2="57471" y2="16779"/>
                        <a14:foregroundMark x1="48563" y1="31544" x2="48563" y2="31544"/>
                        <a14:foregroundMark x1="45690" y1="32886" x2="45690" y2="328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613" r="-17246"/>
          <a:stretch/>
        </p:blipFill>
        <p:spPr bwMode="auto">
          <a:xfrm flipH="1">
            <a:off x="10039533" y="560067"/>
            <a:ext cx="2334895" cy="165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73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TextBox 55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2119598" y="1632856"/>
            <a:ext cx="7982343" cy="141179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Прочитай числа </a:t>
            </a:r>
            <a:r>
              <a:rPr lang="ru-RU" sz="2000" b="1" dirty="0" err="1" smtClean="0">
                <a:solidFill>
                  <a:srgbClr val="7030A0"/>
                </a:solidFill>
              </a:rPr>
              <a:t>першого</a:t>
            </a:r>
            <a:r>
              <a:rPr lang="ru-RU" sz="2000" b="1" dirty="0" smtClean="0">
                <a:solidFill>
                  <a:srgbClr val="7030A0"/>
                </a:solidFill>
              </a:rPr>
              <a:t> ряда. Як вони </a:t>
            </a:r>
            <a:r>
              <a:rPr lang="ru-RU" sz="2000" b="1" dirty="0" err="1" smtClean="0">
                <a:solidFill>
                  <a:srgbClr val="7030A0"/>
                </a:solidFill>
              </a:rPr>
              <a:t>називаються</a:t>
            </a:r>
            <a:r>
              <a:rPr lang="ru-RU" sz="2000" b="1" dirty="0" smtClean="0">
                <a:solidFill>
                  <a:srgbClr val="7030A0"/>
                </a:solidFill>
              </a:rPr>
              <a:t>? </a:t>
            </a:r>
            <a:r>
              <a:rPr lang="ru-RU" sz="2000" b="1" dirty="0" err="1" smtClean="0">
                <a:solidFill>
                  <a:srgbClr val="7030A0"/>
                </a:solidFill>
              </a:rPr>
              <a:t>Чому</a:t>
            </a:r>
            <a:r>
              <a:rPr lang="ru-RU" sz="2000" b="1" dirty="0" smtClean="0">
                <a:solidFill>
                  <a:srgbClr val="7030A0"/>
                </a:solidFill>
              </a:rPr>
              <a:t>? 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Прочитай числа </a:t>
            </a:r>
            <a:r>
              <a:rPr lang="ru-RU" sz="2000" b="1" dirty="0" smtClean="0">
                <a:solidFill>
                  <a:srgbClr val="7030A0"/>
                </a:solidFill>
              </a:rPr>
              <a:t>другого </a:t>
            </a:r>
            <a:r>
              <a:rPr lang="ru-RU" sz="2000" b="1" dirty="0">
                <a:solidFill>
                  <a:srgbClr val="7030A0"/>
                </a:solidFill>
              </a:rPr>
              <a:t>ряда. Як вони </a:t>
            </a:r>
            <a:r>
              <a:rPr lang="ru-RU" sz="2000" b="1" dirty="0" err="1">
                <a:solidFill>
                  <a:srgbClr val="7030A0"/>
                </a:solidFill>
              </a:rPr>
              <a:t>називаються</a:t>
            </a:r>
            <a:r>
              <a:rPr lang="ru-RU" sz="2000" b="1" dirty="0" smtClean="0">
                <a:solidFill>
                  <a:srgbClr val="7030A0"/>
                </a:solidFill>
              </a:rPr>
              <a:t>? </a:t>
            </a:r>
            <a:r>
              <a:rPr lang="ru-RU" sz="2000" b="1" dirty="0" err="1" smtClean="0">
                <a:solidFill>
                  <a:srgbClr val="7030A0"/>
                </a:solidFill>
              </a:rPr>
              <a:t>Чому</a:t>
            </a:r>
            <a:r>
              <a:rPr lang="ru-RU" sz="2000" b="1" dirty="0" smtClean="0">
                <a:solidFill>
                  <a:srgbClr val="7030A0"/>
                </a:solidFill>
              </a:rPr>
              <a:t>?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Яке число </a:t>
            </a:r>
            <a:r>
              <a:rPr lang="ru-RU" sz="2000" b="1" dirty="0" err="1" smtClean="0">
                <a:solidFill>
                  <a:srgbClr val="7030A0"/>
                </a:solidFill>
              </a:rPr>
              <a:t>починає</a:t>
            </a:r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</a:rPr>
              <a:t>натуральний</a:t>
            </a:r>
            <a:r>
              <a:rPr lang="ru-RU" sz="2000" b="1" dirty="0" smtClean="0">
                <a:solidFill>
                  <a:srgbClr val="7030A0"/>
                </a:solidFill>
              </a:rPr>
              <a:t> ряд чисел?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Яке число </a:t>
            </a:r>
            <a:r>
              <a:rPr lang="ru-RU" sz="2000" b="1" dirty="0" err="1" smtClean="0">
                <a:solidFill>
                  <a:srgbClr val="7030A0"/>
                </a:solidFill>
              </a:rPr>
              <a:t>закінчує</a:t>
            </a:r>
            <a:r>
              <a:rPr lang="ru-RU" sz="2000" b="1" dirty="0" smtClean="0">
                <a:solidFill>
                  <a:srgbClr val="7030A0"/>
                </a:solidFill>
              </a:rPr>
              <a:t> перший десяток? </a:t>
            </a:r>
            <a:r>
              <a:rPr lang="ru-RU" sz="2000" b="1" dirty="0" err="1" smtClean="0">
                <a:solidFill>
                  <a:srgbClr val="7030A0"/>
                </a:solidFill>
              </a:rPr>
              <a:t>Другий</a:t>
            </a:r>
            <a:r>
              <a:rPr lang="ru-RU" sz="2000" b="1" dirty="0" smtClean="0">
                <a:solidFill>
                  <a:srgbClr val="7030A0"/>
                </a:solidFill>
              </a:rPr>
              <a:t> десяток? </a:t>
            </a:r>
            <a:endParaRPr lang="ru-RU" sz="2000" b="1" dirty="0">
              <a:solidFill>
                <a:srgbClr val="7030A0"/>
              </a:solidFill>
            </a:endParaRPr>
          </a:p>
        </p:txBody>
      </p:sp>
      <p:pic>
        <p:nvPicPr>
          <p:cNvPr id="83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2" b="68984"/>
          <a:stretch/>
        </p:blipFill>
        <p:spPr bwMode="auto">
          <a:xfrm>
            <a:off x="2157378" y="3254742"/>
            <a:ext cx="941250" cy="12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5" t="-654" r="72377" b="69638"/>
          <a:stretch/>
        </p:blipFill>
        <p:spPr bwMode="auto">
          <a:xfrm>
            <a:off x="3087857" y="3229552"/>
            <a:ext cx="941250" cy="12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2" t="-327" r="57840" b="69311"/>
          <a:stretch/>
        </p:blipFill>
        <p:spPr bwMode="auto">
          <a:xfrm>
            <a:off x="4053382" y="3229552"/>
            <a:ext cx="941250" cy="12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1" t="327" r="43671" b="68657"/>
          <a:stretch/>
        </p:blipFill>
        <p:spPr bwMode="auto">
          <a:xfrm>
            <a:off x="5018907" y="3254742"/>
            <a:ext cx="941250" cy="12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-981" r="29502" b="69965"/>
          <a:stretch/>
        </p:blipFill>
        <p:spPr bwMode="auto">
          <a:xfrm>
            <a:off x="5962890" y="3229552"/>
            <a:ext cx="941250" cy="12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1" t="-327" r="14781" b="69311"/>
          <a:stretch/>
        </p:blipFill>
        <p:spPr bwMode="auto">
          <a:xfrm>
            <a:off x="6911724" y="3254742"/>
            <a:ext cx="941250" cy="12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02" r="60" b="68984"/>
          <a:stretch/>
        </p:blipFill>
        <p:spPr bwMode="auto">
          <a:xfrm>
            <a:off x="7872398" y="3254742"/>
            <a:ext cx="941250" cy="12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" t="32714" r="86546" b="36270"/>
          <a:stretch/>
        </p:blipFill>
        <p:spPr bwMode="auto">
          <a:xfrm>
            <a:off x="8833072" y="3254742"/>
            <a:ext cx="941250" cy="12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9" t="32387" r="72193" b="36597"/>
          <a:stretch/>
        </p:blipFill>
        <p:spPr bwMode="auto">
          <a:xfrm>
            <a:off x="9774322" y="3254742"/>
            <a:ext cx="941250" cy="12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4" t="32714" r="57288" b="36270"/>
          <a:stretch/>
        </p:blipFill>
        <p:spPr bwMode="auto">
          <a:xfrm>
            <a:off x="1189120" y="4490958"/>
            <a:ext cx="941250" cy="12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9" t="32060" r="43303" b="36924"/>
          <a:stretch/>
        </p:blipFill>
        <p:spPr bwMode="auto">
          <a:xfrm>
            <a:off x="2119599" y="4465768"/>
            <a:ext cx="941250" cy="12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4" t="31733" r="29318" b="37251"/>
          <a:stretch/>
        </p:blipFill>
        <p:spPr bwMode="auto">
          <a:xfrm>
            <a:off x="3085124" y="4465768"/>
            <a:ext cx="941250" cy="12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7" t="31732" r="14965" b="37252"/>
          <a:stretch/>
        </p:blipFill>
        <p:spPr bwMode="auto">
          <a:xfrm>
            <a:off x="4050649" y="4490958"/>
            <a:ext cx="941250" cy="12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50" t="31406" r="612" b="37578"/>
          <a:stretch/>
        </p:blipFill>
        <p:spPr bwMode="auto">
          <a:xfrm>
            <a:off x="4994632" y="4465768"/>
            <a:ext cx="941250" cy="12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" t="66409" r="86178" b="2575"/>
          <a:stretch/>
        </p:blipFill>
        <p:spPr bwMode="auto">
          <a:xfrm>
            <a:off x="5943466" y="4490958"/>
            <a:ext cx="941250" cy="12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1" t="66409" r="73481" b="2575"/>
          <a:stretch/>
        </p:blipFill>
        <p:spPr bwMode="auto">
          <a:xfrm>
            <a:off x="6904140" y="4490958"/>
            <a:ext cx="941250" cy="12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6" t="66082" r="58576" b="2902"/>
          <a:stretch/>
        </p:blipFill>
        <p:spPr bwMode="auto">
          <a:xfrm>
            <a:off x="7864814" y="4490958"/>
            <a:ext cx="941250" cy="12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9" t="66082" r="44223" b="2902"/>
          <a:stretch/>
        </p:blipFill>
        <p:spPr bwMode="auto">
          <a:xfrm>
            <a:off x="8806064" y="4490958"/>
            <a:ext cx="941250" cy="12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2" t="66409" r="29870" b="2575"/>
          <a:stretch/>
        </p:blipFill>
        <p:spPr bwMode="auto">
          <a:xfrm>
            <a:off x="9786162" y="4490958"/>
            <a:ext cx="941250" cy="12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5" t="66409" r="15517" b="2575"/>
          <a:stretch/>
        </p:blipFill>
        <p:spPr bwMode="auto">
          <a:xfrm>
            <a:off x="10766260" y="4490958"/>
            <a:ext cx="941250" cy="12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Прямоугольник 102"/>
          <p:cNvSpPr/>
          <p:nvPr/>
        </p:nvSpPr>
        <p:spPr>
          <a:xfrm>
            <a:off x="1458685" y="493293"/>
            <a:ext cx="9542145" cy="98716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 Лічба від 1 до </a:t>
            </a:r>
            <a:r>
              <a:rPr lang="uk-UA" sz="4000" b="1" dirty="0" smtClean="0">
                <a:solidFill>
                  <a:schemeClr val="bg1"/>
                </a:solidFill>
              </a:rPr>
              <a:t>20 і назад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35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Скругленный прямоугольник 36"/>
          <p:cNvSpPr/>
          <p:nvPr/>
        </p:nvSpPr>
        <p:spPr>
          <a:xfrm>
            <a:off x="2438399" y="2795146"/>
            <a:ext cx="8641671" cy="3578918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dirty="0">
                <a:solidFill>
                  <a:srgbClr val="7030A0"/>
                </a:solidFill>
              </a:rPr>
              <a:t>Яке число передує числу 12? </a:t>
            </a:r>
            <a:endParaRPr lang="uk-UA" sz="2400" b="1" dirty="0" smtClean="0">
              <a:solidFill>
                <a:srgbClr val="7030A0"/>
              </a:solidFill>
            </a:endParaRPr>
          </a:p>
          <a:p>
            <a:r>
              <a:rPr lang="uk-UA" sz="2400" b="1" dirty="0" smtClean="0">
                <a:solidFill>
                  <a:srgbClr val="7030A0"/>
                </a:solidFill>
              </a:rPr>
              <a:t>Яке </a:t>
            </a:r>
            <a:r>
              <a:rPr lang="uk-UA" sz="2400" b="1" dirty="0">
                <a:solidFill>
                  <a:srgbClr val="7030A0"/>
                </a:solidFill>
              </a:rPr>
              <a:t>число наступне після числа 14? </a:t>
            </a:r>
            <a:endParaRPr lang="uk-UA" sz="2400" b="1" dirty="0" smtClean="0">
              <a:solidFill>
                <a:srgbClr val="7030A0"/>
              </a:solidFill>
            </a:endParaRPr>
          </a:p>
          <a:p>
            <a:r>
              <a:rPr lang="uk-UA" sz="2400" b="1" dirty="0" smtClean="0">
                <a:solidFill>
                  <a:srgbClr val="7030A0"/>
                </a:solidFill>
              </a:rPr>
              <a:t>Назвіть </a:t>
            </a:r>
            <a:r>
              <a:rPr lang="uk-UA" sz="2400" b="1" dirty="0">
                <a:solidFill>
                  <a:srgbClr val="7030A0"/>
                </a:solidFill>
              </a:rPr>
              <a:t>«сусідів» числа 13. </a:t>
            </a:r>
            <a:endParaRPr lang="uk-UA" sz="2400" b="1" dirty="0" smtClean="0">
              <a:solidFill>
                <a:srgbClr val="7030A0"/>
              </a:solidFill>
            </a:endParaRPr>
          </a:p>
          <a:p>
            <a:r>
              <a:rPr lang="uk-UA" sz="2400" b="1" dirty="0" smtClean="0">
                <a:solidFill>
                  <a:srgbClr val="7030A0"/>
                </a:solidFill>
              </a:rPr>
              <a:t>Яке </a:t>
            </a:r>
            <a:r>
              <a:rPr lang="uk-UA" sz="2400" b="1" dirty="0">
                <a:solidFill>
                  <a:srgbClr val="7030A0"/>
                </a:solidFill>
              </a:rPr>
              <a:t>число знаходиться між числами 11 і 13? </a:t>
            </a:r>
            <a:endParaRPr lang="uk-UA" sz="2400" b="1" dirty="0" smtClean="0">
              <a:solidFill>
                <a:srgbClr val="7030A0"/>
              </a:solidFill>
            </a:endParaRPr>
          </a:p>
          <a:p>
            <a:r>
              <a:rPr lang="uk-UA" sz="2400" b="1" dirty="0" smtClean="0">
                <a:solidFill>
                  <a:srgbClr val="7030A0"/>
                </a:solidFill>
              </a:rPr>
              <a:t>Яке число на 1 більше 15?</a:t>
            </a:r>
          </a:p>
          <a:p>
            <a:r>
              <a:rPr lang="uk-UA" sz="2400" b="1" dirty="0" smtClean="0">
                <a:solidFill>
                  <a:srgbClr val="7030A0"/>
                </a:solidFill>
              </a:rPr>
              <a:t>Яке число менше 20 на 1?</a:t>
            </a:r>
            <a:endParaRPr lang="uk-UA" sz="2400" b="1" dirty="0" smtClean="0">
              <a:solidFill>
                <a:srgbClr val="7030A0"/>
              </a:solidFill>
            </a:endParaRPr>
          </a:p>
          <a:p>
            <a:r>
              <a:rPr lang="uk-UA" sz="2400" b="1" dirty="0" smtClean="0">
                <a:solidFill>
                  <a:srgbClr val="7030A0"/>
                </a:solidFill>
              </a:rPr>
              <a:t>Назвіть </a:t>
            </a:r>
            <a:r>
              <a:rPr lang="uk-UA" sz="2400" b="1" dirty="0">
                <a:solidFill>
                  <a:srgbClr val="7030A0"/>
                </a:solidFill>
              </a:rPr>
              <a:t>числа більші за 10, менші за 13. </a:t>
            </a:r>
            <a:endParaRPr lang="uk-UA" sz="2400" b="1" dirty="0" smtClean="0">
              <a:solidFill>
                <a:srgbClr val="7030A0"/>
              </a:solidFill>
            </a:endParaRPr>
          </a:p>
          <a:p>
            <a:r>
              <a:rPr lang="uk-UA" sz="2400" b="1" dirty="0" smtClean="0">
                <a:solidFill>
                  <a:srgbClr val="7030A0"/>
                </a:solidFill>
              </a:rPr>
              <a:t>Які </a:t>
            </a:r>
            <a:r>
              <a:rPr lang="uk-UA" sz="2400" b="1" dirty="0">
                <a:solidFill>
                  <a:srgbClr val="7030A0"/>
                </a:solidFill>
              </a:rPr>
              <a:t>числа більші за 12, менші за 15</a:t>
            </a:r>
            <a:r>
              <a:rPr lang="uk-UA" sz="2400" b="1" dirty="0" smtClean="0">
                <a:solidFill>
                  <a:srgbClr val="7030A0"/>
                </a:solidFill>
              </a:rPr>
              <a:t>?</a:t>
            </a:r>
          </a:p>
          <a:p>
            <a:r>
              <a:rPr lang="uk-UA" sz="2400" b="1" dirty="0">
                <a:solidFill>
                  <a:srgbClr val="7030A0"/>
                </a:solidFill>
              </a:rPr>
              <a:t>Що означає цифра 1 у записі числа </a:t>
            </a:r>
            <a:r>
              <a:rPr lang="uk-UA" sz="2400" b="1" dirty="0" smtClean="0">
                <a:solidFill>
                  <a:srgbClr val="7030A0"/>
                </a:solidFill>
              </a:rPr>
              <a:t>16? </a:t>
            </a:r>
            <a:r>
              <a:rPr lang="uk-UA" sz="2400" b="1" dirty="0">
                <a:solidFill>
                  <a:srgbClr val="7030A0"/>
                </a:solidFill>
              </a:rPr>
              <a:t>Що означає цифра </a:t>
            </a:r>
            <a:r>
              <a:rPr lang="uk-UA" sz="2400" b="1" dirty="0" smtClean="0">
                <a:solidFill>
                  <a:srgbClr val="7030A0"/>
                </a:solidFill>
              </a:rPr>
              <a:t>6? 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48" name="Прямоугольник 7">
            <a:extLst>
              <a:ext uri="{FF2B5EF4-FFF2-40B4-BE49-F238E27FC236}">
                <a16:creationId xmlns="" xmlns:a16="http://schemas.microsoft.com/office/drawing/2014/main" id="{84196B2B-A369-D8F2-8123-2FCB91BE35C8}"/>
              </a:ext>
            </a:extLst>
          </p:cNvPr>
          <p:cNvSpPr/>
          <p:nvPr/>
        </p:nvSpPr>
        <p:spPr>
          <a:xfrm>
            <a:off x="1714533" y="478638"/>
            <a:ext cx="8732066" cy="74056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Усне опитування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04AD7F44-3BE6-E4B9-4FE1-0BA4B56D40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74" b="19991"/>
          <a:stretch/>
        </p:blipFill>
        <p:spPr>
          <a:xfrm>
            <a:off x="914195" y="1510286"/>
            <a:ext cx="10165876" cy="1152000"/>
          </a:xfrm>
          <a:prstGeom prst="round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50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="" xmlns:a16="http://schemas.microsoft.com/office/drawing/2014/main" id="{A3EFD9B9-9EF0-518A-DB2F-9A3CB5488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85" y="2795146"/>
            <a:ext cx="1995280" cy="378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6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568" y="2475929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7" y="3040369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73573" y="3123341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38630" y="4609360"/>
            <a:ext cx="1414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7030A0"/>
                </a:solidFill>
              </a:rPr>
              <a:t>11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77685" y="565358"/>
            <a:ext cx="9915297" cy="84978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Д</a:t>
            </a:r>
            <a:r>
              <a:rPr lang="uk-UA" sz="4000" b="1" dirty="0" smtClean="0">
                <a:solidFill>
                  <a:schemeClr val="bg1"/>
                </a:solidFill>
              </a:rPr>
              <a:t>есятковий </a:t>
            </a:r>
            <a:r>
              <a:rPr lang="uk-UA" sz="4000" b="1" dirty="0">
                <a:solidFill>
                  <a:schemeClr val="bg1"/>
                </a:solidFill>
              </a:rPr>
              <a:t>склад чисел 11 – 20</a:t>
            </a:r>
          </a:p>
        </p:txBody>
      </p:sp>
      <p:sp>
        <p:nvSpPr>
          <p:cNvPr id="10" name="Овал 9"/>
          <p:cNvSpPr/>
          <p:nvPr/>
        </p:nvSpPr>
        <p:spPr>
          <a:xfrm>
            <a:off x="344528" y="3525155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11" name="Овал 10"/>
          <p:cNvSpPr/>
          <p:nvPr/>
        </p:nvSpPr>
        <p:spPr>
          <a:xfrm>
            <a:off x="2743911" y="3441768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pic>
        <p:nvPicPr>
          <p:cNvPr id="12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169" y="3040369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8165" y="3123341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573240" y="4557186"/>
            <a:ext cx="1414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7030A0"/>
                </a:solidFill>
              </a:rPr>
              <a:t>16</a:t>
            </a:r>
          </a:p>
        </p:txBody>
      </p:sp>
      <p:sp>
        <p:nvSpPr>
          <p:cNvPr id="15" name="Овал 14"/>
          <p:cNvSpPr/>
          <p:nvPr/>
        </p:nvSpPr>
        <p:spPr>
          <a:xfrm>
            <a:off x="4319120" y="3525155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16" name="Овал 15"/>
          <p:cNvSpPr/>
          <p:nvPr/>
        </p:nvSpPr>
        <p:spPr>
          <a:xfrm>
            <a:off x="6718503" y="3441768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pic>
        <p:nvPicPr>
          <p:cNvPr id="17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64" y="3040369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8160" y="3123341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578088" y="4476695"/>
            <a:ext cx="1414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7030A0"/>
                </a:solidFill>
              </a:rPr>
              <a:t>20</a:t>
            </a:r>
          </a:p>
        </p:txBody>
      </p:sp>
      <p:sp>
        <p:nvSpPr>
          <p:cNvPr id="20" name="Овал 19"/>
          <p:cNvSpPr/>
          <p:nvPr/>
        </p:nvSpPr>
        <p:spPr>
          <a:xfrm>
            <a:off x="8209115" y="3525155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21" name="Овал 20"/>
          <p:cNvSpPr/>
          <p:nvPr/>
        </p:nvSpPr>
        <p:spPr>
          <a:xfrm>
            <a:off x="10608498" y="3441768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pic>
        <p:nvPicPr>
          <p:cNvPr id="22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356" y="2400338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191" y="2415688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41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793824" y="508496"/>
            <a:ext cx="8534399" cy="72159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Математичний диктант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C2B39BC-CA1D-C1D7-2E09-12CBC096A6A8}"/>
              </a:ext>
            </a:extLst>
          </p:cNvPr>
          <p:cNvSpPr txBox="1"/>
          <p:nvPr/>
        </p:nvSpPr>
        <p:spPr>
          <a:xfrm>
            <a:off x="1793824" y="1329245"/>
            <a:ext cx="8534399" cy="3785652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Запишіть суму чисел 10 і 3.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Запишіть різницю чисел 10 і 3.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На скільки 14 більше 13?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На скільки 6 менше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10? </a:t>
            </a:r>
            <a:endParaRPr lang="uk-UA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err="1">
                <a:solidFill>
                  <a:schemeClr val="accent5">
                    <a:lumMod val="50000"/>
                  </a:schemeClr>
                </a:solidFill>
              </a:rPr>
              <a:t>Збільшіть</a:t>
            </a: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 14 на 1.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err="1">
                <a:solidFill>
                  <a:schemeClr val="accent5">
                    <a:lumMod val="50000"/>
                  </a:schemeClr>
                </a:solidFill>
              </a:rPr>
              <a:t>Зменшіть</a:t>
            </a: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20 </a:t>
            </a: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на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1. </a:t>
            </a:r>
            <a:endParaRPr lang="uk-UA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Перший доданок 2, другий доданок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10.</a:t>
            </a:r>
            <a:endParaRPr lang="uk-UA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Зменшуване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19</a:t>
            </a: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, від’ємник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1. </a:t>
            </a: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Обчисліть різницю.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До якого числа слід додати 3, щоб отримати 8?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Яке число знаходиться між числами 13 і 15?  </a:t>
            </a:r>
            <a:endParaRPr lang="uk-UA" sz="24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F4B8DFB-000E-C2E4-A171-6610DA42153E}"/>
              </a:ext>
            </a:extLst>
          </p:cNvPr>
          <p:cNvSpPr txBox="1"/>
          <p:nvPr/>
        </p:nvSpPr>
        <p:spPr>
          <a:xfrm>
            <a:off x="1793825" y="5201985"/>
            <a:ext cx="796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7030A0"/>
                </a:solidFill>
              </a:rPr>
              <a:t>13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F4B8DFB-000E-C2E4-A171-6610DA42153E}"/>
              </a:ext>
            </a:extLst>
          </p:cNvPr>
          <p:cNvSpPr txBox="1"/>
          <p:nvPr/>
        </p:nvSpPr>
        <p:spPr>
          <a:xfrm>
            <a:off x="2590801" y="5204005"/>
            <a:ext cx="796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7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F4B8DFB-000E-C2E4-A171-6610DA42153E}"/>
              </a:ext>
            </a:extLst>
          </p:cNvPr>
          <p:cNvSpPr txBox="1"/>
          <p:nvPr/>
        </p:nvSpPr>
        <p:spPr>
          <a:xfrm>
            <a:off x="3387777" y="5212870"/>
            <a:ext cx="796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1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F4B8DFB-000E-C2E4-A171-6610DA42153E}"/>
              </a:ext>
            </a:extLst>
          </p:cNvPr>
          <p:cNvSpPr txBox="1"/>
          <p:nvPr/>
        </p:nvSpPr>
        <p:spPr>
          <a:xfrm>
            <a:off x="7409597" y="5192947"/>
            <a:ext cx="796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18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F4B8DFB-000E-C2E4-A171-6610DA42153E}"/>
              </a:ext>
            </a:extLst>
          </p:cNvPr>
          <p:cNvSpPr txBox="1"/>
          <p:nvPr/>
        </p:nvSpPr>
        <p:spPr>
          <a:xfrm>
            <a:off x="6612621" y="5204005"/>
            <a:ext cx="796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12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F4B8DFB-000E-C2E4-A171-6610DA42153E}"/>
              </a:ext>
            </a:extLst>
          </p:cNvPr>
          <p:cNvSpPr txBox="1"/>
          <p:nvPr/>
        </p:nvSpPr>
        <p:spPr>
          <a:xfrm>
            <a:off x="4184753" y="5206691"/>
            <a:ext cx="796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4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F4B8DFB-000E-C2E4-A171-6610DA42153E}"/>
              </a:ext>
            </a:extLst>
          </p:cNvPr>
          <p:cNvSpPr txBox="1"/>
          <p:nvPr/>
        </p:nvSpPr>
        <p:spPr>
          <a:xfrm>
            <a:off x="5007783" y="5204004"/>
            <a:ext cx="796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15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F4B8DFB-000E-C2E4-A171-6610DA42153E}"/>
              </a:ext>
            </a:extLst>
          </p:cNvPr>
          <p:cNvSpPr txBox="1"/>
          <p:nvPr/>
        </p:nvSpPr>
        <p:spPr>
          <a:xfrm>
            <a:off x="5815645" y="5204003"/>
            <a:ext cx="796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19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F4B8DFB-000E-C2E4-A171-6610DA42153E}"/>
              </a:ext>
            </a:extLst>
          </p:cNvPr>
          <p:cNvSpPr txBox="1"/>
          <p:nvPr/>
        </p:nvSpPr>
        <p:spPr>
          <a:xfrm>
            <a:off x="8210856" y="5186594"/>
            <a:ext cx="796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14</a:t>
            </a:r>
            <a:endParaRPr lang="x-none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29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38943" y="625156"/>
            <a:ext cx="9535886" cy="76821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75847" y="1915660"/>
            <a:ext cx="5104124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Сьогодні на уроці ми будемо  віднімати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десятки й одиниці від двоцифрових чисел.</a:t>
            </a:r>
            <a:endParaRPr lang="uk-UA" sz="32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Розв'язувати </a:t>
            </a:r>
            <a:r>
              <a:rPr lang="uk-UA" sz="3200" b="1" dirty="0" smtClean="0">
                <a:solidFill>
                  <a:schemeClr val="bg1"/>
                </a:solidFill>
              </a:rPr>
              <a:t>задачу </a:t>
            </a:r>
            <a:r>
              <a:rPr lang="uk-UA" sz="3200" b="1" dirty="0">
                <a:solidFill>
                  <a:schemeClr val="bg1"/>
                </a:solidFill>
              </a:rPr>
              <a:t>на знаходження суми</a:t>
            </a:r>
            <a:r>
              <a:rPr lang="uk-UA" sz="3200" b="1" dirty="0" smtClean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039081" y="2455163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49" y="2158463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718997" y="494528"/>
            <a:ext cx="8732066" cy="77356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Вивчаю </a:t>
            </a:r>
            <a:r>
              <a:rPr lang="uk-U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1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6B21752B-0484-AA15-073B-DC42DBFC179F}"/>
              </a:ext>
            </a:extLst>
          </p:cNvPr>
          <p:cNvSpPr/>
          <p:nvPr/>
        </p:nvSpPr>
        <p:spPr>
          <a:xfrm>
            <a:off x="527050" y="1556746"/>
            <a:ext cx="3642180" cy="112014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7030A0"/>
                </a:solidFill>
              </a:rPr>
              <a:t>Одиниці</a:t>
            </a:r>
            <a:r>
              <a:rPr lang="uk-UA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dirty="0">
                <a:solidFill>
                  <a:srgbClr val="7030A0"/>
                </a:solidFill>
              </a:rPr>
              <a:t>віднімаємо, </a:t>
            </a:r>
            <a:r>
              <a:rPr lang="uk-UA" sz="2800" b="1" dirty="0">
                <a:solidFill>
                  <a:srgbClr val="7030A0"/>
                </a:solidFill>
              </a:rPr>
              <a:t>від одиниць.</a:t>
            </a:r>
          </a:p>
        </p:txBody>
      </p:sp>
      <p:sp>
        <p:nvSpPr>
          <p:cNvPr id="32" name="Куб 31">
            <a:extLst>
              <a:ext uri="{FF2B5EF4-FFF2-40B4-BE49-F238E27FC236}">
                <a16:creationId xmlns="" xmlns:a16="http://schemas.microsoft.com/office/drawing/2014/main" id="{64128F36-0768-1973-8F1F-67E685F20192}"/>
              </a:ext>
            </a:extLst>
          </p:cNvPr>
          <p:cNvSpPr/>
          <p:nvPr/>
        </p:nvSpPr>
        <p:spPr>
          <a:xfrm>
            <a:off x="4426306" y="4606266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Куб 32">
            <a:extLst>
              <a:ext uri="{FF2B5EF4-FFF2-40B4-BE49-F238E27FC236}">
                <a16:creationId xmlns="" xmlns:a16="http://schemas.microsoft.com/office/drawing/2014/main" id="{56AEF436-8351-A0E9-BCDC-32E36EA3A273}"/>
              </a:ext>
            </a:extLst>
          </p:cNvPr>
          <p:cNvSpPr/>
          <p:nvPr/>
        </p:nvSpPr>
        <p:spPr>
          <a:xfrm>
            <a:off x="4426307" y="3934510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Куб 33">
            <a:extLst>
              <a:ext uri="{FF2B5EF4-FFF2-40B4-BE49-F238E27FC236}">
                <a16:creationId xmlns="" xmlns:a16="http://schemas.microsoft.com/office/drawing/2014/main" id="{4874DF4F-D69D-29E9-25A9-AE6158EBB02A}"/>
              </a:ext>
            </a:extLst>
          </p:cNvPr>
          <p:cNvSpPr/>
          <p:nvPr/>
        </p:nvSpPr>
        <p:spPr>
          <a:xfrm>
            <a:off x="5127642" y="4606266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DA9C9C06-01F8-697F-5E4F-D1F0F97E0C16}"/>
              </a:ext>
            </a:extLst>
          </p:cNvPr>
          <p:cNvSpPr txBox="1"/>
          <p:nvPr/>
        </p:nvSpPr>
        <p:spPr>
          <a:xfrm>
            <a:off x="5520837" y="5450252"/>
            <a:ext cx="2723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–</a:t>
            </a:r>
            <a:r>
              <a:rPr lang="uk-UA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 </a:t>
            </a:r>
            <a:r>
              <a:rPr lang="uk-UA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Куб 35">
            <a:extLst>
              <a:ext uri="{FF2B5EF4-FFF2-40B4-BE49-F238E27FC236}">
                <a16:creationId xmlns="" xmlns:a16="http://schemas.microsoft.com/office/drawing/2014/main" id="{6F00E1F3-A0AC-FF44-C4BF-6B923B81876B}"/>
              </a:ext>
            </a:extLst>
          </p:cNvPr>
          <p:cNvSpPr/>
          <p:nvPr/>
        </p:nvSpPr>
        <p:spPr>
          <a:xfrm>
            <a:off x="5115519" y="3934510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Куб 36">
            <a:extLst>
              <a:ext uri="{FF2B5EF4-FFF2-40B4-BE49-F238E27FC236}">
                <a16:creationId xmlns="" xmlns:a16="http://schemas.microsoft.com/office/drawing/2014/main" id="{B0F2D844-B936-AA5F-3E5F-58794F91A1C9}"/>
              </a:ext>
            </a:extLst>
          </p:cNvPr>
          <p:cNvSpPr/>
          <p:nvPr/>
        </p:nvSpPr>
        <p:spPr>
          <a:xfrm>
            <a:off x="6322268" y="4606264"/>
            <a:ext cx="872809" cy="838413"/>
          </a:xfrm>
          <a:prstGeom prst="cube">
            <a:avLst/>
          </a:prstGeom>
          <a:solidFill>
            <a:srgbClr val="FF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8" name="Куб 37">
            <a:extLst>
              <a:ext uri="{FF2B5EF4-FFF2-40B4-BE49-F238E27FC236}">
                <a16:creationId xmlns="" xmlns:a16="http://schemas.microsoft.com/office/drawing/2014/main" id="{37F4DF01-C28A-3F5E-E5FD-D51B72E4D4EB}"/>
              </a:ext>
            </a:extLst>
          </p:cNvPr>
          <p:cNvSpPr/>
          <p:nvPr/>
        </p:nvSpPr>
        <p:spPr>
          <a:xfrm>
            <a:off x="4426306" y="3348647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Куб 38">
            <a:extLst>
              <a:ext uri="{FF2B5EF4-FFF2-40B4-BE49-F238E27FC236}">
                <a16:creationId xmlns="" xmlns:a16="http://schemas.microsoft.com/office/drawing/2014/main" id="{99DF7B46-AB77-175A-FDE7-CEFD86D68EE1}"/>
              </a:ext>
            </a:extLst>
          </p:cNvPr>
          <p:cNvSpPr/>
          <p:nvPr/>
        </p:nvSpPr>
        <p:spPr>
          <a:xfrm>
            <a:off x="4426307" y="2676891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Куб 39">
            <a:extLst>
              <a:ext uri="{FF2B5EF4-FFF2-40B4-BE49-F238E27FC236}">
                <a16:creationId xmlns="" xmlns:a16="http://schemas.microsoft.com/office/drawing/2014/main" id="{D5EA934A-B3B7-5AD7-F289-3BBAFA16B0C4}"/>
              </a:ext>
            </a:extLst>
          </p:cNvPr>
          <p:cNvSpPr/>
          <p:nvPr/>
        </p:nvSpPr>
        <p:spPr>
          <a:xfrm>
            <a:off x="5100144" y="3348647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Куб 40">
            <a:extLst>
              <a:ext uri="{FF2B5EF4-FFF2-40B4-BE49-F238E27FC236}">
                <a16:creationId xmlns="" xmlns:a16="http://schemas.microsoft.com/office/drawing/2014/main" id="{9C93650D-4487-E693-F155-51DFC3827038}"/>
              </a:ext>
            </a:extLst>
          </p:cNvPr>
          <p:cNvSpPr/>
          <p:nvPr/>
        </p:nvSpPr>
        <p:spPr>
          <a:xfrm>
            <a:off x="5115519" y="2676891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Куб 41">
            <a:extLst>
              <a:ext uri="{FF2B5EF4-FFF2-40B4-BE49-F238E27FC236}">
                <a16:creationId xmlns="" xmlns:a16="http://schemas.microsoft.com/office/drawing/2014/main" id="{D5B64DBE-7E30-FBD6-164B-69A6C87CED3B}"/>
              </a:ext>
            </a:extLst>
          </p:cNvPr>
          <p:cNvSpPr/>
          <p:nvPr/>
        </p:nvSpPr>
        <p:spPr>
          <a:xfrm>
            <a:off x="4413439" y="2018995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Куб 42">
            <a:extLst>
              <a:ext uri="{FF2B5EF4-FFF2-40B4-BE49-F238E27FC236}">
                <a16:creationId xmlns="" xmlns:a16="http://schemas.microsoft.com/office/drawing/2014/main" id="{6BF193FA-8238-57D3-95EE-E08FD5B61172}"/>
              </a:ext>
            </a:extLst>
          </p:cNvPr>
          <p:cNvSpPr/>
          <p:nvPr/>
        </p:nvSpPr>
        <p:spPr>
          <a:xfrm>
            <a:off x="5102651" y="2018995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4" name="Куб 43">
            <a:extLst>
              <a:ext uri="{FF2B5EF4-FFF2-40B4-BE49-F238E27FC236}">
                <a16:creationId xmlns="" xmlns:a16="http://schemas.microsoft.com/office/drawing/2014/main" id="{A884096B-69F6-CF00-4103-006478CDE966}"/>
              </a:ext>
            </a:extLst>
          </p:cNvPr>
          <p:cNvSpPr/>
          <p:nvPr/>
        </p:nvSpPr>
        <p:spPr>
          <a:xfrm>
            <a:off x="6342455" y="3767852"/>
            <a:ext cx="872809" cy="838413"/>
          </a:xfrm>
          <a:prstGeom prst="cube">
            <a:avLst/>
          </a:prstGeom>
          <a:solidFill>
            <a:srgbClr val="FF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5" name="Куб 44">
            <a:extLst>
              <a:ext uri="{FF2B5EF4-FFF2-40B4-BE49-F238E27FC236}">
                <a16:creationId xmlns="" xmlns:a16="http://schemas.microsoft.com/office/drawing/2014/main" id="{195F8409-DA1A-F03C-5F82-62C7DA6D5D01}"/>
              </a:ext>
            </a:extLst>
          </p:cNvPr>
          <p:cNvSpPr/>
          <p:nvPr/>
        </p:nvSpPr>
        <p:spPr>
          <a:xfrm>
            <a:off x="6323621" y="2976900"/>
            <a:ext cx="872809" cy="838413"/>
          </a:xfrm>
          <a:prstGeom prst="cube">
            <a:avLst/>
          </a:prstGeom>
          <a:solidFill>
            <a:srgbClr val="FF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6" name="Куб 45">
            <a:extLst>
              <a:ext uri="{FF2B5EF4-FFF2-40B4-BE49-F238E27FC236}">
                <a16:creationId xmlns="" xmlns:a16="http://schemas.microsoft.com/office/drawing/2014/main" id="{DAD0E68D-41E4-6116-4382-7E4B51DB0F6D}"/>
              </a:ext>
            </a:extLst>
          </p:cNvPr>
          <p:cNvSpPr/>
          <p:nvPr/>
        </p:nvSpPr>
        <p:spPr>
          <a:xfrm>
            <a:off x="6342455" y="2163763"/>
            <a:ext cx="872809" cy="838413"/>
          </a:xfrm>
          <a:prstGeom prst="cube">
            <a:avLst/>
          </a:prstGeom>
          <a:solidFill>
            <a:srgbClr val="FF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7" name="Куб 46">
            <a:extLst>
              <a:ext uri="{FF2B5EF4-FFF2-40B4-BE49-F238E27FC236}">
                <a16:creationId xmlns="" xmlns:a16="http://schemas.microsoft.com/office/drawing/2014/main" id="{862A6312-B94B-3091-EE4C-34E2AEE53DD9}"/>
              </a:ext>
            </a:extLst>
          </p:cNvPr>
          <p:cNvSpPr/>
          <p:nvPr/>
        </p:nvSpPr>
        <p:spPr>
          <a:xfrm>
            <a:off x="7333198" y="4537389"/>
            <a:ext cx="872809" cy="838413"/>
          </a:xfrm>
          <a:prstGeom prst="cube">
            <a:avLst/>
          </a:prstGeom>
          <a:solidFill>
            <a:srgbClr val="FF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8" name="Куб 47">
            <a:extLst>
              <a:ext uri="{FF2B5EF4-FFF2-40B4-BE49-F238E27FC236}">
                <a16:creationId xmlns="" xmlns:a16="http://schemas.microsoft.com/office/drawing/2014/main" id="{828EA708-7510-4964-4AF1-28B845AE1B83}"/>
              </a:ext>
            </a:extLst>
          </p:cNvPr>
          <p:cNvSpPr/>
          <p:nvPr/>
        </p:nvSpPr>
        <p:spPr>
          <a:xfrm>
            <a:off x="7345321" y="3766086"/>
            <a:ext cx="872809" cy="838413"/>
          </a:xfrm>
          <a:prstGeom prst="cube">
            <a:avLst/>
          </a:prstGeom>
          <a:solidFill>
            <a:srgbClr val="FF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9" name="Куб 48">
            <a:extLst>
              <a:ext uri="{FF2B5EF4-FFF2-40B4-BE49-F238E27FC236}">
                <a16:creationId xmlns="" xmlns:a16="http://schemas.microsoft.com/office/drawing/2014/main" id="{0C41A794-228E-2637-5CDD-BB6E384860F6}"/>
              </a:ext>
            </a:extLst>
          </p:cNvPr>
          <p:cNvSpPr/>
          <p:nvPr/>
        </p:nvSpPr>
        <p:spPr>
          <a:xfrm>
            <a:off x="7350435" y="2976900"/>
            <a:ext cx="872809" cy="838413"/>
          </a:xfrm>
          <a:prstGeom prst="cube">
            <a:avLst/>
          </a:prstGeom>
          <a:solidFill>
            <a:srgbClr val="FF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2" name="Куб 71">
            <a:extLst>
              <a:ext uri="{FF2B5EF4-FFF2-40B4-BE49-F238E27FC236}">
                <a16:creationId xmlns="" xmlns:a16="http://schemas.microsoft.com/office/drawing/2014/main" id="{2C01EF6D-679B-DAAA-E20A-AE4112B6A1EA}"/>
              </a:ext>
            </a:extLst>
          </p:cNvPr>
          <p:cNvSpPr/>
          <p:nvPr/>
        </p:nvSpPr>
        <p:spPr>
          <a:xfrm>
            <a:off x="9936358" y="4537389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3" name="Куб 72">
            <a:extLst>
              <a:ext uri="{FF2B5EF4-FFF2-40B4-BE49-F238E27FC236}">
                <a16:creationId xmlns="" xmlns:a16="http://schemas.microsoft.com/office/drawing/2014/main" id="{5A8BA480-CCB0-1B00-9089-6D942F31BAB5}"/>
              </a:ext>
            </a:extLst>
          </p:cNvPr>
          <p:cNvSpPr/>
          <p:nvPr/>
        </p:nvSpPr>
        <p:spPr>
          <a:xfrm>
            <a:off x="9936359" y="3865633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Куб 73">
            <a:extLst>
              <a:ext uri="{FF2B5EF4-FFF2-40B4-BE49-F238E27FC236}">
                <a16:creationId xmlns="" xmlns:a16="http://schemas.microsoft.com/office/drawing/2014/main" id="{756E174A-9DF3-01AD-B07F-85368D62FB90}"/>
              </a:ext>
            </a:extLst>
          </p:cNvPr>
          <p:cNvSpPr/>
          <p:nvPr/>
        </p:nvSpPr>
        <p:spPr>
          <a:xfrm>
            <a:off x="10637694" y="4537389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Куб 74">
            <a:extLst>
              <a:ext uri="{FF2B5EF4-FFF2-40B4-BE49-F238E27FC236}">
                <a16:creationId xmlns="" xmlns:a16="http://schemas.microsoft.com/office/drawing/2014/main" id="{75E41544-1B58-04EB-BE2B-EF019F53F3CA}"/>
              </a:ext>
            </a:extLst>
          </p:cNvPr>
          <p:cNvSpPr/>
          <p:nvPr/>
        </p:nvSpPr>
        <p:spPr>
          <a:xfrm>
            <a:off x="10625571" y="3865633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Куб 75">
            <a:extLst>
              <a:ext uri="{FF2B5EF4-FFF2-40B4-BE49-F238E27FC236}">
                <a16:creationId xmlns="" xmlns:a16="http://schemas.microsoft.com/office/drawing/2014/main" id="{10785834-7C7A-2FFD-0379-8082D30ADF5D}"/>
              </a:ext>
            </a:extLst>
          </p:cNvPr>
          <p:cNvSpPr/>
          <p:nvPr/>
        </p:nvSpPr>
        <p:spPr>
          <a:xfrm>
            <a:off x="9936358" y="3279770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Куб 76">
            <a:extLst>
              <a:ext uri="{FF2B5EF4-FFF2-40B4-BE49-F238E27FC236}">
                <a16:creationId xmlns="" xmlns:a16="http://schemas.microsoft.com/office/drawing/2014/main" id="{8A21CBF1-22CA-55F8-10B5-5DAB0FC5FC58}"/>
              </a:ext>
            </a:extLst>
          </p:cNvPr>
          <p:cNvSpPr/>
          <p:nvPr/>
        </p:nvSpPr>
        <p:spPr>
          <a:xfrm>
            <a:off x="9936359" y="2608014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8" name="Куб 77">
            <a:extLst>
              <a:ext uri="{FF2B5EF4-FFF2-40B4-BE49-F238E27FC236}">
                <a16:creationId xmlns="" xmlns:a16="http://schemas.microsoft.com/office/drawing/2014/main" id="{12CB41EA-EE2A-C45B-056F-482FDB7B29A9}"/>
              </a:ext>
            </a:extLst>
          </p:cNvPr>
          <p:cNvSpPr/>
          <p:nvPr/>
        </p:nvSpPr>
        <p:spPr>
          <a:xfrm>
            <a:off x="10637694" y="3279770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Куб 78">
            <a:extLst>
              <a:ext uri="{FF2B5EF4-FFF2-40B4-BE49-F238E27FC236}">
                <a16:creationId xmlns="" xmlns:a16="http://schemas.microsoft.com/office/drawing/2014/main" id="{5F4F2765-1D18-0983-F372-4AEE9A68AA3A}"/>
              </a:ext>
            </a:extLst>
          </p:cNvPr>
          <p:cNvSpPr/>
          <p:nvPr/>
        </p:nvSpPr>
        <p:spPr>
          <a:xfrm>
            <a:off x="10625571" y="2608014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0" name="Куб 79">
            <a:extLst>
              <a:ext uri="{FF2B5EF4-FFF2-40B4-BE49-F238E27FC236}">
                <a16:creationId xmlns="" xmlns:a16="http://schemas.microsoft.com/office/drawing/2014/main" id="{04825570-4E60-258C-B668-D382D3D98559}"/>
              </a:ext>
            </a:extLst>
          </p:cNvPr>
          <p:cNvSpPr/>
          <p:nvPr/>
        </p:nvSpPr>
        <p:spPr>
          <a:xfrm>
            <a:off x="9923491" y="1950118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1" name="Куб 80">
            <a:extLst>
              <a:ext uri="{FF2B5EF4-FFF2-40B4-BE49-F238E27FC236}">
                <a16:creationId xmlns="" xmlns:a16="http://schemas.microsoft.com/office/drawing/2014/main" id="{3D6F7762-BAFA-0669-730A-96B0F79A768C}"/>
              </a:ext>
            </a:extLst>
          </p:cNvPr>
          <p:cNvSpPr/>
          <p:nvPr/>
        </p:nvSpPr>
        <p:spPr>
          <a:xfrm>
            <a:off x="10612703" y="1950118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2" name="Стрілка: вправо 3">
            <a:extLst>
              <a:ext uri="{FF2B5EF4-FFF2-40B4-BE49-F238E27FC236}">
                <a16:creationId xmlns="" xmlns:a16="http://schemas.microsoft.com/office/drawing/2014/main" id="{55BC51F1-C473-1C47-4649-E291A215398F}"/>
              </a:ext>
            </a:extLst>
          </p:cNvPr>
          <p:cNvSpPr/>
          <p:nvPr/>
        </p:nvSpPr>
        <p:spPr>
          <a:xfrm>
            <a:off x="8518549" y="3390888"/>
            <a:ext cx="1162975" cy="5436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3" name="Picture 6" descr="Mr Peabody Stickers | Redbubble">
            <a:extLst>
              <a:ext uri="{FF2B5EF4-FFF2-40B4-BE49-F238E27FC236}">
                <a16:creationId xmlns="" xmlns:a16="http://schemas.microsoft.com/office/drawing/2014/main" id="{CEB038F2-2FC2-9861-E10D-F685C7DD1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86343" y="2495280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Прямокутник: округлені кути 4">
            <a:extLst>
              <a:ext uri="{FF2B5EF4-FFF2-40B4-BE49-F238E27FC236}">
                <a16:creationId xmlns="" xmlns:a16="http://schemas.microsoft.com/office/drawing/2014/main" id="{88E49DE1-2367-DDC2-3204-012083736B62}"/>
              </a:ext>
            </a:extLst>
          </p:cNvPr>
          <p:cNvSpPr/>
          <p:nvPr/>
        </p:nvSpPr>
        <p:spPr>
          <a:xfrm>
            <a:off x="6187407" y="1902448"/>
            <a:ext cx="2203633" cy="3665276"/>
          </a:xfrm>
          <a:prstGeom prst="roundRect">
            <a:avLst/>
          </a:prstGeom>
          <a:noFill/>
          <a:ln w="38100">
            <a:solidFill>
              <a:srgbClr val="0066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трілка: вигнута вгору 9">
            <a:extLst>
              <a:ext uri="{FF2B5EF4-FFF2-40B4-BE49-F238E27FC236}">
                <a16:creationId xmlns="" xmlns:a16="http://schemas.microsoft.com/office/drawing/2014/main" id="{4EAD6F75-BB8A-344B-9DA2-56D400074D1F}"/>
              </a:ext>
            </a:extLst>
          </p:cNvPr>
          <p:cNvSpPr/>
          <p:nvPr/>
        </p:nvSpPr>
        <p:spPr>
          <a:xfrm rot="19904939">
            <a:off x="8161214" y="1495632"/>
            <a:ext cx="1051218" cy="356850"/>
          </a:xfrm>
          <a:prstGeom prst="curvedDownArrow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DA9C9C06-01F8-697F-5E4F-D1F0F97E0C16}"/>
              </a:ext>
            </a:extLst>
          </p:cNvPr>
          <p:cNvSpPr txBox="1"/>
          <p:nvPr/>
        </p:nvSpPr>
        <p:spPr>
          <a:xfrm>
            <a:off x="9589905" y="5441837"/>
            <a:ext cx="10227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82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3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4" grpId="0" animBg="1"/>
      <p:bldP spid="85" grpId="0" animBg="1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TextBox 49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1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6B21752B-0484-AA15-073B-DC42DBFC179F}"/>
              </a:ext>
            </a:extLst>
          </p:cNvPr>
          <p:cNvSpPr/>
          <p:nvPr/>
        </p:nvSpPr>
        <p:spPr>
          <a:xfrm>
            <a:off x="508269" y="3766086"/>
            <a:ext cx="2770460" cy="160971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rgbClr val="7030A0"/>
                </a:solidFill>
              </a:rPr>
              <a:t>Один </a:t>
            </a:r>
            <a:r>
              <a:rPr lang="uk-UA" sz="2800" b="1" dirty="0">
                <a:solidFill>
                  <a:srgbClr val="7030A0"/>
                </a:solidFill>
              </a:rPr>
              <a:t>десяток</a:t>
            </a:r>
            <a:r>
              <a:rPr lang="uk-UA" sz="2800" dirty="0">
                <a:solidFill>
                  <a:srgbClr val="7030A0"/>
                </a:solidFill>
              </a:rPr>
              <a:t> віднімаємо </a:t>
            </a:r>
            <a:r>
              <a:rPr lang="uk-UA" sz="2800" b="1" dirty="0">
                <a:solidFill>
                  <a:srgbClr val="7030A0"/>
                </a:solidFill>
              </a:rPr>
              <a:t>від десятка. </a:t>
            </a:r>
          </a:p>
        </p:txBody>
      </p:sp>
      <p:sp>
        <p:nvSpPr>
          <p:cNvPr id="52" name="Куб 51">
            <a:extLst>
              <a:ext uri="{FF2B5EF4-FFF2-40B4-BE49-F238E27FC236}">
                <a16:creationId xmlns="" xmlns:a16="http://schemas.microsoft.com/office/drawing/2014/main" id="{64128F36-0768-1973-8F1F-67E685F20192}"/>
              </a:ext>
            </a:extLst>
          </p:cNvPr>
          <p:cNvSpPr/>
          <p:nvPr/>
        </p:nvSpPr>
        <p:spPr>
          <a:xfrm>
            <a:off x="4426306" y="4606266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3" name="Куб 52">
            <a:extLst>
              <a:ext uri="{FF2B5EF4-FFF2-40B4-BE49-F238E27FC236}">
                <a16:creationId xmlns="" xmlns:a16="http://schemas.microsoft.com/office/drawing/2014/main" id="{56AEF436-8351-A0E9-BCDC-32E36EA3A273}"/>
              </a:ext>
            </a:extLst>
          </p:cNvPr>
          <p:cNvSpPr/>
          <p:nvPr/>
        </p:nvSpPr>
        <p:spPr>
          <a:xfrm>
            <a:off x="4426307" y="3934510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4" name="Куб 53">
            <a:extLst>
              <a:ext uri="{FF2B5EF4-FFF2-40B4-BE49-F238E27FC236}">
                <a16:creationId xmlns="" xmlns:a16="http://schemas.microsoft.com/office/drawing/2014/main" id="{4874DF4F-D69D-29E9-25A9-AE6158EBB02A}"/>
              </a:ext>
            </a:extLst>
          </p:cNvPr>
          <p:cNvSpPr/>
          <p:nvPr/>
        </p:nvSpPr>
        <p:spPr>
          <a:xfrm>
            <a:off x="5127642" y="4606266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DA9C9C06-01F8-697F-5E4F-D1F0F97E0C16}"/>
              </a:ext>
            </a:extLst>
          </p:cNvPr>
          <p:cNvSpPr txBox="1"/>
          <p:nvPr/>
        </p:nvSpPr>
        <p:spPr>
          <a:xfrm>
            <a:off x="6085029" y="5567724"/>
            <a:ext cx="4351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–</a:t>
            </a:r>
            <a:r>
              <a:rPr lang="uk-UA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= 7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Куб 55">
            <a:extLst>
              <a:ext uri="{FF2B5EF4-FFF2-40B4-BE49-F238E27FC236}">
                <a16:creationId xmlns="" xmlns:a16="http://schemas.microsoft.com/office/drawing/2014/main" id="{6F00E1F3-A0AC-FF44-C4BF-6B923B81876B}"/>
              </a:ext>
            </a:extLst>
          </p:cNvPr>
          <p:cNvSpPr/>
          <p:nvPr/>
        </p:nvSpPr>
        <p:spPr>
          <a:xfrm>
            <a:off x="5115519" y="3934510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7" name="Куб 56">
            <a:extLst>
              <a:ext uri="{FF2B5EF4-FFF2-40B4-BE49-F238E27FC236}">
                <a16:creationId xmlns="" xmlns:a16="http://schemas.microsoft.com/office/drawing/2014/main" id="{B0F2D844-B936-AA5F-3E5F-58794F91A1C9}"/>
              </a:ext>
            </a:extLst>
          </p:cNvPr>
          <p:cNvSpPr/>
          <p:nvPr/>
        </p:nvSpPr>
        <p:spPr>
          <a:xfrm>
            <a:off x="6498164" y="4606264"/>
            <a:ext cx="872809" cy="838413"/>
          </a:xfrm>
          <a:prstGeom prst="cube">
            <a:avLst/>
          </a:prstGeom>
          <a:solidFill>
            <a:srgbClr val="FF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8" name="Куб 57">
            <a:extLst>
              <a:ext uri="{FF2B5EF4-FFF2-40B4-BE49-F238E27FC236}">
                <a16:creationId xmlns="" xmlns:a16="http://schemas.microsoft.com/office/drawing/2014/main" id="{37F4DF01-C28A-3F5E-E5FD-D51B72E4D4EB}"/>
              </a:ext>
            </a:extLst>
          </p:cNvPr>
          <p:cNvSpPr/>
          <p:nvPr/>
        </p:nvSpPr>
        <p:spPr>
          <a:xfrm>
            <a:off x="4426306" y="3348647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9" name="Куб 58">
            <a:extLst>
              <a:ext uri="{FF2B5EF4-FFF2-40B4-BE49-F238E27FC236}">
                <a16:creationId xmlns="" xmlns:a16="http://schemas.microsoft.com/office/drawing/2014/main" id="{99DF7B46-AB77-175A-FDE7-CEFD86D68EE1}"/>
              </a:ext>
            </a:extLst>
          </p:cNvPr>
          <p:cNvSpPr/>
          <p:nvPr/>
        </p:nvSpPr>
        <p:spPr>
          <a:xfrm>
            <a:off x="4426307" y="2676891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" name="Куб 59">
            <a:extLst>
              <a:ext uri="{FF2B5EF4-FFF2-40B4-BE49-F238E27FC236}">
                <a16:creationId xmlns="" xmlns:a16="http://schemas.microsoft.com/office/drawing/2014/main" id="{D5EA934A-B3B7-5AD7-F289-3BBAFA16B0C4}"/>
              </a:ext>
            </a:extLst>
          </p:cNvPr>
          <p:cNvSpPr/>
          <p:nvPr/>
        </p:nvSpPr>
        <p:spPr>
          <a:xfrm>
            <a:off x="5127642" y="3348647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1" name="Куб 60">
            <a:extLst>
              <a:ext uri="{FF2B5EF4-FFF2-40B4-BE49-F238E27FC236}">
                <a16:creationId xmlns="" xmlns:a16="http://schemas.microsoft.com/office/drawing/2014/main" id="{9C93650D-4487-E693-F155-51DFC3827038}"/>
              </a:ext>
            </a:extLst>
          </p:cNvPr>
          <p:cNvSpPr/>
          <p:nvPr/>
        </p:nvSpPr>
        <p:spPr>
          <a:xfrm>
            <a:off x="5115519" y="2676891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2" name="Куб 61">
            <a:extLst>
              <a:ext uri="{FF2B5EF4-FFF2-40B4-BE49-F238E27FC236}">
                <a16:creationId xmlns="" xmlns:a16="http://schemas.microsoft.com/office/drawing/2014/main" id="{D5B64DBE-7E30-FBD6-164B-69A6C87CED3B}"/>
              </a:ext>
            </a:extLst>
          </p:cNvPr>
          <p:cNvSpPr/>
          <p:nvPr/>
        </p:nvSpPr>
        <p:spPr>
          <a:xfrm>
            <a:off x="4413439" y="2018995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" name="Куб 62">
            <a:extLst>
              <a:ext uri="{FF2B5EF4-FFF2-40B4-BE49-F238E27FC236}">
                <a16:creationId xmlns="" xmlns:a16="http://schemas.microsoft.com/office/drawing/2014/main" id="{6BF193FA-8238-57D3-95EE-E08FD5B61172}"/>
              </a:ext>
            </a:extLst>
          </p:cNvPr>
          <p:cNvSpPr/>
          <p:nvPr/>
        </p:nvSpPr>
        <p:spPr>
          <a:xfrm>
            <a:off x="5102651" y="2018995"/>
            <a:ext cx="872809" cy="838413"/>
          </a:xfrm>
          <a:prstGeom prst="cube">
            <a:avLst/>
          </a:prstGeom>
          <a:solidFill>
            <a:srgbClr val="66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4" name="Куб 63">
            <a:extLst>
              <a:ext uri="{FF2B5EF4-FFF2-40B4-BE49-F238E27FC236}">
                <a16:creationId xmlns="" xmlns:a16="http://schemas.microsoft.com/office/drawing/2014/main" id="{A884096B-69F6-CF00-4103-006478CDE966}"/>
              </a:ext>
            </a:extLst>
          </p:cNvPr>
          <p:cNvSpPr/>
          <p:nvPr/>
        </p:nvSpPr>
        <p:spPr>
          <a:xfrm>
            <a:off x="6518351" y="3767852"/>
            <a:ext cx="872809" cy="838413"/>
          </a:xfrm>
          <a:prstGeom prst="cube">
            <a:avLst/>
          </a:prstGeom>
          <a:solidFill>
            <a:srgbClr val="FF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5" name="Куб 64">
            <a:extLst>
              <a:ext uri="{FF2B5EF4-FFF2-40B4-BE49-F238E27FC236}">
                <a16:creationId xmlns="" xmlns:a16="http://schemas.microsoft.com/office/drawing/2014/main" id="{195F8409-DA1A-F03C-5F82-62C7DA6D5D01}"/>
              </a:ext>
            </a:extLst>
          </p:cNvPr>
          <p:cNvSpPr/>
          <p:nvPr/>
        </p:nvSpPr>
        <p:spPr>
          <a:xfrm>
            <a:off x="6499517" y="2976900"/>
            <a:ext cx="872809" cy="838413"/>
          </a:xfrm>
          <a:prstGeom prst="cube">
            <a:avLst/>
          </a:prstGeom>
          <a:solidFill>
            <a:srgbClr val="FF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6" name="Куб 65">
            <a:extLst>
              <a:ext uri="{FF2B5EF4-FFF2-40B4-BE49-F238E27FC236}">
                <a16:creationId xmlns="" xmlns:a16="http://schemas.microsoft.com/office/drawing/2014/main" id="{DAD0E68D-41E4-6116-4382-7E4B51DB0F6D}"/>
              </a:ext>
            </a:extLst>
          </p:cNvPr>
          <p:cNvSpPr/>
          <p:nvPr/>
        </p:nvSpPr>
        <p:spPr>
          <a:xfrm>
            <a:off x="6518351" y="2163763"/>
            <a:ext cx="872809" cy="838413"/>
          </a:xfrm>
          <a:prstGeom prst="cube">
            <a:avLst/>
          </a:prstGeom>
          <a:solidFill>
            <a:srgbClr val="FF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7" name="Куб 66">
            <a:extLst>
              <a:ext uri="{FF2B5EF4-FFF2-40B4-BE49-F238E27FC236}">
                <a16:creationId xmlns="" xmlns:a16="http://schemas.microsoft.com/office/drawing/2014/main" id="{862A6312-B94B-3091-EE4C-34E2AEE53DD9}"/>
              </a:ext>
            </a:extLst>
          </p:cNvPr>
          <p:cNvSpPr/>
          <p:nvPr/>
        </p:nvSpPr>
        <p:spPr>
          <a:xfrm>
            <a:off x="7509094" y="4537389"/>
            <a:ext cx="872809" cy="838413"/>
          </a:xfrm>
          <a:prstGeom prst="cube">
            <a:avLst/>
          </a:prstGeom>
          <a:solidFill>
            <a:srgbClr val="FF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8" name="Куб 67">
            <a:extLst>
              <a:ext uri="{FF2B5EF4-FFF2-40B4-BE49-F238E27FC236}">
                <a16:creationId xmlns="" xmlns:a16="http://schemas.microsoft.com/office/drawing/2014/main" id="{828EA708-7510-4964-4AF1-28B845AE1B83}"/>
              </a:ext>
            </a:extLst>
          </p:cNvPr>
          <p:cNvSpPr/>
          <p:nvPr/>
        </p:nvSpPr>
        <p:spPr>
          <a:xfrm>
            <a:off x="7521217" y="3766086"/>
            <a:ext cx="872809" cy="838413"/>
          </a:xfrm>
          <a:prstGeom prst="cube">
            <a:avLst/>
          </a:prstGeom>
          <a:solidFill>
            <a:srgbClr val="FF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9" name="Куб 68">
            <a:extLst>
              <a:ext uri="{FF2B5EF4-FFF2-40B4-BE49-F238E27FC236}">
                <a16:creationId xmlns="" xmlns:a16="http://schemas.microsoft.com/office/drawing/2014/main" id="{0C41A794-228E-2637-5CDD-BB6E384860F6}"/>
              </a:ext>
            </a:extLst>
          </p:cNvPr>
          <p:cNvSpPr/>
          <p:nvPr/>
        </p:nvSpPr>
        <p:spPr>
          <a:xfrm>
            <a:off x="7526331" y="2976900"/>
            <a:ext cx="872809" cy="838413"/>
          </a:xfrm>
          <a:prstGeom prst="cube">
            <a:avLst/>
          </a:prstGeom>
          <a:solidFill>
            <a:srgbClr val="FF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0" name="Стрілка: вправо 3">
            <a:extLst>
              <a:ext uri="{FF2B5EF4-FFF2-40B4-BE49-F238E27FC236}">
                <a16:creationId xmlns="" xmlns:a16="http://schemas.microsoft.com/office/drawing/2014/main" id="{55BC51F1-C473-1C47-4649-E291A215398F}"/>
              </a:ext>
            </a:extLst>
          </p:cNvPr>
          <p:cNvSpPr/>
          <p:nvPr/>
        </p:nvSpPr>
        <p:spPr>
          <a:xfrm>
            <a:off x="8518549" y="3390888"/>
            <a:ext cx="1162975" cy="5436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71" name="Picture 6" descr="Mr Peabody Stickers | Redbubble">
            <a:extLst>
              <a:ext uri="{FF2B5EF4-FFF2-40B4-BE49-F238E27FC236}">
                <a16:creationId xmlns="" xmlns:a16="http://schemas.microsoft.com/office/drawing/2014/main" id="{CEB038F2-2FC2-9861-E10D-F685C7DD1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55927" y="807755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Прямокутник: округлені кути 4">
            <a:extLst>
              <a:ext uri="{FF2B5EF4-FFF2-40B4-BE49-F238E27FC236}">
                <a16:creationId xmlns="" xmlns:a16="http://schemas.microsoft.com/office/drawing/2014/main" id="{88E49DE1-2367-DDC2-3204-012083736B62}"/>
              </a:ext>
            </a:extLst>
          </p:cNvPr>
          <p:cNvSpPr/>
          <p:nvPr/>
        </p:nvSpPr>
        <p:spPr>
          <a:xfrm>
            <a:off x="4131905" y="1895190"/>
            <a:ext cx="2203633" cy="3665276"/>
          </a:xfrm>
          <a:prstGeom prst="roundRect">
            <a:avLst/>
          </a:prstGeom>
          <a:noFill/>
          <a:ln w="38100">
            <a:solidFill>
              <a:srgbClr val="0066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7" name="Стрілка: вигнута вгору 9">
            <a:extLst>
              <a:ext uri="{FF2B5EF4-FFF2-40B4-BE49-F238E27FC236}">
                <a16:creationId xmlns="" xmlns:a16="http://schemas.microsoft.com/office/drawing/2014/main" id="{4EAD6F75-BB8A-344B-9DA2-56D400074D1F}"/>
              </a:ext>
            </a:extLst>
          </p:cNvPr>
          <p:cNvSpPr/>
          <p:nvPr/>
        </p:nvSpPr>
        <p:spPr>
          <a:xfrm rot="13032571" flipV="1">
            <a:off x="3249265" y="1583535"/>
            <a:ext cx="1141121" cy="360047"/>
          </a:xfrm>
          <a:prstGeom prst="curvedDownArrow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88" name="Куб 87">
            <a:extLst>
              <a:ext uri="{FF2B5EF4-FFF2-40B4-BE49-F238E27FC236}">
                <a16:creationId xmlns="" xmlns:a16="http://schemas.microsoft.com/office/drawing/2014/main" id="{D8115959-CF8D-69BF-A7C2-3D8A9554F43D}"/>
              </a:ext>
            </a:extLst>
          </p:cNvPr>
          <p:cNvSpPr/>
          <p:nvPr/>
        </p:nvSpPr>
        <p:spPr>
          <a:xfrm>
            <a:off x="9924952" y="4606264"/>
            <a:ext cx="872809" cy="838413"/>
          </a:xfrm>
          <a:prstGeom prst="cube">
            <a:avLst/>
          </a:prstGeom>
          <a:solidFill>
            <a:srgbClr val="FF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89" name="Куб 88">
            <a:extLst>
              <a:ext uri="{FF2B5EF4-FFF2-40B4-BE49-F238E27FC236}">
                <a16:creationId xmlns="" xmlns:a16="http://schemas.microsoft.com/office/drawing/2014/main" id="{161E7CA7-A2EA-F036-B16D-D989C20A0D0C}"/>
              </a:ext>
            </a:extLst>
          </p:cNvPr>
          <p:cNvSpPr/>
          <p:nvPr/>
        </p:nvSpPr>
        <p:spPr>
          <a:xfrm>
            <a:off x="9945139" y="3767852"/>
            <a:ext cx="872809" cy="838413"/>
          </a:xfrm>
          <a:prstGeom prst="cube">
            <a:avLst/>
          </a:prstGeom>
          <a:solidFill>
            <a:srgbClr val="FF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90" name="Куб 89">
            <a:extLst>
              <a:ext uri="{FF2B5EF4-FFF2-40B4-BE49-F238E27FC236}">
                <a16:creationId xmlns="" xmlns:a16="http://schemas.microsoft.com/office/drawing/2014/main" id="{9838BB7B-2477-4943-AA5C-DF13525E74C7}"/>
              </a:ext>
            </a:extLst>
          </p:cNvPr>
          <p:cNvSpPr/>
          <p:nvPr/>
        </p:nvSpPr>
        <p:spPr>
          <a:xfrm>
            <a:off x="9926305" y="2976900"/>
            <a:ext cx="872809" cy="838413"/>
          </a:xfrm>
          <a:prstGeom prst="cube">
            <a:avLst/>
          </a:prstGeom>
          <a:solidFill>
            <a:srgbClr val="FF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91" name="Куб 90">
            <a:extLst>
              <a:ext uri="{FF2B5EF4-FFF2-40B4-BE49-F238E27FC236}">
                <a16:creationId xmlns="" xmlns:a16="http://schemas.microsoft.com/office/drawing/2014/main" id="{C1D1D206-15C3-7948-1672-39D8E20840D5}"/>
              </a:ext>
            </a:extLst>
          </p:cNvPr>
          <p:cNvSpPr/>
          <p:nvPr/>
        </p:nvSpPr>
        <p:spPr>
          <a:xfrm>
            <a:off x="9945139" y="2163763"/>
            <a:ext cx="872809" cy="838413"/>
          </a:xfrm>
          <a:prstGeom prst="cube">
            <a:avLst/>
          </a:prstGeom>
          <a:solidFill>
            <a:srgbClr val="FF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92" name="Куб 91">
            <a:extLst>
              <a:ext uri="{FF2B5EF4-FFF2-40B4-BE49-F238E27FC236}">
                <a16:creationId xmlns="" xmlns:a16="http://schemas.microsoft.com/office/drawing/2014/main" id="{AE78F3AF-504E-CC99-4F57-BF6E44D2FC46}"/>
              </a:ext>
            </a:extLst>
          </p:cNvPr>
          <p:cNvSpPr/>
          <p:nvPr/>
        </p:nvSpPr>
        <p:spPr>
          <a:xfrm>
            <a:off x="10935882" y="4537389"/>
            <a:ext cx="872809" cy="838413"/>
          </a:xfrm>
          <a:prstGeom prst="cube">
            <a:avLst/>
          </a:prstGeom>
          <a:solidFill>
            <a:srgbClr val="FF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93" name="Куб 92">
            <a:extLst>
              <a:ext uri="{FF2B5EF4-FFF2-40B4-BE49-F238E27FC236}">
                <a16:creationId xmlns="" xmlns:a16="http://schemas.microsoft.com/office/drawing/2014/main" id="{BDE86832-1F44-CF8F-57A3-F093D877F473}"/>
              </a:ext>
            </a:extLst>
          </p:cNvPr>
          <p:cNvSpPr/>
          <p:nvPr/>
        </p:nvSpPr>
        <p:spPr>
          <a:xfrm>
            <a:off x="10948005" y="3766086"/>
            <a:ext cx="872809" cy="838413"/>
          </a:xfrm>
          <a:prstGeom prst="cube">
            <a:avLst/>
          </a:prstGeom>
          <a:solidFill>
            <a:srgbClr val="FF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94" name="Куб 93">
            <a:extLst>
              <a:ext uri="{FF2B5EF4-FFF2-40B4-BE49-F238E27FC236}">
                <a16:creationId xmlns="" xmlns:a16="http://schemas.microsoft.com/office/drawing/2014/main" id="{CE65EE34-7A83-2EA7-4D5A-1FFA51963A0C}"/>
              </a:ext>
            </a:extLst>
          </p:cNvPr>
          <p:cNvSpPr/>
          <p:nvPr/>
        </p:nvSpPr>
        <p:spPr>
          <a:xfrm>
            <a:off x="10953119" y="2976900"/>
            <a:ext cx="872809" cy="838413"/>
          </a:xfrm>
          <a:prstGeom prst="cube">
            <a:avLst/>
          </a:prstGeom>
          <a:solidFill>
            <a:srgbClr val="FFFF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7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718997" y="494528"/>
            <a:ext cx="8732066" cy="77356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у посібнику.</a:t>
            </a:r>
            <a:r>
              <a:rPr lang="uk-U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Вивчаю нове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82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38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70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12256</TotalTime>
  <Words>587</Words>
  <Application>Microsoft Office PowerPoint</Application>
  <PresentationFormat>Произвольный</PresentationFormat>
  <Paragraphs>176</Paragraphs>
  <Slides>19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1308</cp:revision>
  <dcterms:created xsi:type="dcterms:W3CDTF">2018-01-05T16:38:53Z</dcterms:created>
  <dcterms:modified xsi:type="dcterms:W3CDTF">2024-02-26T08:47:49Z</dcterms:modified>
</cp:coreProperties>
</file>