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968" r:id="rId3"/>
    <p:sldId id="622" r:id="rId4"/>
    <p:sldId id="969" r:id="rId5"/>
    <p:sldId id="952" r:id="rId6"/>
    <p:sldId id="953" r:id="rId7"/>
    <p:sldId id="955" r:id="rId8"/>
    <p:sldId id="957" r:id="rId9"/>
    <p:sldId id="643" r:id="rId10"/>
    <p:sldId id="971" r:id="rId11"/>
    <p:sldId id="940" r:id="rId12"/>
    <p:sldId id="750" r:id="rId13"/>
    <p:sldId id="924" r:id="rId14"/>
    <p:sldId id="967" r:id="rId15"/>
    <p:sldId id="942" r:id="rId16"/>
    <p:sldId id="972" r:id="rId17"/>
    <p:sldId id="973" r:id="rId18"/>
    <p:sldId id="974" r:id="rId19"/>
    <p:sldId id="965" r:id="rId20"/>
    <p:sldId id="835" r:id="rId21"/>
    <p:sldId id="9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934BC9"/>
    <a:srgbClr val="E838BA"/>
    <a:srgbClr val="295FFF"/>
    <a:srgbClr val="322ADA"/>
    <a:srgbClr val="463EDE"/>
    <a:srgbClr val="FF3300"/>
    <a:srgbClr val="FF5050"/>
    <a:srgbClr val="F2B800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061" autoAdjust="0"/>
  </p:normalViewPr>
  <p:slideViewPr>
    <p:cSldViewPr snapToGrid="0">
      <p:cViewPr varScale="1">
        <p:scale>
          <a:sx n="82" d="100"/>
          <a:sy n="82" d="100"/>
        </p:scale>
        <p:origin x="-570" y="-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66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5gj6mgun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7305" y="4345284"/>
            <a:ext cx="9190300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Апостроф. </a:t>
            </a:r>
            <a:r>
              <a:rPr lang="ru-RU" sz="4800" b="1" dirty="0" err="1">
                <a:solidFill>
                  <a:schemeClr val="bg1"/>
                </a:solidFill>
              </a:rPr>
              <a:t>Читання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слів</a:t>
            </a:r>
            <a:r>
              <a:rPr lang="ru-RU" sz="4800" b="1" dirty="0">
                <a:solidFill>
                  <a:schemeClr val="bg1"/>
                </a:solidFill>
              </a:rPr>
              <a:t> і тексту з </a:t>
            </a:r>
            <a:r>
              <a:rPr lang="ru-RU" sz="4800" b="1" dirty="0" err="1">
                <a:solidFill>
                  <a:schemeClr val="bg1"/>
                </a:solidFill>
              </a:rPr>
              <a:t>вивченими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літерами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Апостроф - Ourbo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30" y="1188911"/>
            <a:ext cx="2465408" cy="2911656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19222" y="1263996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90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3298" y="407713"/>
            <a:ext cx="9965803" cy="125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Чим зайнятий апостроф?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Чому апостроф </a:t>
            </a:r>
            <a:r>
              <a:rPr lang="uk-UA" sz="3600" b="1" dirty="0">
                <a:solidFill>
                  <a:schemeClr val="bg1"/>
                </a:solidFill>
              </a:rPr>
              <a:t>намальований з </a:t>
            </a:r>
            <a:r>
              <a:rPr lang="uk-UA" sz="3600" b="1" dirty="0" err="1">
                <a:solidFill>
                  <a:schemeClr val="bg1"/>
                </a:solidFill>
              </a:rPr>
              <a:t>м’ячем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39" t="30720" r="38949" b="35733"/>
          <a:stretch/>
        </p:blipFill>
        <p:spPr>
          <a:xfrm>
            <a:off x="4001104" y="1884314"/>
            <a:ext cx="7488000" cy="3240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6875" y="5172908"/>
            <a:ext cx="5853379" cy="7324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звуки й букви в слові М’ЯЧ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551" y="2719484"/>
            <a:ext cx="35483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Плига, </a:t>
            </a:r>
            <a:r>
              <a:rPr lang="ru-RU" sz="2400" b="1" dirty="0" err="1">
                <a:solidFill>
                  <a:schemeClr val="bg1"/>
                </a:solidFill>
              </a:rPr>
              <a:t>плига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цілий</a:t>
            </a:r>
            <a:r>
              <a:rPr lang="ru-RU" sz="2400" b="1" dirty="0">
                <a:solidFill>
                  <a:schemeClr val="bg1"/>
                </a:solidFill>
              </a:rPr>
              <a:t> день,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Через лаву, через пень,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Через кущ і через </a:t>
            </a:r>
            <a:r>
              <a:rPr lang="ru-RU" sz="2400" b="1" dirty="0" err="1">
                <a:solidFill>
                  <a:schemeClr val="bg1"/>
                </a:solidFill>
              </a:rPr>
              <a:t>квіти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Що за </a:t>
            </a:r>
            <a:r>
              <a:rPr lang="ru-RU" sz="2400" b="1" dirty="0" err="1">
                <a:solidFill>
                  <a:schemeClr val="bg1"/>
                </a:solidFill>
              </a:rPr>
              <a:t>іграшка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діти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3298" y="1853262"/>
            <a:ext cx="2883577" cy="7324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Відгадай загадку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93135" y="486376"/>
            <a:ext cx="8911428" cy="844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smtClean="0">
                <a:solidFill>
                  <a:schemeClr val="bg1"/>
                </a:solidFill>
              </a:rPr>
              <a:t>н</a:t>
            </a:r>
            <a:r>
              <a:rPr lang="uk-UA" sz="4000" b="1" dirty="0" smtClean="0">
                <a:solidFill>
                  <a:schemeClr val="bg1"/>
                </a:solidFill>
              </a:rPr>
              <a:t>а</a:t>
            </a:r>
            <a:r>
              <a:rPr lang="ru-RU" sz="4000" b="1" dirty="0" err="1" smtClean="0">
                <a:solidFill>
                  <a:schemeClr val="bg1"/>
                </a:solidFill>
              </a:rPr>
              <a:t>зви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малюнків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339" y="2772203"/>
            <a:ext cx="2095347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хо</a:t>
            </a:r>
            <a:r>
              <a:rPr lang="uk-UA" sz="4000" b="1" dirty="0" smtClean="0">
                <a:solidFill>
                  <a:srgbClr val="0070C0"/>
                </a:solidFill>
              </a:rPr>
              <a:t>м'я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488" y="2772203"/>
            <a:ext cx="1861116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п'я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ть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0037" y="2772203"/>
            <a:ext cx="198804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ре</a:t>
            </a:r>
            <a:r>
              <a:rPr lang="uk-UA" sz="4000" b="1" dirty="0" smtClean="0">
                <a:solidFill>
                  <a:srgbClr val="0070C0"/>
                </a:solidFill>
              </a:rPr>
              <a:t>п'я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39" y="1356426"/>
            <a:ext cx="7311747" cy="14157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246339" y="3480089"/>
            <a:ext cx="8318686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0000"/>
                </a:solidFill>
                <a:latin typeface="ArialMT"/>
              </a:rPr>
              <a:t>б</a:t>
            </a:r>
            <a:r>
              <a:rPr lang="ru-RU" sz="4000" dirty="0" err="1">
                <a:solidFill>
                  <a:srgbClr val="00AFF0"/>
                </a:solidFill>
                <a:latin typeface="ArialMT"/>
              </a:rPr>
              <a:t>’є</a:t>
            </a:r>
            <a:r>
              <a:rPr lang="ru-RU" sz="4000" dirty="0">
                <a:solidFill>
                  <a:srgbClr val="00AFF0"/>
                </a:solidFill>
                <a:latin typeface="ArialMT"/>
              </a:rPr>
              <a:t> </a:t>
            </a:r>
            <a:r>
              <a:rPr lang="ru-RU" sz="4000" dirty="0" smtClean="0">
                <a:solidFill>
                  <a:srgbClr val="00AFF0"/>
                </a:solidFill>
                <a:latin typeface="ArialMT"/>
              </a:rPr>
              <a:t>    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п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’є</a:t>
            </a:r>
            <a:r>
              <a:rPr lang="ru-RU" sz="4000" dirty="0" smtClean="0">
                <a:solidFill>
                  <a:srgbClr val="00AFF0"/>
                </a:solidFill>
                <a:latin typeface="ArialMT"/>
              </a:rPr>
              <a:t>           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в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’є</a:t>
            </a:r>
            <a:endParaRPr lang="ru-RU" sz="4000" dirty="0">
              <a:solidFill>
                <a:srgbClr val="00AFF0"/>
              </a:solidFill>
              <a:latin typeface="ArialMT"/>
            </a:endParaRPr>
          </a:p>
          <a:p>
            <a:r>
              <a:rPr lang="ru-RU" sz="4000" dirty="0" err="1">
                <a:solidFill>
                  <a:srgbClr val="000000"/>
                </a:solidFill>
                <a:latin typeface="ArialMT"/>
              </a:rPr>
              <a:t>б</a:t>
            </a:r>
            <a:r>
              <a:rPr lang="ru-RU" sz="4000" dirty="0" err="1">
                <a:solidFill>
                  <a:srgbClr val="00AFF0"/>
                </a:solidFill>
                <a:latin typeface="ArialMT"/>
              </a:rPr>
              <a:t>’ю</a:t>
            </a:r>
            <a:r>
              <a:rPr lang="ru-RU" sz="4000" dirty="0" err="1">
                <a:solidFill>
                  <a:srgbClr val="000000"/>
                </a:solidFill>
                <a:latin typeface="ArialMT"/>
              </a:rPr>
              <a:t>ть</a:t>
            </a:r>
            <a:r>
              <a:rPr lang="ru-RU" sz="40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п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’ю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ть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      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в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’ю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ть</a:t>
            </a:r>
            <a:endParaRPr lang="ru-RU" sz="4000" dirty="0">
              <a:solidFill>
                <a:srgbClr val="000000"/>
              </a:solidFill>
              <a:latin typeface="ArialMT"/>
            </a:endParaRPr>
          </a:p>
          <a:p>
            <a:r>
              <a:rPr lang="ru-RU" sz="4000" dirty="0" err="1">
                <a:solidFill>
                  <a:srgbClr val="000000"/>
                </a:solidFill>
                <a:latin typeface="ArialMT"/>
              </a:rPr>
              <a:t>сім</a:t>
            </a:r>
            <a:r>
              <a:rPr lang="ru-RU" sz="4000" dirty="0" err="1">
                <a:solidFill>
                  <a:srgbClr val="00AFF0"/>
                </a:solidFill>
                <a:latin typeface="ArialMT"/>
              </a:rPr>
              <a:t>’я</a:t>
            </a:r>
            <a:r>
              <a:rPr lang="ru-RU" sz="4000" dirty="0">
                <a:solidFill>
                  <a:srgbClr val="00AFF0"/>
                </a:solidFill>
                <a:latin typeface="ArialMT"/>
              </a:rPr>
              <a:t> </a:t>
            </a:r>
            <a:r>
              <a:rPr lang="ru-RU" sz="4000" dirty="0" smtClean="0">
                <a:solidFill>
                  <a:srgbClr val="00AFF0"/>
                </a:solidFill>
                <a:latin typeface="ArialMT"/>
              </a:rPr>
              <a:t> 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п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’я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т</a:t>
            </a:r>
            <a:r>
              <a:rPr lang="en-US" sz="4000" dirty="0" smtClean="0">
                <a:solidFill>
                  <a:srgbClr val="000000"/>
                </a:solidFill>
                <a:latin typeface="UkrainianPragmUd-Regular"/>
              </a:rPr>
              <a:t>à </a:t>
            </a:r>
            <a:r>
              <a:rPr lang="uk-UA" sz="4000" dirty="0" smtClean="0">
                <a:solidFill>
                  <a:srgbClr val="000000"/>
                </a:solidFill>
                <a:latin typeface="UkrainianPragmUd-Regular"/>
              </a:rPr>
              <a:t>      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комп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’ю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тер</a:t>
            </a:r>
            <a:endParaRPr lang="ru-RU" sz="4000" dirty="0">
              <a:solidFill>
                <a:srgbClr val="000000"/>
              </a:solidFill>
              <a:latin typeface="ArialMT"/>
            </a:endParaRPr>
          </a:p>
          <a:p>
            <a:r>
              <a:rPr lang="ru-RU" sz="4000" dirty="0" err="1">
                <a:solidFill>
                  <a:srgbClr val="000000"/>
                </a:solidFill>
                <a:latin typeface="ArialMT"/>
              </a:rPr>
              <a:t>м</a:t>
            </a:r>
            <a:r>
              <a:rPr lang="ru-RU" sz="4000" dirty="0" err="1">
                <a:solidFill>
                  <a:srgbClr val="00AFF0"/>
                </a:solidFill>
                <a:latin typeface="ArialMT"/>
              </a:rPr>
              <a:t>’я</a:t>
            </a:r>
            <a:r>
              <a:rPr lang="ru-RU" sz="4000" dirty="0" err="1">
                <a:solidFill>
                  <a:srgbClr val="000000"/>
                </a:solidFill>
                <a:latin typeface="ArialMT"/>
              </a:rPr>
              <a:t>та</a:t>
            </a:r>
            <a:r>
              <a:rPr lang="ru-RU" sz="40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ArialMT"/>
              </a:rPr>
              <a:t>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солов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’ї</a:t>
            </a:r>
            <a:r>
              <a:rPr lang="ru-RU" sz="4000" dirty="0" smtClean="0">
                <a:solidFill>
                  <a:srgbClr val="00AFF0"/>
                </a:solidFill>
                <a:latin typeface="ArialMT"/>
              </a:rPr>
              <a:t>           </a:t>
            </a:r>
            <a:r>
              <a:rPr lang="ru-RU" sz="4000" dirty="0" err="1" smtClean="0">
                <a:solidFill>
                  <a:srgbClr val="000000"/>
                </a:solidFill>
                <a:latin typeface="ArialMT"/>
              </a:rPr>
              <a:t>подвір</a:t>
            </a:r>
            <a:r>
              <a:rPr lang="ru-RU" sz="4000" dirty="0" err="1" smtClean="0">
                <a:solidFill>
                  <a:srgbClr val="00AFF0"/>
                </a:solidFill>
                <a:latin typeface="ArialMT"/>
              </a:rPr>
              <a:t>’я</a:t>
            </a:r>
            <a:endParaRPr lang="ru-RU" sz="4000" dirty="0"/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7847" y="1356426"/>
            <a:ext cx="2356899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Зверни увагу, перед якими буквами стоїть апостроф. Які звуки позначає буква Я після апострофу?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920" y="2802980"/>
            <a:ext cx="9701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[</a:t>
            </a:r>
            <a:r>
              <a:rPr lang="ru-RU" sz="3600" b="1" dirty="0" err="1">
                <a:solidFill>
                  <a:srgbClr val="FF0000"/>
                </a:solidFill>
              </a:rPr>
              <a:t>йа</a:t>
            </a:r>
            <a:r>
              <a:rPr lang="ru-RU" sz="3600" b="1" dirty="0" smtClean="0">
                <a:solidFill>
                  <a:srgbClr val="FF0000"/>
                </a:solidFill>
              </a:rPr>
              <a:t>]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201" y="3389575"/>
            <a:ext cx="9749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[</a:t>
            </a:r>
            <a:r>
              <a:rPr lang="ru-RU" sz="3600" b="1" dirty="0" err="1">
                <a:solidFill>
                  <a:srgbClr val="FF0000"/>
                </a:solidFill>
              </a:rPr>
              <a:t>йе</a:t>
            </a:r>
            <a:r>
              <a:rPr lang="ru-RU" sz="3600" b="1" dirty="0" smtClean="0">
                <a:solidFill>
                  <a:srgbClr val="FF0000"/>
                </a:solidFill>
              </a:rPr>
              <a:t>]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728" y="4060090"/>
            <a:ext cx="9605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[</a:t>
            </a:r>
            <a:r>
              <a:rPr lang="ru-RU" sz="3600" b="1" dirty="0" err="1">
                <a:solidFill>
                  <a:srgbClr val="FF0000"/>
                </a:solidFill>
              </a:rPr>
              <a:t>йу</a:t>
            </a:r>
            <a:r>
              <a:rPr lang="ru-RU" sz="3600" b="1" dirty="0" smtClean="0">
                <a:solidFill>
                  <a:srgbClr val="FF0000"/>
                </a:solidFill>
              </a:rPr>
              <a:t>]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20686" y="5390116"/>
            <a:ext cx="8563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[</a:t>
            </a:r>
            <a:r>
              <a:rPr lang="ru-RU" sz="3600" b="1" dirty="0" err="1" smtClean="0">
                <a:solidFill>
                  <a:srgbClr val="FF0000"/>
                </a:solidFill>
              </a:rPr>
              <a:t>йі</a:t>
            </a:r>
            <a:r>
              <a:rPr lang="ru-RU" sz="3600" b="1" dirty="0" smtClean="0">
                <a:solidFill>
                  <a:srgbClr val="FF0000"/>
                </a:solidFill>
              </a:rPr>
              <a:t>]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76324" y="450316"/>
            <a:ext cx="8756193" cy="12511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>
                <a:solidFill>
                  <a:schemeClr val="bg1"/>
                </a:solidFill>
              </a:rPr>
              <a:t>вірш</a:t>
            </a:r>
            <a:r>
              <a:rPr lang="ru-RU" sz="3600" b="1" dirty="0">
                <a:solidFill>
                  <a:schemeClr val="bg1"/>
                </a:solidFill>
              </a:rPr>
              <a:t> Олени </a:t>
            </a:r>
            <a:r>
              <a:rPr lang="ru-RU" sz="3600" b="1" dirty="0" err="1">
                <a:solidFill>
                  <a:schemeClr val="bg1"/>
                </a:solidFill>
              </a:rPr>
              <a:t>Полянської</a:t>
            </a:r>
            <a:r>
              <a:rPr lang="ru-RU" sz="3600" b="1" dirty="0">
                <a:solidFill>
                  <a:schemeClr val="bg1"/>
                </a:solidFill>
              </a:rPr>
              <a:t>. Придумай заголовок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64749" y="2358276"/>
            <a:ext cx="5562518" cy="398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/>
              <a:t>Кіт-воркіт муркоче —</a:t>
            </a:r>
          </a:p>
          <a:p>
            <a:r>
              <a:rPr lang="ru-RU" sz="3600" b="1"/>
              <a:t>мишку з’їсти хоче.</a:t>
            </a:r>
          </a:p>
          <a:p>
            <a:r>
              <a:rPr lang="ru-RU" sz="3600" b="1"/>
              <a:t>Каже: — У комп’ютера</a:t>
            </a:r>
          </a:p>
          <a:p>
            <a:r>
              <a:rPr lang="ru-RU" sz="3600" b="1"/>
              <a:t>мишка є комп’ютерна.</a:t>
            </a:r>
          </a:p>
          <a:p>
            <a:r>
              <a:rPr lang="ru-RU" sz="3600" b="1"/>
              <a:t>Заведіть під ліжком</a:t>
            </a:r>
          </a:p>
          <a:p>
            <a:r>
              <a:rPr lang="ru-RU" sz="3600" b="1"/>
              <a:t>і для мене мишку!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833" y="2161479"/>
            <a:ext cx="4343593" cy="281563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07249" y="1724471"/>
            <a:ext cx="3699159" cy="695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Мрія</a:t>
            </a:r>
            <a:r>
              <a:rPr lang="ru-RU" sz="3600" b="1" dirty="0" smtClean="0"/>
              <a:t> котика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бенок читает книгу, сидящую на полу Pr... | Free Vector #Freepik  #freevector #background #school #book #cartoon | Иллюстратор, Милые рисунки,  Школьные фрес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82" y="3295529"/>
            <a:ext cx="2167376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954" y="428505"/>
            <a:ext cx="10204087" cy="9951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слова. Постав до них </a:t>
            </a:r>
            <a:r>
              <a:rPr lang="ru-RU" sz="4000" b="1" dirty="0" err="1">
                <a:solidFill>
                  <a:schemeClr val="bg1"/>
                </a:solidFill>
              </a:rPr>
              <a:t>питання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6423" y="1910683"/>
            <a:ext cx="7935129" cy="317009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м’який         дерев’яний    солов’їна</a:t>
            </a:r>
          </a:p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рум’яний     зів’ялий          м’ятна</a:t>
            </a:r>
          </a:p>
          <a:p>
            <a:endParaRPr lang="uk-U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зв’язати       з’їсти              з’їхати</a:t>
            </a:r>
          </a:p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з’єднати       з’явитися     під’їхати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9500" y="492701"/>
            <a:ext cx="8732066" cy="954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«Передбачення»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4365" y="1957302"/>
            <a:ext cx="6562835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 Що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зображено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малюнку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Що робить мама?</a:t>
            </a:r>
          </a:p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наливає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чай?</a:t>
            </a:r>
          </a:p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— Про що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йтися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8558" t="33436" r="27187" b="6945"/>
          <a:stretch/>
        </p:blipFill>
        <p:spPr>
          <a:xfrm>
            <a:off x="616129" y="1745041"/>
            <a:ext cx="4708236" cy="460946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74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65734" y="556197"/>
            <a:ext cx="8756193" cy="7054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текст. Придумай </a:t>
            </a:r>
            <a:r>
              <a:rPr lang="ru-RU" sz="3600" b="1" dirty="0" smtClean="0">
                <a:solidFill>
                  <a:schemeClr val="bg1"/>
                </a:solidFill>
              </a:rPr>
              <a:t>заголовок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158" y="1122018"/>
            <a:ext cx="11100123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 Мар’янки і Дем’янка дружна сім’я. Завітаємо до них.</a:t>
            </a:r>
          </a:p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Найстарша в сім’ї бабуся Уляна. Вона дуже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любить своїх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онуків. В’яже їм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м’якенькі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шкарпетки.</a:t>
            </a:r>
          </a:p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 ось за комп’ютером сидить тато. Поруч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малий Дем’янко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бавиться з хом’ячком. Мар’янка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поливає кімнатні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квіти, щоб не зав’яли. А мама спекла пиріг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 заварює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чай із м’ятою.</a:t>
            </a:r>
          </a:p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Уся сім’я сідає за круглий дерев’яний стіл.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Мама люб’язно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пригощає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пирогом. Тато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повідомляє новини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 комп’ютера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 Бабуся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запитує, чи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сподобалися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Мар’янці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в’язані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рукавички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Дем’янко розповідає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як забив на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футболі аж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два м’ячі.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45215"/>
            <a:ext cx="1054100" cy="1012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69711" y="1643605"/>
            <a:ext cx="2372810" cy="347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8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80902" y="2216831"/>
            <a:ext cx="6027970" cy="2795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 algn="just">
              <a:buAutoNum type="arabicPeriod"/>
            </a:pPr>
            <a:r>
              <a:rPr lang="ru-RU" sz="2800" dirty="0"/>
              <a:t>Як звали </a:t>
            </a:r>
            <a:r>
              <a:rPr lang="ru-RU" sz="2800" dirty="0" err="1"/>
              <a:t>дітей</a:t>
            </a:r>
            <a:r>
              <a:rPr lang="ru-RU" sz="2800" dirty="0"/>
              <a:t> у </a:t>
            </a:r>
            <a:r>
              <a:rPr lang="ru-RU" sz="2800" dirty="0" err="1"/>
              <a:t>цій</a:t>
            </a:r>
            <a:r>
              <a:rPr lang="ru-RU" sz="2800" dirty="0"/>
              <a:t> </a:t>
            </a:r>
            <a:r>
              <a:rPr lang="ru-RU" sz="2800" dirty="0" err="1"/>
              <a:t>сім’ї</a:t>
            </a:r>
            <a:r>
              <a:rPr lang="ru-RU" sz="2800" dirty="0"/>
              <a:t>?</a:t>
            </a:r>
          </a:p>
          <a:p>
            <a:pPr marL="450850" indent="-450850" algn="just">
              <a:buAutoNum type="arabicPeriod"/>
            </a:pP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у </a:t>
            </a:r>
            <a:r>
              <a:rPr lang="ru-RU" sz="2800" dirty="0" err="1"/>
              <a:t>сім’ї</a:t>
            </a:r>
            <a:r>
              <a:rPr lang="ru-RU" sz="2800" dirty="0"/>
              <a:t> </a:t>
            </a:r>
            <a:r>
              <a:rPr lang="ru-RU" sz="2800" dirty="0" err="1"/>
              <a:t>найстарший</a:t>
            </a:r>
            <a:r>
              <a:rPr lang="ru-RU" sz="2800" dirty="0"/>
              <a:t>?</a:t>
            </a:r>
          </a:p>
          <a:p>
            <a:pPr marL="450850" indent="-450850" algn="just">
              <a:buAutoNum type="arabicPeriod"/>
            </a:pPr>
            <a:r>
              <a:rPr lang="ru-RU" sz="2800" dirty="0"/>
              <a:t>Чим </a:t>
            </a:r>
            <a:r>
              <a:rPr lang="ru-RU" sz="2800" dirty="0" err="1"/>
              <a:t>займалися</a:t>
            </a:r>
            <a:r>
              <a:rPr lang="ru-RU" sz="2800" dirty="0"/>
              <a:t> бабуся, </a:t>
            </a:r>
            <a:r>
              <a:rPr lang="ru-RU" sz="2800" dirty="0" err="1"/>
              <a:t>тато</a:t>
            </a:r>
            <a:r>
              <a:rPr lang="ru-RU" sz="2800" dirty="0"/>
              <a:t>, мама й </a:t>
            </a:r>
            <a:r>
              <a:rPr lang="ru-RU" sz="2800" dirty="0" err="1"/>
              <a:t>діти</a:t>
            </a:r>
            <a:r>
              <a:rPr lang="ru-RU" sz="2800" dirty="0"/>
              <a:t>?</a:t>
            </a:r>
          </a:p>
          <a:p>
            <a:pPr marL="450850" indent="-450850" algn="just">
              <a:buAutoNum type="arabicPeriod"/>
            </a:pPr>
            <a:r>
              <a:rPr lang="ru-RU" sz="2800" dirty="0" err="1"/>
              <a:t>Що</a:t>
            </a:r>
            <a:r>
              <a:rPr lang="ru-RU" sz="2800" dirty="0"/>
              <a:t> вони </a:t>
            </a:r>
            <a:r>
              <a:rPr lang="ru-RU" sz="2800" dirty="0" err="1"/>
              <a:t>робили</a:t>
            </a:r>
            <a:r>
              <a:rPr lang="ru-RU" sz="2800" dirty="0"/>
              <a:t> за столом</a:t>
            </a:r>
            <a:r>
              <a:rPr lang="uk-UA" sz="2800" dirty="0"/>
              <a:t>?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705959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1. Навчання грамоти\1 УРОКИ 2023\1 Читання\6 Блок я ц ю є ї ф щ дз дж апостроф\090 - Апостроф\2024-03-10_1743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r="826"/>
          <a:stretch/>
        </p:blipFill>
        <p:spPr bwMode="auto">
          <a:xfrm>
            <a:off x="3427710" y="1426020"/>
            <a:ext cx="7092000" cy="50907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471981" y="4542148"/>
            <a:ext cx="211338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</a:rPr>
              <a:t>реп’яхи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75661" y="5215320"/>
            <a:ext cx="1334769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</a:rPr>
              <a:t>в’юн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438" y="463910"/>
            <a:ext cx="2395133" cy="292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471981" y="5861651"/>
            <a:ext cx="188051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</a:rPr>
              <a:t>хом’як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45215"/>
            <a:ext cx="1054100" cy="1012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22471" y="4896091"/>
            <a:ext cx="789526" cy="1284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527631" y="5011838"/>
            <a:ext cx="877746" cy="584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878284" y="5596428"/>
            <a:ext cx="633713" cy="584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438" y="463910"/>
            <a:ext cx="2395133" cy="292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874811" y="1340699"/>
            <a:ext cx="6001102" cy="7779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З’єднай різними кольорами склади так, щоб утворилися слова.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4811" y="1358647"/>
            <a:ext cx="6089681" cy="7599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Склади речення за малюнком і схемами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45215"/>
            <a:ext cx="1054100" cy="1012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1. Навчання грамоти\1 УРОКИ 2023\1 Читання\6 Блок я ц ю є ї ф щ дз дж апостроф\090 - Апостроф\2024-03-10_175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09" y="2282322"/>
            <a:ext cx="5254906" cy="25116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5814567" y="2750346"/>
            <a:ext cx="789526" cy="4558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93654" y="3594331"/>
            <a:ext cx="665327" cy="3265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14566" y="3164821"/>
            <a:ext cx="678830" cy="2279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55927" y="3920922"/>
            <a:ext cx="703054" cy="40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90018" y="3516491"/>
            <a:ext cx="714075" cy="4329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355927" y="3164821"/>
            <a:ext cx="703054" cy="27500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881151" y="3757626"/>
            <a:ext cx="722942" cy="2659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239887" y="2750346"/>
            <a:ext cx="819094" cy="5173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031189" y="3920922"/>
            <a:ext cx="705277" cy="38467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239887" y="3538139"/>
            <a:ext cx="819094" cy="24852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1 клас\1. Навчання грамоти\1 УРОКИ 2023\1 Читання\6 Блок я ц ю є ї ф щ дз дж апостроф\090 - Апостроф\2024-03-10_180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49" y="2274820"/>
            <a:ext cx="6913625" cy="25487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3022" y="636608"/>
            <a:ext cx="8732066" cy="693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7" name="Бульбашка прямої мови: прямокутна з округленими кутами 6">
            <a:extLst>
              <a:ext uri="{FF2B5EF4-FFF2-40B4-BE49-F238E27FC236}">
                <a16:creationId xmlns:a16="http://schemas.microsoft.com/office/drawing/2014/main" xmlns="" id="{BCE5F91E-E60D-42A8-9EC4-A4DD68C419B1}"/>
              </a:ext>
            </a:extLst>
          </p:cNvPr>
          <p:cNvSpPr/>
          <p:nvPr/>
        </p:nvSpPr>
        <p:spPr>
          <a:xfrm>
            <a:off x="2304387" y="1584515"/>
            <a:ext cx="6573395" cy="1392296"/>
          </a:xfrm>
          <a:prstGeom prst="wedgeRoundRectCallout">
            <a:avLst>
              <a:gd name="adj1" fmla="val -49937"/>
              <a:gd name="adj2" fmla="val -1456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Який знак ми сьогодні вивчили?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Після </a:t>
            </a:r>
            <a:r>
              <a:rPr lang="uk-UA" sz="2800" b="1" dirty="0">
                <a:solidFill>
                  <a:schemeClr val="bg1"/>
                </a:solidFill>
              </a:rPr>
              <a:t>яких букв пишемо апостроф?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Перед </a:t>
            </a:r>
            <a:r>
              <a:rPr lang="uk-UA" sz="2800" b="1" dirty="0">
                <a:solidFill>
                  <a:schemeClr val="bg1"/>
                </a:solidFill>
              </a:rPr>
              <a:t>якими? </a:t>
            </a:r>
          </a:p>
        </p:txBody>
      </p:sp>
      <p:pic>
        <p:nvPicPr>
          <p:cNvPr id="6146" name="Picture 2" descr="Українська мова 2 клас. Апостроф. Ясінська І.Л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9554" r="5977" b="1223"/>
          <a:stretch/>
        </p:blipFill>
        <p:spPr bwMode="auto">
          <a:xfrm>
            <a:off x="3221505" y="3145206"/>
            <a:ext cx="5190565" cy="29827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2136" y="1621300"/>
            <a:ext cx="2772480" cy="3344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701437" y="2280663"/>
            <a:ext cx="2773126" cy="34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глянь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9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546460"/>
            <a:ext cx="8811364" cy="7932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71977" y="182142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4247" y="2146041"/>
            <a:ext cx="1268964" cy="12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09921" y="621774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50993" y="2156041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033403" y="4750335"/>
            <a:ext cx="2291160" cy="1307195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514390" y="1683712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64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3297" y="627632"/>
            <a:ext cx="9965803" cy="796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1882" y="2854205"/>
            <a:ext cx="5148450" cy="60087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Склади речення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цими словами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7568" y="1516993"/>
            <a:ext cx="1386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мама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881" y="1511519"/>
            <a:ext cx="5853377" cy="6011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«зайве»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слово. Поясни свій вибір.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6252" y="1516990"/>
            <a:ext cx="1386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тато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0923" y="2243929"/>
            <a:ext cx="1386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сестра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0923" y="1511519"/>
            <a:ext cx="1386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брат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0230" y="2261608"/>
            <a:ext cx="1386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568" y="2243928"/>
            <a:ext cx="1386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книга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Батьки ді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33" y="2939287"/>
            <a:ext cx="2957946" cy="19683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387" y="3585040"/>
            <a:ext cx="78370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Мама, тато, я, </a:t>
            </a:r>
            <a:r>
              <a:rPr lang="uk-UA" sz="3200" b="1" dirty="0" smtClean="0">
                <a:solidFill>
                  <a:schemeClr val="bg1"/>
                </a:solidFill>
              </a:rPr>
              <a:t>сестра, брат </a:t>
            </a:r>
            <a:r>
              <a:rPr lang="uk-UA" sz="3200" b="1" dirty="0" smtClean="0">
                <a:solidFill>
                  <a:schemeClr val="bg1"/>
                </a:solidFill>
              </a:rPr>
              <a:t>– це моя </a:t>
            </a:r>
            <a:r>
              <a:rPr lang="uk-UA" sz="3200" b="1" dirty="0" err="1" smtClean="0">
                <a:solidFill>
                  <a:schemeClr val="bg1"/>
                </a:solidFill>
              </a:rPr>
              <a:t>сімя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1882" y="2230501"/>
            <a:ext cx="5148450" cy="5006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Відгадай ребус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2777" y="2243928"/>
            <a:ext cx="1128706" cy="1107996"/>
          </a:xfrm>
          <a:prstGeom prst="rect">
            <a:avLst/>
          </a:prstGeom>
          <a:solidFill>
            <a:srgbClr val="EF71CE"/>
          </a:solidFill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7Я</a:t>
            </a:r>
            <a:endParaRPr lang="ru-RU" sz="6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6580" y="4378160"/>
            <a:ext cx="7137819" cy="153102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речення.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 якою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читаємо слова? Паузи між словами при перелічувальній інтонації позначаємо комами.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Яке слово записане не так, як звучить?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3261" y="5016350"/>
            <a:ext cx="19339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uk-UA" sz="3600" b="1" dirty="0" smtClean="0">
                <a:solidFill>
                  <a:srgbClr val="FF0000"/>
                </a:solidFill>
              </a:rPr>
              <a:t>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– = </a:t>
            </a:r>
            <a:r>
              <a:rPr lang="uk-UA" sz="3600" b="1" dirty="0" smtClean="0">
                <a:solidFill>
                  <a:srgbClr val="FF0000"/>
                </a:solidFill>
              </a:rPr>
              <a:t>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66252" y="5697545"/>
            <a:ext cx="19339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с’імй’а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7568" y="3554261"/>
            <a:ext cx="13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 сім’я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37887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3962" y="1774921"/>
            <a:ext cx="5129964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познайомимось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апострофом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 перед і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апострофа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 вміння робити звуковий аналіз слів,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будувати речення.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Проект Апостро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01" y="1882215"/>
            <a:ext cx="2010547" cy="26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 rot="20422763">
            <a:off x="10099416" y="2473069"/>
            <a:ext cx="442686" cy="63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 rot="20422763">
            <a:off x="10690243" y="2207561"/>
            <a:ext cx="442686" cy="63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0254502" y="2583730"/>
            <a:ext cx="186869" cy="265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10818151" y="2260347"/>
            <a:ext cx="186869" cy="265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Хорда 11"/>
          <p:cNvSpPr/>
          <p:nvPr/>
        </p:nvSpPr>
        <p:spPr>
          <a:xfrm rot="17173215">
            <a:off x="10338270" y="2884457"/>
            <a:ext cx="1146629" cy="667657"/>
          </a:xfrm>
          <a:prstGeom prst="chord">
            <a:avLst>
              <a:gd name="adj1" fmla="val 2700000"/>
              <a:gd name="adj2" fmla="val 1395814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 rot="20422763">
            <a:off x="10628645" y="2839161"/>
            <a:ext cx="247723" cy="2932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1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72" y="373568"/>
            <a:ext cx="5723801" cy="886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Казка про АПОСТРОФ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7939" y="1260271"/>
            <a:ext cx="5514868" cy="44181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chemeClr val="bg1"/>
                </a:solidFill>
              </a:rPr>
              <a:t>Апостроф</a:t>
            </a:r>
            <a:r>
              <a:rPr lang="uk-UA" sz="2800" b="1" dirty="0">
                <a:solidFill>
                  <a:schemeClr val="bg1"/>
                </a:solidFill>
              </a:rPr>
              <a:t> в Алфавіті жив,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Він з  буквами завжди дружив,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Аж поки якось буква Я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Сказала: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- Геть від нас!   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Бо Алфавіт — це букв сім’я,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Нас 33 якраз!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А ти — не буква, просто знак,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Ти усім нам чужий, отак</a:t>
            </a:r>
            <a:r>
              <a:rPr lang="uk-UA" sz="2800" b="1" dirty="0" smtClean="0">
                <a:solidFill>
                  <a:schemeClr val="bg1"/>
                </a:solidFill>
              </a:rPr>
              <a:t>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Раскраска Буква Я для детей распечатать бесплатн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5224" r="12973" b="39021"/>
          <a:stretch/>
        </p:blipFill>
        <p:spPr bwMode="auto">
          <a:xfrm>
            <a:off x="9792182" y="3730945"/>
            <a:ext cx="1979260" cy="25311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Запятая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90" y="3909438"/>
            <a:ext cx="1428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ЖИВЫЕ БУКВЫ&quot;, ГБОУ Школа № 1601, Моск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88" y="315903"/>
            <a:ext cx="4953954" cy="340584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построф - Ourbo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7" y="1517609"/>
            <a:ext cx="2615670" cy="308911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3472" y="373568"/>
            <a:ext cx="5723801" cy="886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Казка про АПОСТРОФ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27180" y="639995"/>
            <a:ext cx="5706319" cy="5726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173038"/>
            <a:r>
              <a:rPr lang="ru-RU" sz="2800" b="1" dirty="0" err="1" smtClean="0">
                <a:solidFill>
                  <a:schemeClr val="bg1"/>
                </a:solidFill>
              </a:rPr>
              <a:t>Почув</a:t>
            </a:r>
            <a:r>
              <a:rPr lang="ru-RU" sz="2800" b="1" dirty="0" smtClean="0">
                <a:solidFill>
                  <a:schemeClr val="bg1"/>
                </a:solidFill>
              </a:rPr>
              <a:t> Апостроф </a:t>
            </a:r>
            <a:r>
              <a:rPr lang="ru-RU" sz="2800" b="1" dirty="0" err="1" smtClean="0">
                <a:solidFill>
                  <a:schemeClr val="bg1"/>
                </a:solidFill>
              </a:rPr>
              <a:t>ці</a:t>
            </a:r>
            <a:r>
              <a:rPr lang="ru-RU" sz="2800" b="1" dirty="0" smtClean="0">
                <a:solidFill>
                  <a:schemeClr val="bg1"/>
                </a:solidFill>
              </a:rPr>
              <a:t> слова —</a:t>
            </a:r>
          </a:p>
          <a:p>
            <a:pPr indent="173038"/>
            <a:r>
              <a:rPr lang="ru-RU" sz="2800" b="1" dirty="0" smtClean="0">
                <a:solidFill>
                  <a:schemeClr val="bg1"/>
                </a:solidFill>
              </a:rPr>
              <a:t>Аж закрутилась голова.</a:t>
            </a:r>
          </a:p>
          <a:p>
            <a:pPr indent="173038"/>
            <a:r>
              <a:rPr lang="ru-RU" sz="2800" b="1" dirty="0" err="1" smtClean="0">
                <a:solidFill>
                  <a:schemeClr val="bg1"/>
                </a:solidFill>
              </a:rPr>
              <a:t>Ніколи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ще</a:t>
            </a:r>
            <a:r>
              <a:rPr lang="ru-RU" sz="2800" b="1" dirty="0" smtClean="0">
                <a:solidFill>
                  <a:schemeClr val="bg1"/>
                </a:solidFill>
              </a:rPr>
              <a:t> таких образ</a:t>
            </a:r>
          </a:p>
          <a:p>
            <a:pPr indent="173038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чув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він</a:t>
            </a:r>
            <a:r>
              <a:rPr lang="ru-RU" sz="2800" b="1" dirty="0" smtClean="0">
                <a:solidFill>
                  <a:schemeClr val="bg1"/>
                </a:solidFill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</a:rPr>
              <a:t>житті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indent="173038"/>
            <a:r>
              <a:rPr lang="ru-RU" sz="2800" b="1" dirty="0" smtClean="0">
                <a:solidFill>
                  <a:schemeClr val="bg1"/>
                </a:solidFill>
              </a:rPr>
              <a:t>Заплакав </a:t>
            </a:r>
            <a:r>
              <a:rPr lang="ru-RU" sz="2800" b="1" dirty="0" err="1" smtClean="0">
                <a:solidFill>
                  <a:schemeClr val="bg1"/>
                </a:solidFill>
              </a:rPr>
              <a:t>він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схопився</a:t>
            </a:r>
            <a:r>
              <a:rPr lang="ru-RU" sz="2800" b="1" dirty="0" smtClean="0">
                <a:solidFill>
                  <a:schemeClr val="bg1"/>
                </a:solidFill>
              </a:rPr>
              <a:t> враз —</a:t>
            </a:r>
          </a:p>
          <a:p>
            <a:pPr indent="173038"/>
            <a:r>
              <a:rPr lang="ru-RU" sz="2800" b="1" dirty="0" smtClean="0">
                <a:solidFill>
                  <a:schemeClr val="bg1"/>
                </a:solidFill>
              </a:rPr>
              <a:t>І ось уже в </a:t>
            </a:r>
            <a:r>
              <a:rPr lang="ru-RU" sz="2800" b="1" dirty="0" err="1" smtClean="0">
                <a:solidFill>
                  <a:schemeClr val="bg1"/>
                </a:solidFill>
              </a:rPr>
              <a:t>путі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indent="173038"/>
            <a:r>
              <a:rPr lang="ru-RU" sz="2800" b="1" dirty="0" err="1" smtClean="0">
                <a:solidFill>
                  <a:schemeClr val="bg1"/>
                </a:solidFill>
              </a:rPr>
              <a:t>Залишив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місто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Алфавіт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pPr indent="173038"/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</a:rPr>
              <a:t>Піду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побачу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білий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r>
              <a:rPr lang="ru-RU" sz="2800" b="1" dirty="0" smtClean="0">
                <a:solidFill>
                  <a:schemeClr val="bg1"/>
                </a:solidFill>
              </a:rPr>
              <a:t>».</a:t>
            </a:r>
          </a:p>
          <a:p>
            <a:pPr indent="173038"/>
            <a:r>
              <a:rPr lang="ru-RU" sz="2800" b="1" dirty="0">
                <a:solidFill>
                  <a:schemeClr val="bg1"/>
                </a:solidFill>
              </a:rPr>
              <a:t>Та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тут </a:t>
            </a:r>
            <a:r>
              <a:rPr lang="ru-RU" sz="2800" b="1" dirty="0" err="1">
                <a:solidFill>
                  <a:schemeClr val="bg1"/>
                </a:solidFill>
              </a:rPr>
              <a:t>сталося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r>
              <a:rPr lang="ru-RU" sz="2800" b="1" dirty="0" err="1">
                <a:solidFill>
                  <a:schemeClr val="bg1"/>
                </a:solidFill>
              </a:rPr>
              <a:t>Хоч</a:t>
            </a:r>
            <a:r>
              <a:rPr lang="ru-RU" sz="2800" b="1" dirty="0">
                <a:solidFill>
                  <a:schemeClr val="bg1"/>
                </a:solidFill>
              </a:rPr>
              <a:t> плач!</a:t>
            </a:r>
          </a:p>
          <a:p>
            <a:pPr indent="173038"/>
            <a:r>
              <a:rPr lang="ru-RU" sz="2800" b="1" dirty="0">
                <a:solidFill>
                  <a:schemeClr val="bg1"/>
                </a:solidFill>
              </a:rPr>
              <a:t>У </a:t>
            </a:r>
            <a:r>
              <a:rPr lang="ru-RU" sz="2800" b="1" dirty="0" err="1">
                <a:solidFill>
                  <a:schemeClr val="bg1"/>
                </a:solidFill>
              </a:rPr>
              <a:t>діточок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зник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раптом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м’яч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indent="173038"/>
            <a:r>
              <a:rPr lang="ru-RU" sz="2800" b="1" dirty="0">
                <a:solidFill>
                  <a:schemeClr val="bg1"/>
                </a:solidFill>
              </a:rPr>
              <a:t>Та і </a:t>
            </a:r>
            <a:r>
              <a:rPr lang="ru-RU" sz="2800" b="1" dirty="0" err="1">
                <a:solidFill>
                  <a:srgbClr val="FFFF00"/>
                </a:solidFill>
              </a:rPr>
              <a:t>подвір’я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зникло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теж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pPr indent="173038"/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>
                <a:solidFill>
                  <a:srgbClr val="FFFF00"/>
                </a:solidFill>
              </a:rPr>
              <a:t>м’ята</a:t>
            </a:r>
            <a:r>
              <a:rPr lang="ru-RU" sz="2800" b="1" dirty="0">
                <a:solidFill>
                  <a:schemeClr val="bg1"/>
                </a:solidFill>
              </a:rPr>
              <a:t>, й </a:t>
            </a:r>
            <a:r>
              <a:rPr lang="ru-RU" sz="2800" b="1" dirty="0" err="1">
                <a:solidFill>
                  <a:srgbClr val="FFFF00"/>
                </a:solidFill>
              </a:rPr>
              <a:t>бур’янець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Монетний двір PNG зображення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4100">
            <a:off x="3283002" y="3526457"/>
            <a:ext cx="2806667" cy="28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62" y="1815076"/>
            <a:ext cx="1687958" cy="16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6526" y="1399799"/>
            <a:ext cx="4857096" cy="2176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І у </a:t>
            </a:r>
            <a:r>
              <a:rPr lang="ru-RU" sz="2800" b="1" dirty="0" err="1">
                <a:solidFill>
                  <a:schemeClr val="bg1"/>
                </a:solidFill>
              </a:rPr>
              <a:t>хазяйки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щось</a:t>
            </a:r>
            <a:r>
              <a:rPr lang="ru-RU" sz="2800" b="1" dirty="0">
                <a:solidFill>
                  <a:schemeClr val="bg1"/>
                </a:solidFill>
              </a:rPr>
              <a:t> не те: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Без </a:t>
            </a:r>
            <a:r>
              <a:rPr lang="ru-RU" sz="2800" b="1" dirty="0" err="1">
                <a:solidFill>
                  <a:srgbClr val="FFFF00"/>
                </a:solidFill>
              </a:rPr>
              <a:t>м’яса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холодець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 курка!? </a:t>
            </a:r>
            <a:r>
              <a:rPr lang="ru-RU" sz="2800" b="1" dirty="0" err="1">
                <a:solidFill>
                  <a:schemeClr val="bg1"/>
                </a:solidFill>
              </a:rPr>
              <a:t>Бідолашний</a:t>
            </a:r>
            <a:r>
              <a:rPr lang="ru-RU" sz="2800" b="1" dirty="0">
                <a:solidFill>
                  <a:schemeClr val="bg1"/>
                </a:solidFill>
              </a:rPr>
              <a:t> птах: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Немає </a:t>
            </a:r>
            <a:r>
              <a:rPr lang="ru-RU" sz="2800" b="1" dirty="0" err="1">
                <a:solidFill>
                  <a:srgbClr val="FFFF00"/>
                </a:solidFill>
              </a:rPr>
              <a:t>пір’я</a:t>
            </a:r>
            <a:r>
              <a:rPr lang="ru-RU" sz="2800" b="1" dirty="0">
                <a:solidFill>
                  <a:schemeClr val="bg1"/>
                </a:solidFill>
              </a:rPr>
              <a:t>! Просто </a:t>
            </a:r>
            <a:r>
              <a:rPr lang="ru-RU" sz="2800" b="1" dirty="0" err="1">
                <a:solidFill>
                  <a:schemeClr val="bg1"/>
                </a:solidFill>
              </a:rPr>
              <a:t>жах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0" name="Picture 4" descr="Kholodets | European food, Food, Food exper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9" y="3576577"/>
            <a:ext cx="2816675" cy="22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ерья PNG изображения, пер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50" y="3458593"/>
            <a:ext cx="2725372" cy="21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3472" y="373568"/>
            <a:ext cx="5723801" cy="886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Казка про АПОСТРОФ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81525" y="666236"/>
            <a:ext cx="5475121" cy="3456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Усі </a:t>
            </a:r>
            <a:r>
              <a:rPr lang="ru-RU" sz="2800" b="1" dirty="0" err="1">
                <a:solidFill>
                  <a:schemeClr val="bg1"/>
                </a:solidFill>
              </a:rPr>
              <a:t>годинники</a:t>
            </a:r>
            <a:r>
              <a:rPr lang="ru-RU" sz="2800" b="1" dirty="0">
                <a:solidFill>
                  <a:schemeClr val="bg1"/>
                </a:solidFill>
              </a:rPr>
              <a:t> стоять:</a:t>
            </a:r>
          </a:p>
          <a:p>
            <a:r>
              <a:rPr lang="ru-RU" sz="2800" b="1" dirty="0" err="1">
                <a:solidFill>
                  <a:srgbClr val="FFFF00"/>
                </a:solidFill>
              </a:rPr>
              <a:t>Дев’ятка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зникла</a:t>
            </a:r>
            <a:r>
              <a:rPr lang="ru-RU" sz="2800" b="1" dirty="0">
                <a:solidFill>
                  <a:schemeClr val="bg1"/>
                </a:solidFill>
              </a:rPr>
              <a:t> й цифра </a:t>
            </a:r>
            <a:r>
              <a:rPr lang="ru-RU" sz="2800" b="1" dirty="0" err="1">
                <a:solidFill>
                  <a:srgbClr val="FFFF00"/>
                </a:solidFill>
              </a:rPr>
              <a:t>п’ять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Із</a:t>
            </a:r>
            <a:r>
              <a:rPr lang="ru-RU" sz="2800" b="1" dirty="0">
                <a:solidFill>
                  <a:schemeClr val="bg1"/>
                </a:solidFill>
              </a:rPr>
              <a:t> гаю </a:t>
            </a:r>
            <a:r>
              <a:rPr lang="ru-RU" sz="2800" b="1" dirty="0" err="1">
                <a:solidFill>
                  <a:schemeClr val="bg1"/>
                </a:solidFill>
              </a:rPr>
              <a:t>зникли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солов’ї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Зник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rgbClr val="FFFF00"/>
                </a:solidFill>
              </a:rPr>
              <a:t>реп’ях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rgbClr val="FFFF00"/>
                </a:solidFill>
              </a:rPr>
              <a:t>в’яз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err="1">
                <a:solidFill>
                  <a:srgbClr val="FFFF00"/>
                </a:solidFill>
              </a:rPr>
              <a:t>В’юнів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неначе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хтось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поїв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FFFF00"/>
                </a:solidFill>
              </a:rPr>
              <a:t>Хлоп’ята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зникли</a:t>
            </a:r>
            <a:r>
              <a:rPr lang="ru-RU" sz="2800" b="1" dirty="0">
                <a:solidFill>
                  <a:schemeClr val="bg1"/>
                </a:solidFill>
              </a:rPr>
              <a:t> враз.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 у </a:t>
            </a:r>
            <a:r>
              <a:rPr lang="ru-RU" sz="2800" b="1" dirty="0" err="1">
                <a:solidFill>
                  <a:schemeClr val="bg1"/>
                </a:solidFill>
              </a:rPr>
              <a:t>дівчат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рум’янець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зник</a:t>
            </a:r>
            <a:r>
              <a:rPr lang="ru-RU" sz="2800" b="1" dirty="0" smtClean="0">
                <a:solidFill>
                  <a:schemeClr val="bg1"/>
                </a:solidFill>
              </a:rPr>
              <a:t> ...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6" descr="Игра-занятие для детей: Деревья и листь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9406" r="21557" b="525"/>
          <a:stretch/>
        </p:blipFill>
        <p:spPr bwMode="auto">
          <a:xfrm>
            <a:off x="10006360" y="4123013"/>
            <a:ext cx="1368673" cy="210716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ообщество иллюстраторов | Иллюстрация Репейник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91" y="4125841"/>
            <a:ext cx="1422532" cy="210433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таття про рибу в'юн. Спосіб життя, методи лову, фото та відео. - Rivne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8">
            <a:off x="5183168" y="4594335"/>
            <a:ext cx="2430585" cy="17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3452" y="1284051"/>
            <a:ext cx="5202943" cy="35425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— Так </a:t>
            </a:r>
            <a:r>
              <a:rPr lang="ru-RU" sz="2800" b="1" dirty="0" err="1">
                <a:solidFill>
                  <a:schemeClr val="bg1"/>
                </a:solidFill>
              </a:rPr>
              <a:t>жити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Алфавіт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звик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Усі кричать на букву Я: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«</a:t>
            </a:r>
            <a:r>
              <a:rPr lang="ru-RU" sz="2800" b="1" dirty="0" err="1">
                <a:solidFill>
                  <a:schemeClr val="bg1"/>
                </a:solidFill>
              </a:rPr>
              <a:t>Тепер</a:t>
            </a:r>
            <a:r>
              <a:rPr lang="ru-RU" sz="2800" b="1" dirty="0">
                <a:solidFill>
                  <a:schemeClr val="bg1"/>
                </a:solidFill>
              </a:rPr>
              <a:t> ми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rgbClr val="FFFF00"/>
                </a:solidFill>
              </a:rPr>
              <a:t>сім’я</a:t>
            </a:r>
            <a:r>
              <a:rPr lang="ru-RU" sz="2800" b="1" dirty="0">
                <a:solidFill>
                  <a:schemeClr val="bg1"/>
                </a:solidFill>
              </a:rPr>
              <a:t>!».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«Апостроф треба привести,—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Сказала буква </a:t>
            </a:r>
            <a:r>
              <a:rPr lang="ru-RU" sz="2800" b="1" dirty="0" err="1">
                <a:solidFill>
                  <a:schemeClr val="bg1"/>
                </a:solidFill>
              </a:rPr>
              <a:t>еМ</a:t>
            </a:r>
            <a:r>
              <a:rPr lang="ru-RU" sz="2800" b="1" dirty="0">
                <a:solidFill>
                  <a:schemeClr val="bg1"/>
                </a:solidFill>
              </a:rPr>
              <a:t>,—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Нам треба </a:t>
            </a:r>
            <a:r>
              <a:rPr lang="ru-RU" sz="2800" b="1" dirty="0" err="1">
                <a:solidFill>
                  <a:schemeClr val="bg1"/>
                </a:solidFill>
              </a:rPr>
              <a:t>всім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шукати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йти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Щоб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було</a:t>
            </a:r>
            <a:r>
              <a:rPr lang="ru-RU" sz="2800" b="1" dirty="0">
                <a:solidFill>
                  <a:schemeClr val="bg1"/>
                </a:solidFill>
              </a:rPr>
              <a:t> проблем».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3472" y="373568"/>
            <a:ext cx="5723801" cy="886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Казка про АПОСТРОФ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8147" y="373568"/>
            <a:ext cx="4954261" cy="39430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пошуки</a:t>
            </a:r>
            <a:r>
              <a:rPr lang="ru-RU" sz="2800" b="1" dirty="0">
                <a:solidFill>
                  <a:schemeClr val="bg1"/>
                </a:solidFill>
              </a:rPr>
              <a:t> гуртом </a:t>
            </a:r>
            <a:r>
              <a:rPr lang="ru-RU" sz="2800" b="1" dirty="0" err="1">
                <a:solidFill>
                  <a:schemeClr val="bg1"/>
                </a:solidFill>
              </a:rPr>
              <a:t>пішли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І через день таки </a:t>
            </a:r>
            <a:r>
              <a:rPr lang="ru-RU" sz="2800" b="1" dirty="0" err="1">
                <a:solidFill>
                  <a:schemeClr val="bg1"/>
                </a:solidFill>
              </a:rPr>
              <a:t>знайшли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Усі </a:t>
            </a:r>
            <a:r>
              <a:rPr lang="ru-RU" sz="2800" b="1" dirty="0" err="1">
                <a:solidFill>
                  <a:schemeClr val="bg1"/>
                </a:solidFill>
              </a:rPr>
              <a:t>зраділи</a:t>
            </a:r>
            <a:r>
              <a:rPr lang="ru-RU" sz="2800" b="1" dirty="0">
                <a:solidFill>
                  <a:schemeClr val="bg1"/>
                </a:solidFill>
              </a:rPr>
              <a:t>, обнялись,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За руки </a:t>
            </a:r>
            <a:r>
              <a:rPr lang="ru-RU" sz="2800" b="1" dirty="0" err="1">
                <a:solidFill>
                  <a:schemeClr val="bg1"/>
                </a:solidFill>
              </a:rPr>
              <a:t>міцно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узялись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>
                <a:solidFill>
                  <a:schemeClr val="bg1"/>
                </a:solidFill>
              </a:rPr>
              <a:t>букви</a:t>
            </a:r>
            <a:r>
              <a:rPr lang="ru-RU" sz="2800" b="1" dirty="0">
                <a:solidFill>
                  <a:schemeClr val="bg1"/>
                </a:solidFill>
              </a:rPr>
              <a:t> і апостроф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err="1">
                <a:solidFill>
                  <a:schemeClr val="bg1"/>
                </a:solidFill>
              </a:rPr>
              <a:t>усі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щасливі</a:t>
            </a:r>
            <a:r>
              <a:rPr lang="ru-RU" sz="2800" b="1" dirty="0">
                <a:solidFill>
                  <a:schemeClr val="bg1"/>
                </a:solidFill>
              </a:rPr>
              <a:t> просто!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 в  курки </a:t>
            </a:r>
            <a:r>
              <a:rPr lang="ru-RU" sz="2800" b="1" dirty="0" err="1">
                <a:solidFill>
                  <a:schemeClr val="bg1"/>
                </a:solidFill>
              </a:rPr>
              <a:t>пір’я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відросло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err="1">
                <a:solidFill>
                  <a:srgbClr val="FFFF00"/>
                </a:solidFill>
              </a:rPr>
              <a:t>Всім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дуже</a:t>
            </a:r>
            <a:r>
              <a:rPr lang="ru-RU" sz="2800" b="1" dirty="0">
                <a:solidFill>
                  <a:srgbClr val="FFFF00"/>
                </a:solidFill>
              </a:rPr>
              <a:t> весело </a:t>
            </a:r>
            <a:r>
              <a:rPr lang="ru-RU" sz="2800" b="1" dirty="0" err="1">
                <a:solidFill>
                  <a:srgbClr val="FFFF00"/>
                </a:solidFill>
              </a:rPr>
              <a:t>було</a:t>
            </a:r>
            <a:r>
              <a:rPr lang="ru-RU" sz="2800" b="1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12" name="Picture 8" descr="ЖИВЫЕ БУКВЫ&quot;, ГБОУ Школа № 1601,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12" y="4224759"/>
            <a:ext cx="3359469" cy="23096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урица PNG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97" y="4006346"/>
            <a:ext cx="2070902" cy="26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717" y="1397654"/>
            <a:ext cx="2073310" cy="27644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672689" y="445742"/>
            <a:ext cx="8756193" cy="641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Запам'ятай!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00806" y="1379324"/>
            <a:ext cx="547980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відміну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від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коми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стоїть</a:t>
            </a:r>
            <a:r>
              <a:rPr lang="ru-RU" sz="2800" b="1" dirty="0">
                <a:solidFill>
                  <a:srgbClr val="FFFF00"/>
                </a:solidFill>
              </a:rPr>
              <a:t> апостроф у словах </a:t>
            </a:r>
            <a:r>
              <a:rPr lang="ru-RU" sz="2800" b="1" dirty="0" err="1">
                <a:solidFill>
                  <a:srgbClr val="FFFF00"/>
                </a:solidFill>
              </a:rPr>
              <a:t>між</a:t>
            </a:r>
            <a:r>
              <a:rPr lang="ru-RU" sz="2800" b="1" dirty="0">
                <a:solidFill>
                  <a:srgbClr val="FFFF00"/>
                </a:solidFill>
              </a:rPr>
              <a:t> буквами </a:t>
            </a:r>
            <a:r>
              <a:rPr lang="ru-RU" sz="2800" b="1" dirty="0" err="1">
                <a:solidFill>
                  <a:srgbClr val="FFFF00"/>
                </a:solidFill>
              </a:rPr>
              <a:t>вгорі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Апостроф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показує</a:t>
            </a:r>
            <a:r>
              <a:rPr lang="ru-RU" sz="2800" b="1" dirty="0">
                <a:solidFill>
                  <a:srgbClr val="FFFF00"/>
                </a:solidFill>
              </a:rPr>
              <a:t>, що </a:t>
            </a:r>
            <a:r>
              <a:rPr lang="ru-RU" sz="2800" b="1" dirty="0" err="1">
                <a:solidFill>
                  <a:srgbClr val="FFFF00"/>
                </a:solidFill>
              </a:rPr>
              <a:t>приголосний</a:t>
            </a:r>
            <a:r>
              <a:rPr lang="ru-RU" sz="2800" b="1" dirty="0">
                <a:solidFill>
                  <a:srgbClr val="FFFF00"/>
                </a:solidFill>
              </a:rPr>
              <a:t> звук перед ним </a:t>
            </a:r>
            <a:r>
              <a:rPr lang="ru-RU" sz="2800" b="1" dirty="0" err="1">
                <a:solidFill>
                  <a:srgbClr val="FFFF00"/>
                </a:solidFill>
              </a:rPr>
              <a:t>вимовляється</a:t>
            </a:r>
            <a:r>
              <a:rPr lang="ru-RU" sz="2800" b="1" dirty="0">
                <a:solidFill>
                  <a:srgbClr val="FFFF00"/>
                </a:solidFill>
              </a:rPr>
              <a:t> твердо,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 </a:t>
            </a:r>
            <a:r>
              <a:rPr lang="ru-RU" sz="2800" b="1" dirty="0" err="1">
                <a:solidFill>
                  <a:srgbClr val="FFFF00"/>
                </a:solidFill>
              </a:rPr>
              <a:t>букви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я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ю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є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ї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які</a:t>
            </a:r>
            <a:r>
              <a:rPr lang="ru-RU" sz="2800" b="1" dirty="0">
                <a:solidFill>
                  <a:srgbClr val="FFFF00"/>
                </a:solidFill>
              </a:rPr>
              <a:t> стоять </a:t>
            </a:r>
            <a:r>
              <a:rPr lang="ru-RU" sz="2800" b="1" dirty="0" err="1">
                <a:solidFill>
                  <a:srgbClr val="FFFF00"/>
                </a:solidFill>
              </a:rPr>
              <a:t>після</a:t>
            </a:r>
            <a:r>
              <a:rPr lang="ru-RU" sz="2800" b="1" dirty="0">
                <a:solidFill>
                  <a:srgbClr val="FFFF00"/>
                </a:solidFill>
              </a:rPr>
              <a:t> апострофа, </a:t>
            </a:r>
            <a:r>
              <a:rPr lang="ru-RU" sz="2800" b="1" dirty="0" err="1" smtClean="0">
                <a:solidFill>
                  <a:srgbClr val="FFFF00"/>
                </a:solidFill>
              </a:rPr>
              <a:t>позначають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два звуки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348519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7672" y="4596124"/>
            <a:ext cx="388760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Я     Ю     Є     Ї  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07672" y="5396608"/>
            <a:ext cx="388760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[</a:t>
            </a:r>
            <a:r>
              <a:rPr lang="ru-RU" sz="4000" b="1" dirty="0" err="1">
                <a:solidFill>
                  <a:srgbClr val="FF0000"/>
                </a:solidFill>
              </a:rPr>
              <a:t>йа</a:t>
            </a:r>
            <a:r>
              <a:rPr lang="ru-RU" sz="4000" b="1" dirty="0" smtClean="0">
                <a:solidFill>
                  <a:srgbClr val="FF0000"/>
                </a:solidFill>
              </a:rPr>
              <a:t>] </a:t>
            </a:r>
            <a:r>
              <a:rPr lang="ru-RU" sz="4000" b="1" dirty="0">
                <a:solidFill>
                  <a:srgbClr val="FF0000"/>
                </a:solidFill>
              </a:rPr>
              <a:t>[</a:t>
            </a:r>
            <a:r>
              <a:rPr lang="ru-RU" sz="4000" b="1" dirty="0" err="1">
                <a:solidFill>
                  <a:srgbClr val="FF0000"/>
                </a:solidFill>
              </a:rPr>
              <a:t>йу</a:t>
            </a:r>
            <a:r>
              <a:rPr lang="ru-RU" sz="4000" b="1" dirty="0" smtClean="0">
                <a:solidFill>
                  <a:srgbClr val="FF0000"/>
                </a:solidFill>
              </a:rPr>
              <a:t>] </a:t>
            </a:r>
            <a:r>
              <a:rPr lang="ru-RU" sz="4000" b="1" dirty="0">
                <a:solidFill>
                  <a:srgbClr val="FF0000"/>
                </a:solidFill>
              </a:rPr>
              <a:t>[</a:t>
            </a:r>
            <a:r>
              <a:rPr lang="ru-RU" sz="4000" b="1" dirty="0" err="1">
                <a:solidFill>
                  <a:srgbClr val="FF0000"/>
                </a:solidFill>
              </a:rPr>
              <a:t>йе</a:t>
            </a:r>
            <a:r>
              <a:rPr lang="ru-RU" sz="4000" b="1" dirty="0" smtClean="0">
                <a:solidFill>
                  <a:srgbClr val="FF0000"/>
                </a:solidFill>
              </a:rPr>
              <a:t>] </a:t>
            </a:r>
            <a:r>
              <a:rPr lang="ru-RU" sz="4000" b="1" dirty="0">
                <a:solidFill>
                  <a:srgbClr val="FF0000"/>
                </a:solidFill>
              </a:rPr>
              <a:t>[</a:t>
            </a:r>
            <a:r>
              <a:rPr lang="ru-RU" sz="4000" b="1" dirty="0" err="1">
                <a:solidFill>
                  <a:srgbClr val="FF0000"/>
                </a:solidFill>
              </a:rPr>
              <a:t>йі</a:t>
            </a:r>
            <a:r>
              <a:rPr lang="ru-RU" sz="4000" b="1" dirty="0" smtClean="0">
                <a:solidFill>
                  <a:srgbClr val="FF0000"/>
                </a:solidFill>
              </a:rPr>
              <a:t>]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52654</TotalTime>
  <Words>899</Words>
  <Application>Microsoft Office PowerPoint</Application>
  <PresentationFormat>Произвольный</PresentationFormat>
  <Paragraphs>178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3381</cp:revision>
  <dcterms:created xsi:type="dcterms:W3CDTF">2018-01-05T16:38:53Z</dcterms:created>
  <dcterms:modified xsi:type="dcterms:W3CDTF">2024-03-10T17:39:25Z</dcterms:modified>
</cp:coreProperties>
</file>