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4v" ContentType="video/unknown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8" r:id="rId2"/>
    <p:sldId id="339" r:id="rId3"/>
    <p:sldId id="1832" r:id="rId4"/>
    <p:sldId id="1833" r:id="rId5"/>
    <p:sldId id="1644" r:id="rId6"/>
    <p:sldId id="1676" r:id="rId7"/>
    <p:sldId id="1834" r:id="rId8"/>
    <p:sldId id="1749" r:id="rId9"/>
    <p:sldId id="1431" r:id="rId10"/>
    <p:sldId id="1688" r:id="rId11"/>
    <p:sldId id="1787" r:id="rId12"/>
    <p:sldId id="1829" r:id="rId13"/>
    <p:sldId id="1830" r:id="rId14"/>
    <p:sldId id="1820" r:id="rId15"/>
    <p:sldId id="1824" r:id="rId16"/>
    <p:sldId id="1528" r:id="rId17"/>
    <p:sldId id="1827" r:id="rId18"/>
    <p:sldId id="1828" r:id="rId19"/>
    <p:sldId id="1811" r:id="rId20"/>
    <p:sldId id="1826" r:id="rId21"/>
    <p:sldId id="1440" r:id="rId22"/>
    <p:sldId id="1519" r:id="rId2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401168AD-DE70-4609-8084-6B013F293A82}">
          <p14:sldIdLst>
            <p14:sldId id="258"/>
            <p14:sldId id="339"/>
            <p14:sldId id="1832"/>
            <p14:sldId id="1833"/>
            <p14:sldId id="1644"/>
            <p14:sldId id="1676"/>
            <p14:sldId id="1834"/>
            <p14:sldId id="1749"/>
            <p14:sldId id="1431"/>
            <p14:sldId id="1688"/>
            <p14:sldId id="1787"/>
            <p14:sldId id="1829"/>
            <p14:sldId id="1830"/>
            <p14:sldId id="1820"/>
            <p14:sldId id="1824"/>
            <p14:sldId id="1528"/>
            <p14:sldId id="1827"/>
            <p14:sldId id="1828"/>
            <p14:sldId id="1811"/>
            <p14:sldId id="1826"/>
            <p14:sldId id="1440"/>
            <p14:sldId id="1519"/>
          </p14:sldIdLst>
        </p14:section>
      </p14:sectionLst>
    </p:ex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9FF"/>
    <a:srgbClr val="FFB7FF"/>
    <a:srgbClr val="FF3300"/>
    <a:srgbClr val="FF3399"/>
    <a:srgbClr val="354B80"/>
    <a:srgbClr val="99FFCC"/>
    <a:srgbClr val="CCFF66"/>
    <a:srgbClr val="FF99FF"/>
    <a:srgbClr val="ECDAB2"/>
    <a:srgbClr val="E6CEA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Без стилю та сітки таблиці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8B1032C-EA38-4F05-BA0D-38AFFFC7BED3}" styleName="Светлый стиль 3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BDBED569-4797-4DF1-A0F4-6AAB3CD982D8}" styleName="Светлый стиль 3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8799B23B-EC83-4686-B30A-512413B5E67A}" styleName="Светлый стиль 3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DA37D80-6434-44D0-A028-1B22A696006F}" styleName="Светлый стиль 3 — акцент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BC89EF96-8CEA-46FF-86C4-4CE0E7609802}" styleName="Светлый стиль 3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FD0F851-EC5A-4D38-B0AD-8093EC10F338}" styleName="Светлый стиль 1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E25E649-3F16-4E02-A733-19D2CDBF48F0}" styleName="Средний стиль 3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5BE263C-DBD7-4A20-BB59-AAB30ACAA65A}" styleName="Средний стиль 3 — акцент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2838BEF-8BB2-4498-84A7-C5851F593DF1}" styleName="Средний стиль 4 —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8A107856-5554-42FB-B03E-39F5DBC370BA}" styleName="Средний стиль 4 —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5" autoAdjust="0"/>
    <p:restoredTop sz="95274" autoAdjust="0"/>
  </p:normalViewPr>
  <p:slideViewPr>
    <p:cSldViewPr snapToGrid="0">
      <p:cViewPr varScale="1">
        <p:scale>
          <a:sx n="88" d="100"/>
          <a:sy n="88" d="100"/>
        </p:scale>
        <p:origin x="-426" y="-108"/>
      </p:cViewPr>
      <p:guideLst>
        <p:guide orient="horz" pos="2160"/>
        <p:guide pos="3840"/>
      </p:guideLst>
    </p:cSldViewPr>
  </p:slideViewPr>
  <p:notesTextViewPr>
    <p:cViewPr>
      <p:scale>
        <a:sx n="400" d="100"/>
        <a:sy n="4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2BE04B-0FEE-474E-98E3-E5C059B0E3D6}" type="datetimeFigureOut">
              <a:rPr lang="ru-RU" smtClean="0"/>
              <a:t>27.02.2024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08AAFC-F45B-4763-9C1F-8029DFCE03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9451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08AAFC-F45B-4763-9C1F-8029DFCE03FE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41899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26D62-0A69-489C-AD8A-DBBB454FE69F}" type="datetime1">
              <a:rPr lang="uk-UA" smtClean="0"/>
              <a:t>27.02.2024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52424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41F5A-B942-463D-BFFB-A6C0BF2A95D9}" type="datetime1">
              <a:rPr lang="uk-UA" smtClean="0"/>
              <a:t>27.02.2024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64211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F5CA3-AACC-4614-BF69-00E689DA5E5C}" type="datetime1">
              <a:rPr lang="uk-UA" smtClean="0"/>
              <a:t>27.02.2024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87561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57AFC-C01B-4F35-8E90-7CDC7BDC9F41}" type="datetime1">
              <a:rPr lang="uk-UA" smtClean="0"/>
              <a:t>27.02.2024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94456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57DF8-A1C4-4191-9BCE-6255C9741248}" type="datetime1">
              <a:rPr lang="uk-UA" smtClean="0"/>
              <a:t>27.02.2024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06469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B527B-8C9A-436C-98CD-9931061FA41E}" type="datetime1">
              <a:rPr lang="uk-UA" smtClean="0"/>
              <a:t>27.02.2024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30662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2E25-D864-431C-9803-DC1DF816B3B2}" type="datetime1">
              <a:rPr lang="uk-UA" smtClean="0"/>
              <a:t>27.02.2024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99230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1627C-B8CA-44C8-AA80-F38F7E2DC942}" type="datetime1">
              <a:rPr lang="uk-UA" smtClean="0"/>
              <a:t>27.02.2024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10585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8820F-613B-4084-A210-F6071CA8AA12}" type="datetime1">
              <a:rPr lang="uk-UA" smtClean="0"/>
              <a:t>27.02.2024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94996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3D5AF-C886-45A1-B5DC-5A526CB61C15}" type="datetime1">
              <a:rPr lang="uk-UA" smtClean="0"/>
              <a:t>27.02.2024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21218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D2A21-8E22-4A57-9D96-C14531AB525D}" type="datetime1">
              <a:rPr lang="uk-UA" smtClean="0"/>
              <a:t>27.02.2024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16528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FBF2D6-4F70-474E-8189-F1C29A9FD449}" type="datetime1">
              <a:rPr lang="uk-UA" smtClean="0"/>
              <a:t>27.02.2024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610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microsoft.com/office/2007/relationships/hdphoto" Target="../media/hdphoto3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8.png"/><Relationship Id="rId7" Type="http://schemas.openxmlformats.org/officeDocument/2006/relationships/image" Target="../media/image3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9.pn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31.png"/><Relationship Id="rId7" Type="http://schemas.openxmlformats.org/officeDocument/2006/relationships/image" Target="../media/image32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8.png"/><Relationship Id="rId4" Type="http://schemas.openxmlformats.org/officeDocument/2006/relationships/image" Target="../media/image21.png"/><Relationship Id="rId9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4v"/><Relationship Id="rId1" Type="http://schemas.microsoft.com/office/2007/relationships/media" Target="../media/media2.m4v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0.png"/><Relationship Id="rId7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11" Type="http://schemas.openxmlformats.org/officeDocument/2006/relationships/image" Target="../media/image43.png"/><Relationship Id="rId5" Type="http://schemas.microsoft.com/office/2007/relationships/hdphoto" Target="../media/hdphoto4.wdp"/><Relationship Id="rId10" Type="http://schemas.openxmlformats.org/officeDocument/2006/relationships/image" Target="../media/image42.png"/><Relationship Id="rId4" Type="http://schemas.openxmlformats.org/officeDocument/2006/relationships/image" Target="../media/image38.png"/><Relationship Id="rId9" Type="http://schemas.microsoft.com/office/2007/relationships/hdphoto" Target="../media/hdphoto5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0.png"/><Relationship Id="rId7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11" Type="http://schemas.openxmlformats.org/officeDocument/2006/relationships/image" Target="../media/image43.png"/><Relationship Id="rId5" Type="http://schemas.microsoft.com/office/2007/relationships/hdphoto" Target="../media/hdphoto4.wdp"/><Relationship Id="rId10" Type="http://schemas.openxmlformats.org/officeDocument/2006/relationships/image" Target="../media/image42.png"/><Relationship Id="rId4" Type="http://schemas.openxmlformats.org/officeDocument/2006/relationships/image" Target="../media/image38.png"/><Relationship Id="rId9" Type="http://schemas.microsoft.com/office/2007/relationships/hdphoto" Target="../media/hdphoto5.wdp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5.png"/><Relationship Id="rId7" Type="http://schemas.microsoft.com/office/2007/relationships/hdphoto" Target="../media/hdphoto7.wdp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hyperlink" Target="https://learningapps.org/watch?v=pha4czikk22" TargetMode="External"/><Relationship Id="rId4" Type="http://schemas.microsoft.com/office/2007/relationships/hdphoto" Target="../media/hdphoto6.wdp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13" Type="http://schemas.openxmlformats.org/officeDocument/2006/relationships/image" Target="../media/image56.png"/><Relationship Id="rId18" Type="http://schemas.openxmlformats.org/officeDocument/2006/relationships/image" Target="../media/image60.png"/><Relationship Id="rId3" Type="http://schemas.microsoft.com/office/2007/relationships/hdphoto" Target="../media/hdphoto8.wdp"/><Relationship Id="rId21" Type="http://schemas.openxmlformats.org/officeDocument/2006/relationships/image" Target="../media/image62.png"/><Relationship Id="rId7" Type="http://schemas.openxmlformats.org/officeDocument/2006/relationships/image" Target="../media/image52.png"/><Relationship Id="rId12" Type="http://schemas.openxmlformats.org/officeDocument/2006/relationships/image" Target="../media/image55.png"/><Relationship Id="rId17" Type="http://schemas.openxmlformats.org/officeDocument/2006/relationships/image" Target="../media/image59.png"/><Relationship Id="rId2" Type="http://schemas.openxmlformats.org/officeDocument/2006/relationships/image" Target="../media/image48.png"/><Relationship Id="rId16" Type="http://schemas.microsoft.com/office/2007/relationships/hdphoto" Target="../media/hdphoto11.wdp"/><Relationship Id="rId20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11" Type="http://schemas.openxmlformats.org/officeDocument/2006/relationships/image" Target="../media/image54.png"/><Relationship Id="rId5" Type="http://schemas.openxmlformats.org/officeDocument/2006/relationships/image" Target="../media/image50.png"/><Relationship Id="rId15" Type="http://schemas.openxmlformats.org/officeDocument/2006/relationships/image" Target="../media/image58.png"/><Relationship Id="rId10" Type="http://schemas.microsoft.com/office/2007/relationships/hdphoto" Target="../media/hdphoto10.wdp"/><Relationship Id="rId19" Type="http://schemas.microsoft.com/office/2007/relationships/hdphoto" Target="../media/hdphoto12.wdp"/><Relationship Id="rId4" Type="http://schemas.openxmlformats.org/officeDocument/2006/relationships/image" Target="../media/image49.png"/><Relationship Id="rId9" Type="http://schemas.openxmlformats.org/officeDocument/2006/relationships/image" Target="../media/image53.png"/><Relationship Id="rId14" Type="http://schemas.openxmlformats.org/officeDocument/2006/relationships/image" Target="../media/image57.png"/><Relationship Id="rId22" Type="http://schemas.microsoft.com/office/2007/relationships/hdphoto" Target="../media/hdphoto13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17A8A23-690A-E4F8-8ED3-AF0636624CB4}"/>
              </a:ext>
            </a:extLst>
          </p:cNvPr>
          <p:cNvSpPr txBox="1"/>
          <p:nvPr/>
        </p:nvSpPr>
        <p:spPr>
          <a:xfrm>
            <a:off x="1545772" y="4557291"/>
            <a:ext cx="9154885" cy="1736646"/>
          </a:xfrm>
          <a:prstGeom prst="roundRect">
            <a:avLst/>
          </a:prstGeom>
          <a:solidFill>
            <a:srgbClr val="7030A0"/>
          </a:solidFill>
          <a:ln w="2857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uk-UA" sz="4800" b="1" dirty="0">
                <a:solidFill>
                  <a:schemeClr val="bg1"/>
                </a:solidFill>
              </a:rPr>
              <a:t>Обчислення на основі нумерації в межах 20</a:t>
            </a:r>
          </a:p>
        </p:txBody>
      </p:sp>
      <p:pic>
        <p:nvPicPr>
          <p:cNvPr id="9" name="Picture 2" descr="Vector gratuito un niño haciendo la tarea con una burbuja de habla en la biblioteca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4629" y="1245448"/>
            <a:ext cx="3080657" cy="3051130"/>
          </a:xfrm>
          <a:prstGeom prst="roundRect">
            <a:avLst/>
          </a:prstGeom>
          <a:noFill/>
          <a:ln w="38100"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618679" y="1285083"/>
            <a:ext cx="3049321" cy="2826306"/>
          </a:xfrm>
          <a:prstGeom prst="round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Математика</a:t>
            </a: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1 клас</a:t>
            </a: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Розділ </a:t>
            </a:r>
            <a:r>
              <a:rPr lang="en-US" sz="3200" b="1" dirty="0" smtClean="0">
                <a:solidFill>
                  <a:schemeClr val="bg1"/>
                </a:solidFill>
              </a:rPr>
              <a:t>V</a:t>
            </a:r>
            <a:r>
              <a:rPr lang="uk-UA" sz="3200" b="1" dirty="0" smtClean="0">
                <a:solidFill>
                  <a:schemeClr val="bg1"/>
                </a:solidFill>
              </a:rPr>
              <a:t>. </a:t>
            </a: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Числа 11-20</a:t>
            </a: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Урок 90</a:t>
            </a:r>
            <a:endParaRPr lang="uk-UA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57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Прямоугольник 11">
            <a:extLst>
              <a:ext uri="{FF2B5EF4-FFF2-40B4-BE49-F238E27FC236}">
                <a16:creationId xmlns="" xmlns:a16="http://schemas.microsoft.com/office/drawing/2014/main" id="{F9011203-A234-6F26-F899-CF8175075345}"/>
              </a:ext>
            </a:extLst>
          </p:cNvPr>
          <p:cNvSpPr/>
          <p:nvPr/>
        </p:nvSpPr>
        <p:spPr>
          <a:xfrm>
            <a:off x="1186543" y="531322"/>
            <a:ext cx="9601734" cy="883307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err="1">
                <a:solidFill>
                  <a:schemeClr val="bg1"/>
                </a:solidFill>
              </a:rPr>
              <a:t>Запиши</a:t>
            </a:r>
            <a:r>
              <a:rPr lang="uk-UA" sz="4000" b="1" dirty="0">
                <a:solidFill>
                  <a:schemeClr val="bg1"/>
                </a:solidFill>
              </a:rPr>
              <a:t> вирази за зразком та </a:t>
            </a:r>
            <a:r>
              <a:rPr lang="uk-UA" sz="4000" b="1" dirty="0" smtClean="0">
                <a:solidFill>
                  <a:schemeClr val="bg1"/>
                </a:solidFill>
              </a:rPr>
              <a:t>обчисли</a:t>
            </a:r>
            <a:endParaRPr lang="uk-UA" sz="4000" b="1" dirty="0">
              <a:solidFill>
                <a:schemeClr val="bg1"/>
              </a:solidFill>
            </a:endParaRPr>
          </a:p>
        </p:txBody>
      </p:sp>
      <p:pic>
        <p:nvPicPr>
          <p:cNvPr id="83" name="Picture 6" descr="Mr Peabody Stickers | Redbubble">
            <a:extLst>
              <a:ext uri="{FF2B5EF4-FFF2-40B4-BE49-F238E27FC236}">
                <a16:creationId xmlns="" xmlns:a16="http://schemas.microsoft.com/office/drawing/2014/main" id="{CEB038F2-2FC2-9861-E10D-F685C7DD1B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31" r="18630"/>
          <a:stretch/>
        </p:blipFill>
        <p:spPr bwMode="auto">
          <a:xfrm flipH="1">
            <a:off x="-186343" y="3241964"/>
            <a:ext cx="1843705" cy="2721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Загнутый угол 28">
            <a:extLst>
              <a:ext uri="{FF2B5EF4-FFF2-40B4-BE49-F238E27FC236}">
                <a16:creationId xmlns="" xmlns:a16="http://schemas.microsoft.com/office/drawing/2014/main" id="{D4681F68-47E2-2AAD-7FF2-AC43E6D93DB3}"/>
              </a:ext>
            </a:extLst>
          </p:cNvPr>
          <p:cNvSpPr/>
          <p:nvPr/>
        </p:nvSpPr>
        <p:spPr>
          <a:xfrm>
            <a:off x="1672989" y="3924716"/>
            <a:ext cx="3042833" cy="2444808"/>
          </a:xfrm>
          <a:prstGeom prst="foldedCorner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1" name="TextBox 50">
            <a:extLst>
              <a:ext uri="{FF2B5EF4-FFF2-40B4-BE49-F238E27FC236}">
                <a16:creationId xmlns="" xmlns:a16="http://schemas.microsoft.com/office/drawing/2014/main" id="{DED0F864-3E3B-1B35-2581-05122DE3D187}"/>
              </a:ext>
            </a:extLst>
          </p:cNvPr>
          <p:cNvSpPr txBox="1"/>
          <p:nvPr/>
        </p:nvSpPr>
        <p:spPr>
          <a:xfrm>
            <a:off x="1937126" y="4153310"/>
            <a:ext cx="22409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 </a:t>
            </a:r>
            <a:r>
              <a:rPr lang="uk-UA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</a:t>
            </a:r>
            <a:r>
              <a:rPr lang="uk-UA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 </a:t>
            </a:r>
            <a:r>
              <a:rPr lang="en-US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=</a:t>
            </a:r>
            <a:r>
              <a:rPr lang="uk-UA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11</a:t>
            </a:r>
            <a:endParaRPr lang="ru-RU" sz="3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2" name="Скругленный прямоугольник 34">
            <a:extLst>
              <a:ext uri="{FF2B5EF4-FFF2-40B4-BE49-F238E27FC236}">
                <a16:creationId xmlns="" xmlns:a16="http://schemas.microsoft.com/office/drawing/2014/main" id="{B1A85A7F-3239-D97A-6006-F291E764DFB8}"/>
              </a:ext>
            </a:extLst>
          </p:cNvPr>
          <p:cNvSpPr/>
          <p:nvPr/>
        </p:nvSpPr>
        <p:spPr>
          <a:xfrm>
            <a:off x="3808986" y="5565816"/>
            <a:ext cx="459837" cy="475488"/>
          </a:xfrm>
          <a:prstGeom prst="roundRect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3" name="TextBox 52">
            <a:extLst>
              <a:ext uri="{FF2B5EF4-FFF2-40B4-BE49-F238E27FC236}">
                <a16:creationId xmlns="" xmlns:a16="http://schemas.microsoft.com/office/drawing/2014/main" id="{BDC08037-B75A-A623-CC8A-58190C0954AA}"/>
              </a:ext>
            </a:extLst>
          </p:cNvPr>
          <p:cNvSpPr txBox="1"/>
          <p:nvPr/>
        </p:nvSpPr>
        <p:spPr>
          <a:xfrm>
            <a:off x="1937126" y="4799641"/>
            <a:ext cx="22409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11 </a:t>
            </a:r>
            <a:r>
              <a:rPr lang="uk-UA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</a:t>
            </a:r>
            <a:r>
              <a:rPr lang="uk-UA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 </a:t>
            </a:r>
            <a:r>
              <a:rPr lang="en-US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=</a:t>
            </a:r>
            <a:r>
              <a:rPr lang="uk-UA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</a:t>
            </a:r>
            <a:endParaRPr lang="ru-RU" sz="3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="" xmlns:a16="http://schemas.microsoft.com/office/drawing/2014/main" id="{F44EA1EC-0357-521E-6E04-2F0584800754}"/>
              </a:ext>
            </a:extLst>
          </p:cNvPr>
          <p:cNvSpPr txBox="1"/>
          <p:nvPr/>
        </p:nvSpPr>
        <p:spPr>
          <a:xfrm>
            <a:off x="1937126" y="5445972"/>
            <a:ext cx="24762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11 </a:t>
            </a:r>
            <a:r>
              <a:rPr lang="uk-UA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</a:t>
            </a:r>
            <a:r>
              <a:rPr lang="uk-UA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10 </a:t>
            </a:r>
            <a:r>
              <a:rPr lang="en-US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=</a:t>
            </a:r>
            <a:r>
              <a:rPr lang="uk-UA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sz="3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="" xmlns:a16="http://schemas.microsoft.com/office/drawing/2014/main" id="{79A64B8F-6F6C-2BBE-E148-7C745D794ABB}"/>
              </a:ext>
            </a:extLst>
          </p:cNvPr>
          <p:cNvSpPr txBox="1"/>
          <p:nvPr/>
        </p:nvSpPr>
        <p:spPr>
          <a:xfrm>
            <a:off x="3820585" y="5480394"/>
            <a:ext cx="5003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</a:t>
            </a:r>
            <a:endParaRPr lang="ru-RU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6" name="Загнутый угол 28">
            <a:extLst>
              <a:ext uri="{FF2B5EF4-FFF2-40B4-BE49-F238E27FC236}">
                <a16:creationId xmlns="" xmlns:a16="http://schemas.microsoft.com/office/drawing/2014/main" id="{EFBCF86A-2D6B-F2D7-70EE-A722AAA15BFB}"/>
              </a:ext>
            </a:extLst>
          </p:cNvPr>
          <p:cNvSpPr/>
          <p:nvPr/>
        </p:nvSpPr>
        <p:spPr>
          <a:xfrm>
            <a:off x="5235975" y="3924716"/>
            <a:ext cx="3042833" cy="2444808"/>
          </a:xfrm>
          <a:prstGeom prst="foldedCorner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7" name="TextBox 56">
            <a:extLst>
              <a:ext uri="{FF2B5EF4-FFF2-40B4-BE49-F238E27FC236}">
                <a16:creationId xmlns="" xmlns:a16="http://schemas.microsoft.com/office/drawing/2014/main" id="{3815BC79-9F4B-2A8F-5357-8882FDB63BB5}"/>
              </a:ext>
            </a:extLst>
          </p:cNvPr>
          <p:cNvSpPr txBox="1"/>
          <p:nvPr/>
        </p:nvSpPr>
        <p:spPr>
          <a:xfrm>
            <a:off x="5500112" y="4153310"/>
            <a:ext cx="18062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 </a:t>
            </a:r>
            <a:r>
              <a:rPr lang="uk-UA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</a:t>
            </a:r>
            <a:r>
              <a:rPr lang="uk-UA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 </a:t>
            </a:r>
            <a:r>
              <a:rPr lang="en-US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=</a:t>
            </a:r>
            <a:r>
              <a:rPr lang="uk-UA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sz="3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="" xmlns:a16="http://schemas.microsoft.com/office/drawing/2014/main" id="{63B5FA5C-CCAE-9355-7EC7-0E7693C5A62C}"/>
              </a:ext>
            </a:extLst>
          </p:cNvPr>
          <p:cNvSpPr txBox="1"/>
          <p:nvPr/>
        </p:nvSpPr>
        <p:spPr>
          <a:xfrm>
            <a:off x="5508430" y="4738437"/>
            <a:ext cx="27786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</a:t>
            </a:r>
            <a:r>
              <a:rPr lang="uk-UA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</a:t>
            </a:r>
            <a:r>
              <a:rPr lang="uk-UA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</a:t>
            </a:r>
            <a:r>
              <a:rPr lang="en-US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=</a:t>
            </a:r>
            <a:r>
              <a:rPr lang="uk-UA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sz="3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="" xmlns:a16="http://schemas.microsoft.com/office/drawing/2014/main" id="{061E24CE-E952-218E-233F-81C62EA0364B}"/>
              </a:ext>
            </a:extLst>
          </p:cNvPr>
          <p:cNvSpPr txBox="1"/>
          <p:nvPr/>
        </p:nvSpPr>
        <p:spPr>
          <a:xfrm>
            <a:off x="7253943" y="4154735"/>
            <a:ext cx="7380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</a:t>
            </a:r>
            <a:r>
              <a:rPr lang="uk-UA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sz="3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0" name="Скругленный прямоугольник 31">
            <a:extLst>
              <a:ext uri="{FF2B5EF4-FFF2-40B4-BE49-F238E27FC236}">
                <a16:creationId xmlns="" xmlns:a16="http://schemas.microsoft.com/office/drawing/2014/main" id="{54237A36-95EC-05E6-FE26-50256418526E}"/>
              </a:ext>
            </a:extLst>
          </p:cNvPr>
          <p:cNvSpPr/>
          <p:nvPr/>
        </p:nvSpPr>
        <p:spPr>
          <a:xfrm>
            <a:off x="7201488" y="4225020"/>
            <a:ext cx="738091" cy="475488"/>
          </a:xfrm>
          <a:prstGeom prst="roundRect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1" name="Скругленный прямоугольник 31">
            <a:extLst>
              <a:ext uri="{FF2B5EF4-FFF2-40B4-BE49-F238E27FC236}">
                <a16:creationId xmlns="" xmlns:a16="http://schemas.microsoft.com/office/drawing/2014/main" id="{1638C51E-8B7F-7B35-083C-B86D0FE11E3F}"/>
              </a:ext>
            </a:extLst>
          </p:cNvPr>
          <p:cNvSpPr/>
          <p:nvPr/>
        </p:nvSpPr>
        <p:spPr>
          <a:xfrm>
            <a:off x="5433684" y="4860448"/>
            <a:ext cx="738091" cy="475488"/>
          </a:xfrm>
          <a:prstGeom prst="roundRect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2" name="Скругленный прямоугольник 31">
            <a:extLst>
              <a:ext uri="{FF2B5EF4-FFF2-40B4-BE49-F238E27FC236}">
                <a16:creationId xmlns="" xmlns:a16="http://schemas.microsoft.com/office/drawing/2014/main" id="{373E0336-0435-0A95-FEC2-83500D0E6729}"/>
              </a:ext>
            </a:extLst>
          </p:cNvPr>
          <p:cNvSpPr/>
          <p:nvPr/>
        </p:nvSpPr>
        <p:spPr>
          <a:xfrm>
            <a:off x="7378437" y="4846024"/>
            <a:ext cx="738091" cy="475488"/>
          </a:xfrm>
          <a:prstGeom prst="roundRect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3" name="TextBox 62">
            <a:extLst>
              <a:ext uri="{FF2B5EF4-FFF2-40B4-BE49-F238E27FC236}">
                <a16:creationId xmlns="" xmlns:a16="http://schemas.microsoft.com/office/drawing/2014/main" id="{0F138A6C-E021-811E-DD73-CA158FEE26CA}"/>
              </a:ext>
            </a:extLst>
          </p:cNvPr>
          <p:cNvSpPr txBox="1"/>
          <p:nvPr/>
        </p:nvSpPr>
        <p:spPr>
          <a:xfrm>
            <a:off x="5500112" y="5433643"/>
            <a:ext cx="27786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</a:t>
            </a:r>
            <a:r>
              <a:rPr lang="uk-UA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</a:t>
            </a:r>
            <a:r>
              <a:rPr lang="uk-UA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</a:t>
            </a:r>
            <a:r>
              <a:rPr lang="en-US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=</a:t>
            </a:r>
            <a:r>
              <a:rPr lang="uk-UA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sz="3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4" name="Скругленный прямоугольник 31">
            <a:extLst>
              <a:ext uri="{FF2B5EF4-FFF2-40B4-BE49-F238E27FC236}">
                <a16:creationId xmlns="" xmlns:a16="http://schemas.microsoft.com/office/drawing/2014/main" id="{D2790D3F-9050-CFF8-E132-11E51BF03CF0}"/>
              </a:ext>
            </a:extLst>
          </p:cNvPr>
          <p:cNvSpPr/>
          <p:nvPr/>
        </p:nvSpPr>
        <p:spPr>
          <a:xfrm>
            <a:off x="5433684" y="5543679"/>
            <a:ext cx="738091" cy="475488"/>
          </a:xfrm>
          <a:prstGeom prst="roundRect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5" name="Скругленный прямоугольник 31">
            <a:extLst>
              <a:ext uri="{FF2B5EF4-FFF2-40B4-BE49-F238E27FC236}">
                <a16:creationId xmlns="" xmlns:a16="http://schemas.microsoft.com/office/drawing/2014/main" id="{0520DB40-1221-5B84-011B-8A96794C22DC}"/>
              </a:ext>
            </a:extLst>
          </p:cNvPr>
          <p:cNvSpPr/>
          <p:nvPr/>
        </p:nvSpPr>
        <p:spPr>
          <a:xfrm>
            <a:off x="6487200" y="5531392"/>
            <a:ext cx="738091" cy="475488"/>
          </a:xfrm>
          <a:prstGeom prst="roundRect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                 </a:t>
            </a:r>
          </a:p>
        </p:txBody>
      </p:sp>
      <p:sp>
        <p:nvSpPr>
          <p:cNvPr id="66" name="Скругленный прямоугольник 34">
            <a:extLst>
              <a:ext uri="{FF2B5EF4-FFF2-40B4-BE49-F238E27FC236}">
                <a16:creationId xmlns="" xmlns:a16="http://schemas.microsoft.com/office/drawing/2014/main" id="{2EF3096E-8E8F-505B-8783-C69F7F62A4BF}"/>
              </a:ext>
            </a:extLst>
          </p:cNvPr>
          <p:cNvSpPr/>
          <p:nvPr/>
        </p:nvSpPr>
        <p:spPr>
          <a:xfrm>
            <a:off x="6585306" y="4846024"/>
            <a:ext cx="459837" cy="475488"/>
          </a:xfrm>
          <a:prstGeom prst="roundRect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7" name="Скругленный прямоугольник 34">
            <a:extLst>
              <a:ext uri="{FF2B5EF4-FFF2-40B4-BE49-F238E27FC236}">
                <a16:creationId xmlns="" xmlns:a16="http://schemas.microsoft.com/office/drawing/2014/main" id="{50CDFD62-7B86-3D47-BB24-8782443F5334}"/>
              </a:ext>
            </a:extLst>
          </p:cNvPr>
          <p:cNvSpPr/>
          <p:nvPr/>
        </p:nvSpPr>
        <p:spPr>
          <a:xfrm>
            <a:off x="7570533" y="5488211"/>
            <a:ext cx="459837" cy="475488"/>
          </a:xfrm>
          <a:prstGeom prst="roundRect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8" name="TextBox 67">
            <a:extLst>
              <a:ext uri="{FF2B5EF4-FFF2-40B4-BE49-F238E27FC236}">
                <a16:creationId xmlns="" xmlns:a16="http://schemas.microsoft.com/office/drawing/2014/main" id="{52BCE5F2-939B-EBA3-839F-F25F13DA1CA1}"/>
              </a:ext>
            </a:extLst>
          </p:cNvPr>
          <p:cNvSpPr txBox="1"/>
          <p:nvPr/>
        </p:nvSpPr>
        <p:spPr>
          <a:xfrm>
            <a:off x="5451942" y="4768840"/>
            <a:ext cx="7380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</a:t>
            </a:r>
            <a:r>
              <a:rPr lang="uk-UA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sz="3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="" xmlns:a16="http://schemas.microsoft.com/office/drawing/2014/main" id="{7590DFF8-84D1-54D4-E284-1E235EBC8081}"/>
              </a:ext>
            </a:extLst>
          </p:cNvPr>
          <p:cNvSpPr txBox="1"/>
          <p:nvPr/>
        </p:nvSpPr>
        <p:spPr>
          <a:xfrm>
            <a:off x="6611213" y="4768840"/>
            <a:ext cx="5003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 </a:t>
            </a:r>
            <a:endParaRPr lang="ru-RU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="" xmlns:a16="http://schemas.microsoft.com/office/drawing/2014/main" id="{39E7A509-1FFC-EAB3-E9AC-1431FD776DFA}"/>
              </a:ext>
            </a:extLst>
          </p:cNvPr>
          <p:cNvSpPr txBox="1"/>
          <p:nvPr/>
        </p:nvSpPr>
        <p:spPr>
          <a:xfrm>
            <a:off x="7386755" y="4760028"/>
            <a:ext cx="7380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 </a:t>
            </a:r>
            <a:endParaRPr lang="ru-RU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="" xmlns:a16="http://schemas.microsoft.com/office/drawing/2014/main" id="{099C3573-6DAA-514C-6A0D-C4BB64A8D367}"/>
              </a:ext>
            </a:extLst>
          </p:cNvPr>
          <p:cNvSpPr txBox="1"/>
          <p:nvPr/>
        </p:nvSpPr>
        <p:spPr>
          <a:xfrm>
            <a:off x="5454680" y="5476729"/>
            <a:ext cx="6962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 </a:t>
            </a:r>
            <a:endParaRPr lang="ru-RU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="" xmlns:a16="http://schemas.microsoft.com/office/drawing/2014/main" id="{F1B3B2F3-ED0A-B5A3-4CDC-5E68021BB204}"/>
              </a:ext>
            </a:extLst>
          </p:cNvPr>
          <p:cNvSpPr txBox="1"/>
          <p:nvPr/>
        </p:nvSpPr>
        <p:spPr>
          <a:xfrm>
            <a:off x="6517017" y="5460537"/>
            <a:ext cx="6962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 </a:t>
            </a:r>
            <a:endParaRPr lang="ru-RU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7" name="TextBox 86">
            <a:extLst>
              <a:ext uri="{FF2B5EF4-FFF2-40B4-BE49-F238E27FC236}">
                <a16:creationId xmlns="" xmlns:a16="http://schemas.microsoft.com/office/drawing/2014/main" id="{FF3AA073-F760-1727-604E-85C1B774FC51}"/>
              </a:ext>
            </a:extLst>
          </p:cNvPr>
          <p:cNvSpPr txBox="1"/>
          <p:nvPr/>
        </p:nvSpPr>
        <p:spPr>
          <a:xfrm>
            <a:off x="7604434" y="5426989"/>
            <a:ext cx="5003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 </a:t>
            </a:r>
            <a:endParaRPr lang="ru-RU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8" name="Загнутый угол 28">
            <a:extLst>
              <a:ext uri="{FF2B5EF4-FFF2-40B4-BE49-F238E27FC236}">
                <a16:creationId xmlns="" xmlns:a16="http://schemas.microsoft.com/office/drawing/2014/main" id="{DE71FABD-714E-31CF-D714-8ABF6CBEE700}"/>
              </a:ext>
            </a:extLst>
          </p:cNvPr>
          <p:cNvSpPr/>
          <p:nvPr/>
        </p:nvSpPr>
        <p:spPr>
          <a:xfrm>
            <a:off x="8798961" y="3924716"/>
            <a:ext cx="3042833" cy="2444808"/>
          </a:xfrm>
          <a:prstGeom prst="foldedCorner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9" name="TextBox 88">
            <a:extLst>
              <a:ext uri="{FF2B5EF4-FFF2-40B4-BE49-F238E27FC236}">
                <a16:creationId xmlns="" xmlns:a16="http://schemas.microsoft.com/office/drawing/2014/main" id="{228AFF3B-CBBA-D19A-50B5-17DDA9E07E9E}"/>
              </a:ext>
            </a:extLst>
          </p:cNvPr>
          <p:cNvSpPr txBox="1"/>
          <p:nvPr/>
        </p:nvSpPr>
        <p:spPr>
          <a:xfrm>
            <a:off x="9071416" y="4738437"/>
            <a:ext cx="27786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</a:t>
            </a:r>
            <a:r>
              <a:rPr lang="uk-UA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</a:t>
            </a:r>
            <a:r>
              <a:rPr lang="uk-UA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</a:t>
            </a:r>
            <a:r>
              <a:rPr lang="en-US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=</a:t>
            </a:r>
            <a:r>
              <a:rPr lang="uk-UA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sz="3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0" name="Скругленный прямоугольник 31">
            <a:extLst>
              <a:ext uri="{FF2B5EF4-FFF2-40B4-BE49-F238E27FC236}">
                <a16:creationId xmlns="" xmlns:a16="http://schemas.microsoft.com/office/drawing/2014/main" id="{6F74216D-834E-09C0-26B3-E15B60A74373}"/>
              </a:ext>
            </a:extLst>
          </p:cNvPr>
          <p:cNvSpPr/>
          <p:nvPr/>
        </p:nvSpPr>
        <p:spPr>
          <a:xfrm>
            <a:off x="10931483" y="4213326"/>
            <a:ext cx="738091" cy="475488"/>
          </a:xfrm>
          <a:prstGeom prst="roundRect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1" name="Скругленный прямоугольник 31">
            <a:extLst>
              <a:ext uri="{FF2B5EF4-FFF2-40B4-BE49-F238E27FC236}">
                <a16:creationId xmlns="" xmlns:a16="http://schemas.microsoft.com/office/drawing/2014/main" id="{7A930857-DCE2-D2F3-30F3-4258DE6BE03C}"/>
              </a:ext>
            </a:extLst>
          </p:cNvPr>
          <p:cNvSpPr/>
          <p:nvPr/>
        </p:nvSpPr>
        <p:spPr>
          <a:xfrm>
            <a:off x="8996670" y="4860448"/>
            <a:ext cx="738091" cy="475488"/>
          </a:xfrm>
          <a:prstGeom prst="roundRect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2" name="Скругленный прямоугольник 31">
            <a:extLst>
              <a:ext uri="{FF2B5EF4-FFF2-40B4-BE49-F238E27FC236}">
                <a16:creationId xmlns="" xmlns:a16="http://schemas.microsoft.com/office/drawing/2014/main" id="{C9AB64F2-ED53-8535-EC4D-458748F1D2D5}"/>
              </a:ext>
            </a:extLst>
          </p:cNvPr>
          <p:cNvSpPr/>
          <p:nvPr/>
        </p:nvSpPr>
        <p:spPr>
          <a:xfrm>
            <a:off x="10941423" y="4846024"/>
            <a:ext cx="738091" cy="475488"/>
          </a:xfrm>
          <a:prstGeom prst="roundRect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3" name="TextBox 92">
            <a:extLst>
              <a:ext uri="{FF2B5EF4-FFF2-40B4-BE49-F238E27FC236}">
                <a16:creationId xmlns="" xmlns:a16="http://schemas.microsoft.com/office/drawing/2014/main" id="{42D2F91D-90A9-9E3B-1814-8A37608C0217}"/>
              </a:ext>
            </a:extLst>
          </p:cNvPr>
          <p:cNvSpPr txBox="1"/>
          <p:nvPr/>
        </p:nvSpPr>
        <p:spPr>
          <a:xfrm>
            <a:off x="9063098" y="5433643"/>
            <a:ext cx="27786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</a:t>
            </a:r>
            <a:r>
              <a:rPr lang="uk-UA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</a:t>
            </a:r>
            <a:r>
              <a:rPr lang="uk-UA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</a:t>
            </a:r>
            <a:r>
              <a:rPr lang="en-US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=</a:t>
            </a:r>
            <a:r>
              <a:rPr lang="uk-UA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sz="3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4" name="Скругленный прямоугольник 31">
            <a:extLst>
              <a:ext uri="{FF2B5EF4-FFF2-40B4-BE49-F238E27FC236}">
                <a16:creationId xmlns="" xmlns:a16="http://schemas.microsoft.com/office/drawing/2014/main" id="{345E7B19-BB4A-577C-D7ED-C2C31426B130}"/>
              </a:ext>
            </a:extLst>
          </p:cNvPr>
          <p:cNvSpPr/>
          <p:nvPr/>
        </p:nvSpPr>
        <p:spPr>
          <a:xfrm>
            <a:off x="8996670" y="5543679"/>
            <a:ext cx="738091" cy="475488"/>
          </a:xfrm>
          <a:prstGeom prst="roundRect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5" name="Скругленный прямоугольник 31">
            <a:extLst>
              <a:ext uri="{FF2B5EF4-FFF2-40B4-BE49-F238E27FC236}">
                <a16:creationId xmlns="" xmlns:a16="http://schemas.microsoft.com/office/drawing/2014/main" id="{B9EB2E5E-5FD2-3FD2-1FCA-963857767BC8}"/>
              </a:ext>
            </a:extLst>
          </p:cNvPr>
          <p:cNvSpPr/>
          <p:nvPr/>
        </p:nvSpPr>
        <p:spPr>
          <a:xfrm>
            <a:off x="10050186" y="5531392"/>
            <a:ext cx="738091" cy="475488"/>
          </a:xfrm>
          <a:prstGeom prst="roundRect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                 </a:t>
            </a:r>
          </a:p>
        </p:txBody>
      </p:sp>
      <p:sp>
        <p:nvSpPr>
          <p:cNvPr id="96" name="Скругленный прямоугольник 34">
            <a:extLst>
              <a:ext uri="{FF2B5EF4-FFF2-40B4-BE49-F238E27FC236}">
                <a16:creationId xmlns="" xmlns:a16="http://schemas.microsoft.com/office/drawing/2014/main" id="{A3DC07A8-4683-F981-1A40-ABCC146E5B88}"/>
              </a:ext>
            </a:extLst>
          </p:cNvPr>
          <p:cNvSpPr/>
          <p:nvPr/>
        </p:nvSpPr>
        <p:spPr>
          <a:xfrm>
            <a:off x="10148292" y="4846024"/>
            <a:ext cx="459837" cy="475488"/>
          </a:xfrm>
          <a:prstGeom prst="roundRect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7" name="Скругленный прямоугольник 34">
            <a:extLst>
              <a:ext uri="{FF2B5EF4-FFF2-40B4-BE49-F238E27FC236}">
                <a16:creationId xmlns="" xmlns:a16="http://schemas.microsoft.com/office/drawing/2014/main" id="{09CC1146-0EE7-DF49-D5B6-407C2555AF06}"/>
              </a:ext>
            </a:extLst>
          </p:cNvPr>
          <p:cNvSpPr/>
          <p:nvPr/>
        </p:nvSpPr>
        <p:spPr>
          <a:xfrm>
            <a:off x="11133519" y="5488211"/>
            <a:ext cx="459837" cy="475488"/>
          </a:xfrm>
          <a:prstGeom prst="roundRect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8" name="TextBox 97">
            <a:extLst>
              <a:ext uri="{FF2B5EF4-FFF2-40B4-BE49-F238E27FC236}">
                <a16:creationId xmlns="" xmlns:a16="http://schemas.microsoft.com/office/drawing/2014/main" id="{BD92E118-F349-28FC-A8A9-B407E168420D}"/>
              </a:ext>
            </a:extLst>
          </p:cNvPr>
          <p:cNvSpPr txBox="1"/>
          <p:nvPr/>
        </p:nvSpPr>
        <p:spPr>
          <a:xfrm>
            <a:off x="9014928" y="4768840"/>
            <a:ext cx="7380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15</a:t>
            </a:r>
            <a:r>
              <a:rPr lang="uk-UA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sz="3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9" name="TextBox 98">
            <a:extLst>
              <a:ext uri="{FF2B5EF4-FFF2-40B4-BE49-F238E27FC236}">
                <a16:creationId xmlns="" xmlns:a16="http://schemas.microsoft.com/office/drawing/2014/main" id="{5A405036-A84F-91DF-5422-2A5EA2339DD0}"/>
              </a:ext>
            </a:extLst>
          </p:cNvPr>
          <p:cNvSpPr txBox="1"/>
          <p:nvPr/>
        </p:nvSpPr>
        <p:spPr>
          <a:xfrm>
            <a:off x="10174199" y="4768840"/>
            <a:ext cx="5003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 </a:t>
            </a:r>
            <a:endParaRPr lang="ru-RU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0" name="TextBox 99">
            <a:extLst>
              <a:ext uri="{FF2B5EF4-FFF2-40B4-BE49-F238E27FC236}">
                <a16:creationId xmlns="" xmlns:a16="http://schemas.microsoft.com/office/drawing/2014/main" id="{84F44D6C-0593-42A8-652B-A7F063E0A986}"/>
              </a:ext>
            </a:extLst>
          </p:cNvPr>
          <p:cNvSpPr txBox="1"/>
          <p:nvPr/>
        </p:nvSpPr>
        <p:spPr>
          <a:xfrm>
            <a:off x="10949741" y="4760028"/>
            <a:ext cx="7380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 </a:t>
            </a:r>
            <a:endParaRPr lang="ru-RU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1" name="TextBox 100">
            <a:extLst>
              <a:ext uri="{FF2B5EF4-FFF2-40B4-BE49-F238E27FC236}">
                <a16:creationId xmlns="" xmlns:a16="http://schemas.microsoft.com/office/drawing/2014/main" id="{3F3BEA1E-77CC-F382-99C4-80B1554C8EDF}"/>
              </a:ext>
            </a:extLst>
          </p:cNvPr>
          <p:cNvSpPr txBox="1"/>
          <p:nvPr/>
        </p:nvSpPr>
        <p:spPr>
          <a:xfrm>
            <a:off x="9017666" y="5476729"/>
            <a:ext cx="6962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15 </a:t>
            </a:r>
            <a:endParaRPr lang="ru-RU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2" name="TextBox 101">
            <a:extLst>
              <a:ext uri="{FF2B5EF4-FFF2-40B4-BE49-F238E27FC236}">
                <a16:creationId xmlns="" xmlns:a16="http://schemas.microsoft.com/office/drawing/2014/main" id="{5653D352-92D6-FC5D-BBB6-64DDF809D631}"/>
              </a:ext>
            </a:extLst>
          </p:cNvPr>
          <p:cNvSpPr txBox="1"/>
          <p:nvPr/>
        </p:nvSpPr>
        <p:spPr>
          <a:xfrm>
            <a:off x="10080003" y="5460537"/>
            <a:ext cx="6962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 </a:t>
            </a:r>
            <a:endParaRPr lang="ru-RU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3" name="TextBox 102">
            <a:extLst>
              <a:ext uri="{FF2B5EF4-FFF2-40B4-BE49-F238E27FC236}">
                <a16:creationId xmlns="" xmlns:a16="http://schemas.microsoft.com/office/drawing/2014/main" id="{CD06812B-7C81-35E5-E311-850F7EB578DE}"/>
              </a:ext>
            </a:extLst>
          </p:cNvPr>
          <p:cNvSpPr txBox="1"/>
          <p:nvPr/>
        </p:nvSpPr>
        <p:spPr>
          <a:xfrm>
            <a:off x="11167420" y="5426989"/>
            <a:ext cx="5003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 </a:t>
            </a:r>
            <a:endParaRPr lang="ru-RU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4" name="TextBox 103">
            <a:extLst>
              <a:ext uri="{FF2B5EF4-FFF2-40B4-BE49-F238E27FC236}">
                <a16:creationId xmlns="" xmlns:a16="http://schemas.microsoft.com/office/drawing/2014/main" id="{13230082-76D1-507B-6BA5-2A1780BB9AE6}"/>
              </a:ext>
            </a:extLst>
          </p:cNvPr>
          <p:cNvSpPr txBox="1"/>
          <p:nvPr/>
        </p:nvSpPr>
        <p:spPr>
          <a:xfrm>
            <a:off x="9071416" y="4091315"/>
            <a:ext cx="27786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</a:t>
            </a:r>
            <a:r>
              <a:rPr lang="uk-UA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</a:t>
            </a:r>
            <a:r>
              <a:rPr lang="uk-UA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</a:t>
            </a:r>
            <a:r>
              <a:rPr lang="en-US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=</a:t>
            </a:r>
            <a:r>
              <a:rPr lang="uk-UA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sz="3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5" name="Скругленный прямоугольник 31">
            <a:extLst>
              <a:ext uri="{FF2B5EF4-FFF2-40B4-BE49-F238E27FC236}">
                <a16:creationId xmlns="" xmlns:a16="http://schemas.microsoft.com/office/drawing/2014/main" id="{8DE0090D-1AFD-FAE8-1DA8-A12FA287B7C4}"/>
              </a:ext>
            </a:extLst>
          </p:cNvPr>
          <p:cNvSpPr/>
          <p:nvPr/>
        </p:nvSpPr>
        <p:spPr>
          <a:xfrm>
            <a:off x="8996670" y="4213326"/>
            <a:ext cx="738091" cy="475488"/>
          </a:xfrm>
          <a:prstGeom prst="roundRect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6" name="Скругленный прямоугольник 34">
            <a:extLst>
              <a:ext uri="{FF2B5EF4-FFF2-40B4-BE49-F238E27FC236}">
                <a16:creationId xmlns="" xmlns:a16="http://schemas.microsoft.com/office/drawing/2014/main" id="{0A6D3EA4-760D-6E36-610D-E6E9C5EC1A77}"/>
              </a:ext>
            </a:extLst>
          </p:cNvPr>
          <p:cNvSpPr/>
          <p:nvPr/>
        </p:nvSpPr>
        <p:spPr>
          <a:xfrm>
            <a:off x="10148292" y="4198902"/>
            <a:ext cx="459837" cy="475488"/>
          </a:xfrm>
          <a:prstGeom prst="roundRect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7" name="TextBox 106">
            <a:extLst>
              <a:ext uri="{FF2B5EF4-FFF2-40B4-BE49-F238E27FC236}">
                <a16:creationId xmlns="" xmlns:a16="http://schemas.microsoft.com/office/drawing/2014/main" id="{5D3296B2-6F50-C767-7BC2-D3A1E3E90FC0}"/>
              </a:ext>
            </a:extLst>
          </p:cNvPr>
          <p:cNvSpPr txBox="1"/>
          <p:nvPr/>
        </p:nvSpPr>
        <p:spPr>
          <a:xfrm>
            <a:off x="10969599" y="4099118"/>
            <a:ext cx="7380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15</a:t>
            </a:r>
            <a:r>
              <a:rPr lang="uk-UA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sz="3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8" name="TextBox 107">
            <a:extLst>
              <a:ext uri="{FF2B5EF4-FFF2-40B4-BE49-F238E27FC236}">
                <a16:creationId xmlns="" xmlns:a16="http://schemas.microsoft.com/office/drawing/2014/main" id="{8AAE7C42-1EC9-D57D-6218-3A13A283D82F}"/>
              </a:ext>
            </a:extLst>
          </p:cNvPr>
          <p:cNvSpPr txBox="1"/>
          <p:nvPr/>
        </p:nvSpPr>
        <p:spPr>
          <a:xfrm>
            <a:off x="8996670" y="4112858"/>
            <a:ext cx="7380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 </a:t>
            </a:r>
            <a:endParaRPr lang="ru-RU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9" name="TextBox 108">
            <a:extLst>
              <a:ext uri="{FF2B5EF4-FFF2-40B4-BE49-F238E27FC236}">
                <a16:creationId xmlns="" xmlns:a16="http://schemas.microsoft.com/office/drawing/2014/main" id="{51D0DF9F-69B2-6A11-3348-74349A22CFBF}"/>
              </a:ext>
            </a:extLst>
          </p:cNvPr>
          <p:cNvSpPr txBox="1"/>
          <p:nvPr/>
        </p:nvSpPr>
        <p:spPr>
          <a:xfrm>
            <a:off x="10170977" y="4106563"/>
            <a:ext cx="5003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 </a:t>
            </a:r>
            <a:endParaRPr lang="ru-RU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751602"/>
            <a:ext cx="1054100" cy="1130672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 smtClean="0">
                <a:solidFill>
                  <a:schemeClr val="bg1"/>
                </a:solidFill>
              </a:rPr>
              <a:t>Підручник</a:t>
            </a:r>
            <a:r>
              <a:rPr lang="uk-UA" sz="1200" b="1" dirty="0">
                <a:solidFill>
                  <a:schemeClr val="bg1"/>
                </a:solidFill>
              </a:rPr>
              <a:t>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83</a:t>
            </a:r>
            <a:endParaRPr lang="uk-UA" sz="2800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10 грн 2021 года - «VIOLITY»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60" t="17558" r="1298" b="16786"/>
          <a:stretch/>
        </p:blipFill>
        <p:spPr bwMode="auto">
          <a:xfrm rot="21372540">
            <a:off x="1461419" y="1650181"/>
            <a:ext cx="2032895" cy="1944508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2" descr="10 грн 2021 года - «VIOLITY»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60" t="17558" r="1298" b="16786"/>
          <a:stretch/>
        </p:blipFill>
        <p:spPr bwMode="auto">
          <a:xfrm rot="21215301">
            <a:off x="4675555" y="1791465"/>
            <a:ext cx="1995228" cy="1908479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2" descr="10 грн 2021 года - «VIOLITY»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60" t="17558" r="1298" b="16786"/>
          <a:stretch/>
        </p:blipFill>
        <p:spPr bwMode="auto">
          <a:xfrm rot="21259916">
            <a:off x="8178511" y="1682352"/>
            <a:ext cx="2067180" cy="1977303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Монета 1 гривна 2018г. брак - наплыв металла - «VIOLITY»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9" t="10319" r="-3119" b="11612"/>
          <a:stretch/>
        </p:blipFill>
        <p:spPr bwMode="auto">
          <a:xfrm>
            <a:off x="3410016" y="2336722"/>
            <a:ext cx="1165217" cy="1211748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2 гривны 2018 год Украина &quot; сдвоение изображения (ВОРОТНИК) &quot; (392) -  «VIOLITY»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04" t="7195" r="21477" b="16752"/>
          <a:stretch/>
        </p:blipFill>
        <p:spPr bwMode="auto">
          <a:xfrm>
            <a:off x="6611213" y="2336722"/>
            <a:ext cx="1351312" cy="132060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5 гривень 2019 - «VIOLITY»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43" t="19200" r="4228" b="16425"/>
          <a:stretch/>
        </p:blipFill>
        <p:spPr bwMode="auto">
          <a:xfrm>
            <a:off x="10296917" y="2213192"/>
            <a:ext cx="1390915" cy="1335278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3931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  <p:bldP spid="59" grpId="0"/>
      <p:bldP spid="68" grpId="0"/>
      <p:bldP spid="69" grpId="0"/>
      <p:bldP spid="70" grpId="0"/>
      <p:bldP spid="71" grpId="0"/>
      <p:bldP spid="86" grpId="0"/>
      <p:bldP spid="87" grpId="0"/>
      <p:bldP spid="98" grpId="0"/>
      <p:bldP spid="99" grpId="0"/>
      <p:bldP spid="100" grpId="0"/>
      <p:bldP spid="101" grpId="0"/>
      <p:bldP spid="102" grpId="0"/>
      <p:bldP spid="103" grpId="0"/>
      <p:bldP spid="107" grpId="0"/>
      <p:bldP spid="108" grpId="0"/>
      <p:bldP spid="10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Прямоугольник 11">
            <a:extLst>
              <a:ext uri="{FF2B5EF4-FFF2-40B4-BE49-F238E27FC236}">
                <a16:creationId xmlns="" xmlns:a16="http://schemas.microsoft.com/office/drawing/2014/main" id="{F9011203-A234-6F26-F899-CF8175075345}"/>
              </a:ext>
            </a:extLst>
          </p:cNvPr>
          <p:cNvSpPr/>
          <p:nvPr/>
        </p:nvSpPr>
        <p:spPr>
          <a:xfrm>
            <a:off x="1619929" y="559842"/>
            <a:ext cx="8732066" cy="735557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/>
              <a:t>Обчисли. Порівняй.</a:t>
            </a:r>
            <a:endParaRPr lang="uk-UA" sz="4000" b="1" dirty="0"/>
          </a:p>
        </p:txBody>
      </p:sp>
      <p:sp>
        <p:nvSpPr>
          <p:cNvPr id="26" name="TextBox 25"/>
          <p:cNvSpPr txBox="1"/>
          <p:nvPr/>
        </p:nvSpPr>
        <p:spPr>
          <a:xfrm>
            <a:off x="2690693" y="1663738"/>
            <a:ext cx="2726135" cy="768847"/>
          </a:xfrm>
          <a:prstGeom prst="roundRect">
            <a:avLst/>
          </a:prstGeom>
          <a:ln w="38100"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2400" b="1">
                <a:solidFill>
                  <a:schemeClr val="tx2">
                    <a:lumMod val="50000"/>
                  </a:schemeClr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/>
            <a:r>
              <a:rPr lang="uk-UA" sz="4000" dirty="0" smtClean="0">
                <a:solidFill>
                  <a:srgbClr val="7030A0"/>
                </a:solidFill>
              </a:rPr>
              <a:t>23 </a:t>
            </a:r>
            <a:r>
              <a:rPr lang="uk-UA" sz="4000" dirty="0">
                <a:solidFill>
                  <a:srgbClr val="7030A0"/>
                </a:solidFill>
              </a:rPr>
              <a:t>– 3 =</a:t>
            </a:r>
            <a:endParaRPr lang="ru-RU" sz="4000" dirty="0">
              <a:solidFill>
                <a:srgbClr val="7030A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518046" y="1671917"/>
            <a:ext cx="7246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b="1" dirty="0" smtClean="0">
                <a:solidFill>
                  <a:srgbClr val="FF0000"/>
                </a:solidFill>
              </a:rPr>
              <a:t>20</a:t>
            </a:r>
            <a:endParaRPr lang="uk-UA" sz="4000" b="1" dirty="0">
              <a:solidFill>
                <a:srgbClr val="FF0000"/>
              </a:solidFill>
            </a:endParaRPr>
          </a:p>
        </p:txBody>
      </p:sp>
      <p:pic>
        <p:nvPicPr>
          <p:cNvPr id="49" name="Picture 6" descr="Mr Peabody Stickers | Redbubble">
            <a:extLst>
              <a:ext uri="{FF2B5EF4-FFF2-40B4-BE49-F238E27FC236}">
                <a16:creationId xmlns="" xmlns:a16="http://schemas.microsoft.com/office/drawing/2014/main" id="{D6C5A2C5-C9EE-DB83-598C-4DA7C8FC64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31" r="18630"/>
          <a:stretch/>
        </p:blipFill>
        <p:spPr bwMode="auto">
          <a:xfrm flipH="1">
            <a:off x="-252735" y="2540070"/>
            <a:ext cx="2349500" cy="3468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TextBox 49"/>
          <p:cNvSpPr txBox="1"/>
          <p:nvPr/>
        </p:nvSpPr>
        <p:spPr>
          <a:xfrm>
            <a:off x="2690693" y="2845943"/>
            <a:ext cx="2778008" cy="768847"/>
          </a:xfrm>
          <a:prstGeom prst="roundRect">
            <a:avLst/>
          </a:prstGeom>
          <a:ln w="38100"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2400" b="1">
                <a:solidFill>
                  <a:schemeClr val="tx2">
                    <a:lumMod val="50000"/>
                  </a:schemeClr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/>
            <a:r>
              <a:rPr lang="uk-UA" sz="4000" dirty="0" smtClean="0">
                <a:solidFill>
                  <a:srgbClr val="7030A0"/>
                </a:solidFill>
              </a:rPr>
              <a:t>23 </a:t>
            </a:r>
            <a:r>
              <a:rPr lang="uk-UA" sz="4000" dirty="0">
                <a:solidFill>
                  <a:srgbClr val="7030A0"/>
                </a:solidFill>
              </a:rPr>
              <a:t>– </a:t>
            </a:r>
            <a:r>
              <a:rPr lang="uk-UA" sz="4000" dirty="0" smtClean="0">
                <a:solidFill>
                  <a:srgbClr val="7030A0"/>
                </a:solidFill>
              </a:rPr>
              <a:t>20 </a:t>
            </a:r>
            <a:r>
              <a:rPr lang="uk-UA" sz="4000" dirty="0">
                <a:solidFill>
                  <a:srgbClr val="7030A0"/>
                </a:solidFill>
              </a:rPr>
              <a:t>=</a:t>
            </a:r>
            <a:endParaRPr lang="ru-RU" sz="4000" dirty="0">
              <a:solidFill>
                <a:srgbClr val="7030A0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4774251" y="2876423"/>
            <a:ext cx="4684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2690694" y="3993070"/>
            <a:ext cx="2778008" cy="768847"/>
          </a:xfrm>
          <a:prstGeom prst="roundRect">
            <a:avLst/>
          </a:prstGeom>
          <a:ln w="38100"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2400" b="1">
                <a:solidFill>
                  <a:schemeClr val="tx2">
                    <a:lumMod val="50000"/>
                  </a:schemeClr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/>
            <a:r>
              <a:rPr lang="uk-UA" sz="4000" dirty="0" smtClean="0">
                <a:solidFill>
                  <a:srgbClr val="7030A0"/>
                </a:solidFill>
              </a:rPr>
              <a:t>34 </a:t>
            </a:r>
            <a:r>
              <a:rPr lang="uk-UA" sz="4000" dirty="0">
                <a:solidFill>
                  <a:srgbClr val="7030A0"/>
                </a:solidFill>
              </a:rPr>
              <a:t>– 4 =</a:t>
            </a:r>
            <a:endParaRPr lang="ru-RU" sz="4000" dirty="0">
              <a:solidFill>
                <a:srgbClr val="7030A0"/>
              </a:solidFill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4503422" y="4054327"/>
            <a:ext cx="7246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b="1" dirty="0" smtClean="0">
                <a:solidFill>
                  <a:srgbClr val="FF0000"/>
                </a:solidFill>
              </a:rPr>
              <a:t>30</a:t>
            </a:r>
            <a:endParaRPr lang="uk-UA" sz="4000" b="1" dirty="0">
              <a:solidFill>
                <a:srgbClr val="FF0000"/>
              </a:solidFill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2690693" y="5239691"/>
            <a:ext cx="2778009" cy="768847"/>
          </a:xfrm>
          <a:prstGeom prst="roundRect">
            <a:avLst/>
          </a:prstGeom>
          <a:ln w="38100"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2400" b="1">
                <a:solidFill>
                  <a:schemeClr val="tx2">
                    <a:lumMod val="50000"/>
                  </a:schemeClr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/>
            <a:r>
              <a:rPr lang="uk-UA" sz="4000" dirty="0" smtClean="0">
                <a:solidFill>
                  <a:srgbClr val="7030A0"/>
                </a:solidFill>
              </a:rPr>
              <a:t>34 </a:t>
            </a:r>
            <a:r>
              <a:rPr lang="uk-UA" sz="4000" dirty="0">
                <a:solidFill>
                  <a:srgbClr val="7030A0"/>
                </a:solidFill>
              </a:rPr>
              <a:t>– </a:t>
            </a:r>
            <a:r>
              <a:rPr lang="uk-UA" sz="4000" dirty="0" smtClean="0">
                <a:solidFill>
                  <a:srgbClr val="7030A0"/>
                </a:solidFill>
              </a:rPr>
              <a:t>30 </a:t>
            </a:r>
            <a:r>
              <a:rPr lang="uk-UA" sz="4000" dirty="0">
                <a:solidFill>
                  <a:srgbClr val="7030A0"/>
                </a:solidFill>
              </a:rPr>
              <a:t>=</a:t>
            </a:r>
            <a:endParaRPr lang="ru-RU" sz="4000" dirty="0">
              <a:solidFill>
                <a:srgbClr val="7030A0"/>
              </a:solidFill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4774251" y="5239691"/>
            <a:ext cx="4924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647565" y="1694217"/>
            <a:ext cx="3031281" cy="707887"/>
          </a:xfrm>
          <a:prstGeom prst="roundRect">
            <a:avLst/>
          </a:prstGeom>
          <a:ln w="38100"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2400" b="1">
                <a:solidFill>
                  <a:schemeClr val="tx2">
                    <a:lumMod val="50000"/>
                  </a:schemeClr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uk-UA" sz="4000" dirty="0" smtClean="0">
                <a:solidFill>
                  <a:srgbClr val="7030A0"/>
                </a:solidFill>
              </a:rPr>
              <a:t>12 - 2    </a:t>
            </a:r>
            <a:r>
              <a:rPr lang="uk-UA" sz="4000" dirty="0">
                <a:solidFill>
                  <a:srgbClr val="7030A0"/>
                </a:solidFill>
              </a:rPr>
              <a:t>2</a:t>
            </a:r>
            <a:endParaRPr lang="ru-RU" sz="4000" dirty="0">
              <a:solidFill>
                <a:srgbClr val="7030A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647565" y="2948923"/>
            <a:ext cx="3031281" cy="707887"/>
          </a:xfrm>
          <a:prstGeom prst="roundRect">
            <a:avLst/>
          </a:prstGeom>
          <a:ln w="38100"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2400" b="1">
                <a:solidFill>
                  <a:schemeClr val="tx2">
                    <a:lumMod val="50000"/>
                  </a:schemeClr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sz="4000" dirty="0" smtClean="0">
                <a:solidFill>
                  <a:srgbClr val="7030A0"/>
                </a:solidFill>
              </a:rPr>
              <a:t>20</a:t>
            </a:r>
            <a:r>
              <a:rPr lang="uk-UA" sz="4000" dirty="0" smtClean="0">
                <a:solidFill>
                  <a:srgbClr val="7030A0"/>
                </a:solidFill>
              </a:rPr>
              <a:t> – 10     12</a:t>
            </a:r>
            <a:endParaRPr lang="ru-RU" sz="4000" dirty="0">
              <a:solidFill>
                <a:srgbClr val="7030A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600553" y="4155881"/>
            <a:ext cx="3076847" cy="707887"/>
          </a:xfrm>
          <a:prstGeom prst="roundRect">
            <a:avLst/>
          </a:prstGeom>
          <a:ln w="38100"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2400" b="1">
                <a:solidFill>
                  <a:schemeClr val="tx2">
                    <a:lumMod val="50000"/>
                  </a:schemeClr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uk-UA" sz="4000" dirty="0">
                <a:solidFill>
                  <a:srgbClr val="7030A0"/>
                </a:solidFill>
              </a:rPr>
              <a:t>1</a:t>
            </a:r>
            <a:r>
              <a:rPr lang="en-US" sz="4000" dirty="0" smtClean="0">
                <a:solidFill>
                  <a:srgbClr val="7030A0"/>
                </a:solidFill>
              </a:rPr>
              <a:t>9</a:t>
            </a:r>
            <a:r>
              <a:rPr lang="uk-UA" sz="4000" dirty="0" smtClean="0">
                <a:solidFill>
                  <a:srgbClr val="7030A0"/>
                </a:solidFill>
              </a:rPr>
              <a:t> – 10    9</a:t>
            </a:r>
            <a:endParaRPr lang="ru-RU" sz="4000" dirty="0">
              <a:solidFill>
                <a:srgbClr val="7030A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388578" y="1671917"/>
            <a:ext cx="4903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&gt;</a:t>
            </a:r>
            <a:endParaRPr lang="uk-UA" sz="3600" b="1" dirty="0">
              <a:solidFill>
                <a:srgbClr val="FF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560492" y="4155881"/>
            <a:ext cx="4228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=</a:t>
            </a:r>
            <a:endParaRPr lang="uk-UA" sz="4000" b="1" dirty="0">
              <a:solidFill>
                <a:srgbClr val="FF0000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439345" y="2948923"/>
            <a:ext cx="43954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4000" b="1" dirty="0">
                <a:solidFill>
                  <a:srgbClr val="FF0000"/>
                </a:solidFill>
              </a:rPr>
              <a:t>&lt;</a:t>
            </a:r>
            <a:endParaRPr lang="ru-RU" sz="4000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6600553" y="5239690"/>
            <a:ext cx="3076847" cy="707887"/>
          </a:xfrm>
          <a:prstGeom prst="roundRect">
            <a:avLst/>
          </a:prstGeom>
          <a:ln w="38100"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2400" b="1">
                <a:solidFill>
                  <a:schemeClr val="tx2">
                    <a:lumMod val="50000"/>
                  </a:schemeClr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uk-UA" sz="4000" dirty="0" smtClean="0">
                <a:solidFill>
                  <a:srgbClr val="7030A0"/>
                </a:solidFill>
              </a:rPr>
              <a:t>15 – 5    7</a:t>
            </a:r>
            <a:endParaRPr lang="ru-RU" sz="4000" dirty="0">
              <a:solidFill>
                <a:srgbClr val="7030A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413961" y="5239691"/>
            <a:ext cx="4903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&gt;</a:t>
            </a:r>
            <a:endParaRPr lang="uk-UA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820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52" grpId="0"/>
      <p:bldP spid="59" grpId="0"/>
      <p:bldP spid="65" grpId="0"/>
      <p:bldP spid="19" grpId="0"/>
      <p:bldP spid="20" grpId="0"/>
      <p:bldP spid="21" grpId="0"/>
      <p:bldP spid="2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741285" y="494529"/>
            <a:ext cx="8732066" cy="79555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Гімнастика </a:t>
            </a:r>
            <a:r>
              <a:rPr lang="uk-UA" sz="4000" b="1" smtClean="0">
                <a:solidFill>
                  <a:schemeClr val="bg1"/>
                </a:solidFill>
              </a:rPr>
              <a:t>для пальчиків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2" name="Нейропсихологічна гра Майстерні руки (повтори, якщо зможеш)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09499" y="1165907"/>
            <a:ext cx="9489807" cy="5338017"/>
          </a:xfrm>
          <a:prstGeom prst="rect">
            <a:avLst/>
          </a:prstGeom>
          <a:ln w="38100" cap="sq">
            <a:solidFill>
              <a:srgbClr val="2F324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49511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0877A6B5-72B6-89A7-EFF9-E376420B100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" t="667" r="74225" b="76637"/>
          <a:stretch/>
        </p:blipFill>
        <p:spPr>
          <a:xfrm>
            <a:off x="653224" y="1395555"/>
            <a:ext cx="6048000" cy="3060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47" name="Прямоугольник 11">
            <a:extLst>
              <a:ext uri="{FF2B5EF4-FFF2-40B4-BE49-F238E27FC236}">
                <a16:creationId xmlns:a16="http://schemas.microsoft.com/office/drawing/2014/main" xmlns="" id="{7A039DD5-B75A-4134-3C89-2ED97C0983D9}"/>
              </a:ext>
            </a:extLst>
          </p:cNvPr>
          <p:cNvSpPr/>
          <p:nvPr/>
        </p:nvSpPr>
        <p:spPr>
          <a:xfrm>
            <a:off x="1792394" y="472521"/>
            <a:ext cx="8732066" cy="728315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err="1" smtClean="0">
                <a:solidFill>
                  <a:schemeClr val="bg1"/>
                </a:solidFill>
              </a:rPr>
              <a:t>Розв</a:t>
            </a:r>
            <a:r>
              <a:rPr lang="en-US" sz="4000" b="1" dirty="0">
                <a:solidFill>
                  <a:schemeClr val="bg1"/>
                </a:solidFill>
              </a:rPr>
              <a:t>’</a:t>
            </a:r>
            <a:r>
              <a:rPr lang="uk-UA" sz="4000" b="1" dirty="0" err="1">
                <a:solidFill>
                  <a:schemeClr val="bg1"/>
                </a:solidFill>
              </a:rPr>
              <a:t>язую</a:t>
            </a:r>
            <a:r>
              <a:rPr lang="uk-UA" sz="4000" b="1" dirty="0">
                <a:solidFill>
                  <a:schemeClr val="bg1"/>
                </a:solidFill>
              </a:rPr>
              <a:t> </a:t>
            </a:r>
            <a:r>
              <a:rPr lang="uk-UA" sz="4000" b="1" dirty="0" smtClean="0">
                <a:solidFill>
                  <a:schemeClr val="bg1"/>
                </a:solidFill>
              </a:rPr>
              <a:t>задачу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xmlns="" id="{D983512C-AF78-9F91-E72E-0A52B91747E0}"/>
              </a:ext>
            </a:extLst>
          </p:cNvPr>
          <p:cNvSpPr txBox="1"/>
          <p:nvPr/>
        </p:nvSpPr>
        <p:spPr>
          <a:xfrm>
            <a:off x="6804809" y="2224869"/>
            <a:ext cx="4875776" cy="1815882"/>
          </a:xfrm>
          <a:prstGeom prst="rect">
            <a:avLst/>
          </a:prstGeom>
          <a:ln w="38100"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sz="2800" b="1" dirty="0">
                <a:solidFill>
                  <a:srgbClr val="7030A0"/>
                </a:solidFill>
              </a:rPr>
              <a:t>Діти збирали жолуді для уроків дизайну та технологій. Павлусь зібрав 10 жолудів, а Тетянка — 5.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xmlns="" id="{2BB5F851-AECF-C5FB-B9E7-2ED5DE87E545}"/>
              </a:ext>
            </a:extLst>
          </p:cNvPr>
          <p:cNvSpPr txBox="1"/>
          <p:nvPr/>
        </p:nvSpPr>
        <p:spPr>
          <a:xfrm>
            <a:off x="6796924" y="4119082"/>
            <a:ext cx="4883661" cy="954107"/>
          </a:xfrm>
          <a:prstGeom prst="rect">
            <a:avLst/>
          </a:prstGeom>
          <a:ln w="38100"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sz="2800" b="1" dirty="0">
                <a:solidFill>
                  <a:srgbClr val="7030A0"/>
                </a:solidFill>
              </a:rPr>
              <a:t>С</a:t>
            </a:r>
            <a:r>
              <a:rPr lang="uk-UA" sz="2800" b="1" dirty="0" smtClean="0">
                <a:solidFill>
                  <a:srgbClr val="7030A0"/>
                </a:solidFill>
              </a:rPr>
              <a:t>кільки </a:t>
            </a:r>
            <a:r>
              <a:rPr lang="uk-UA" sz="2800" b="1" dirty="0">
                <a:solidFill>
                  <a:srgbClr val="7030A0"/>
                </a:solidFill>
              </a:rPr>
              <a:t>жолудів </a:t>
            </a:r>
            <a:r>
              <a:rPr lang="uk-UA" sz="2800" b="1" dirty="0" smtClean="0">
                <a:solidFill>
                  <a:srgbClr val="7030A0"/>
                </a:solidFill>
              </a:rPr>
              <a:t>всього зібрали Павлусь</a:t>
            </a:r>
            <a:r>
              <a:rPr lang="uk-UA" sz="2800" b="1" dirty="0">
                <a:solidFill>
                  <a:srgbClr val="7030A0"/>
                </a:solidFill>
              </a:rPr>
              <a:t> </a:t>
            </a:r>
            <a:r>
              <a:rPr lang="uk-UA" sz="2800" b="1" dirty="0" smtClean="0">
                <a:solidFill>
                  <a:srgbClr val="7030A0"/>
                </a:solidFill>
              </a:rPr>
              <a:t>і Тетянка</a:t>
            </a:r>
            <a:r>
              <a:rPr lang="uk-UA" sz="2800" b="1" dirty="0">
                <a:solidFill>
                  <a:srgbClr val="7030A0"/>
                </a:solidFill>
              </a:rPr>
              <a:t>?</a:t>
            </a:r>
          </a:p>
        </p:txBody>
      </p:sp>
      <p:pic>
        <p:nvPicPr>
          <p:cNvPr id="63" name="Рисунок 62">
            <a:extLst>
              <a:ext uri="{FF2B5EF4-FFF2-40B4-BE49-F238E27FC236}">
                <a16:creationId xmlns:a16="http://schemas.microsoft.com/office/drawing/2014/main" xmlns="" id="{6FDF4A3B-9CC8-15AD-89C3-4D3C2F84828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" t="872" r="74273" b="82038"/>
          <a:stretch/>
        </p:blipFill>
        <p:spPr>
          <a:xfrm>
            <a:off x="638996" y="4379933"/>
            <a:ext cx="6048000" cy="2304000"/>
          </a:xfrm>
          <a:prstGeom prst="rect">
            <a:avLst/>
          </a:prstGeom>
          <a:ln w="38100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65" name="Рисунок 64">
            <a:extLst>
              <a:ext uri="{FF2B5EF4-FFF2-40B4-BE49-F238E27FC236}">
                <a16:creationId xmlns:a16="http://schemas.microsoft.com/office/drawing/2014/main" xmlns="" id="{4F138BE9-FB88-3761-DFAA-E5AA6EC09E5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05" t="12091" r="76995" b="82918"/>
          <a:stretch/>
        </p:blipFill>
        <p:spPr>
          <a:xfrm>
            <a:off x="2551590" y="4068012"/>
            <a:ext cx="336084" cy="220623"/>
          </a:xfrm>
          <a:prstGeom prst="rect">
            <a:avLst/>
          </a:prstGeom>
        </p:spPr>
      </p:pic>
      <p:pic>
        <p:nvPicPr>
          <p:cNvPr id="66" name="Рисунок 65">
            <a:extLst>
              <a:ext uri="{FF2B5EF4-FFF2-40B4-BE49-F238E27FC236}">
                <a16:creationId xmlns:a16="http://schemas.microsoft.com/office/drawing/2014/main" xmlns="" id="{1C61F582-EFE4-A70E-ECC4-5826A494A2F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22" r="81349" b="12019"/>
          <a:stretch/>
        </p:blipFill>
        <p:spPr>
          <a:xfrm>
            <a:off x="1095763" y="3825208"/>
            <a:ext cx="381740" cy="604335"/>
          </a:xfrm>
          <a:prstGeom prst="rect">
            <a:avLst/>
          </a:prstGeom>
        </p:spPr>
      </p:pic>
      <p:sp>
        <p:nvSpPr>
          <p:cNvPr id="67" name="TextBox 66">
            <a:extLst>
              <a:ext uri="{FF2B5EF4-FFF2-40B4-BE49-F238E27FC236}">
                <a16:creationId xmlns:a16="http://schemas.microsoft.com/office/drawing/2014/main" xmlns="" id="{AA55E889-ADDE-B193-EBE1-C5B0A1A6E8EE}"/>
              </a:ext>
            </a:extLst>
          </p:cNvPr>
          <p:cNvSpPr txBox="1"/>
          <p:nvPr/>
        </p:nvSpPr>
        <p:spPr>
          <a:xfrm>
            <a:off x="770339" y="5324080"/>
            <a:ext cx="62918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b="1" dirty="0">
                <a:solidFill>
                  <a:srgbClr val="7030A0"/>
                </a:solidFill>
              </a:rPr>
              <a:t>Відповідь: 15 </a:t>
            </a:r>
            <a:r>
              <a:rPr lang="uk-UA" sz="3600" b="1" dirty="0" smtClean="0">
                <a:solidFill>
                  <a:srgbClr val="7030A0"/>
                </a:solidFill>
              </a:rPr>
              <a:t>жолудів всього.</a:t>
            </a:r>
            <a:endParaRPr lang="x-none" sz="3600" b="1" i="1" dirty="0">
              <a:solidFill>
                <a:srgbClr val="7030A0"/>
              </a:solidFill>
            </a:endParaRPr>
          </a:p>
        </p:txBody>
      </p:sp>
      <p:pic>
        <p:nvPicPr>
          <p:cNvPr id="68" name="Рисунок 67">
            <a:extLst>
              <a:ext uri="{FF2B5EF4-FFF2-40B4-BE49-F238E27FC236}">
                <a16:creationId xmlns:a16="http://schemas.microsoft.com/office/drawing/2014/main" xmlns="" id="{53F640D4-5775-7CF8-2FA0-F7BCB4CBBA0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7" r="90278"/>
          <a:stretch/>
        </p:blipFill>
        <p:spPr>
          <a:xfrm>
            <a:off x="1487318" y="3820219"/>
            <a:ext cx="317675" cy="686891"/>
          </a:xfrm>
          <a:prstGeom prst="rect">
            <a:avLst/>
          </a:prstGeom>
        </p:spPr>
      </p:pic>
      <p:pic>
        <p:nvPicPr>
          <p:cNvPr id="70" name="Рисунок 69">
            <a:extLst>
              <a:ext uri="{FF2B5EF4-FFF2-40B4-BE49-F238E27FC236}">
                <a16:creationId xmlns:a16="http://schemas.microsoft.com/office/drawing/2014/main" xmlns="" id="{698DCF88-D746-1BE9-5983-EB2A1C30685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28" t="12091" r="84872" b="82918"/>
          <a:stretch/>
        </p:blipFill>
        <p:spPr>
          <a:xfrm>
            <a:off x="1703714" y="4068012"/>
            <a:ext cx="387602" cy="279263"/>
          </a:xfrm>
          <a:prstGeom prst="rect">
            <a:avLst/>
          </a:prstGeom>
        </p:spPr>
      </p:pic>
      <p:pic>
        <p:nvPicPr>
          <p:cNvPr id="71" name="Рисунок 70">
            <a:extLst>
              <a:ext uri="{FF2B5EF4-FFF2-40B4-BE49-F238E27FC236}">
                <a16:creationId xmlns:a16="http://schemas.microsoft.com/office/drawing/2014/main" xmlns="" id="{DDEE750F-FFE4-8714-AFDE-F301934E649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19" t="-10239" r="46212" b="10239"/>
          <a:stretch/>
        </p:blipFill>
        <p:spPr>
          <a:xfrm>
            <a:off x="2109288" y="3753538"/>
            <a:ext cx="424330" cy="686891"/>
          </a:xfrm>
          <a:prstGeom prst="rect">
            <a:avLst/>
          </a:prstGeom>
        </p:spPr>
      </p:pic>
      <p:pic>
        <p:nvPicPr>
          <p:cNvPr id="72" name="Рисунок 71">
            <a:extLst>
              <a:ext uri="{FF2B5EF4-FFF2-40B4-BE49-F238E27FC236}">
                <a16:creationId xmlns:a16="http://schemas.microsoft.com/office/drawing/2014/main" xmlns="" id="{25FFE5E5-B003-73F5-7938-2F35E26A016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22" r="81349" b="12019"/>
          <a:stretch/>
        </p:blipFill>
        <p:spPr>
          <a:xfrm>
            <a:off x="2937662" y="3831105"/>
            <a:ext cx="381740" cy="604335"/>
          </a:xfrm>
          <a:prstGeom prst="rect">
            <a:avLst/>
          </a:prstGeom>
        </p:spPr>
      </p:pic>
      <p:pic>
        <p:nvPicPr>
          <p:cNvPr id="76" name="Рисунок 75">
            <a:extLst>
              <a:ext uri="{FF2B5EF4-FFF2-40B4-BE49-F238E27FC236}">
                <a16:creationId xmlns:a16="http://schemas.microsoft.com/office/drawing/2014/main" xmlns="" id="{69A3BE17-74E4-6F77-095B-656697B3A81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19" t="-10239" r="46212" b="10239"/>
          <a:stretch/>
        </p:blipFill>
        <p:spPr>
          <a:xfrm>
            <a:off x="3246373" y="3775310"/>
            <a:ext cx="424330" cy="68689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580408" y="3964932"/>
            <a:ext cx="900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i="1" dirty="0" smtClean="0"/>
              <a:t>(ж.)</a:t>
            </a:r>
            <a:endParaRPr lang="uk-UA" sz="2800" i="1" dirty="0"/>
          </a:p>
        </p:txBody>
      </p:sp>
      <p:sp>
        <p:nvSpPr>
          <p:cNvPr id="18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751602"/>
            <a:ext cx="1054100" cy="1130672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 smtClean="0">
                <a:solidFill>
                  <a:schemeClr val="bg1"/>
                </a:solidFill>
              </a:rPr>
              <a:t>Підручник</a:t>
            </a:r>
            <a:r>
              <a:rPr lang="uk-UA" sz="1200" b="1" dirty="0">
                <a:solidFill>
                  <a:schemeClr val="bg1"/>
                </a:solidFill>
              </a:rPr>
              <a:t>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82</a:t>
            </a:r>
            <a:endParaRPr lang="uk-UA" sz="2800" b="1" dirty="0">
              <a:solidFill>
                <a:schemeClr val="bg1"/>
              </a:solidFill>
            </a:endParaRPr>
          </a:p>
        </p:txBody>
      </p:sp>
      <p:sp>
        <p:nvSpPr>
          <p:cNvPr id="20" name="Скругленная прямоугольная выноска 19">
            <a:extLst>
              <a:ext uri="{FF2B5EF4-FFF2-40B4-BE49-F238E27FC236}">
                <a16:creationId xmlns:a16="http://schemas.microsoft.com/office/drawing/2014/main" xmlns="" id="{F8EF2A43-1CC5-7E0A-BAF6-1E37302A207E}"/>
              </a:ext>
            </a:extLst>
          </p:cNvPr>
          <p:cNvSpPr/>
          <p:nvPr/>
        </p:nvSpPr>
        <p:spPr>
          <a:xfrm>
            <a:off x="794675" y="2452629"/>
            <a:ext cx="2505368" cy="122294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uk-UA" sz="4000" b="1" dirty="0" smtClean="0">
                <a:solidFill>
                  <a:srgbClr val="7030A0"/>
                </a:solidFill>
              </a:rPr>
              <a:t>П – 10 ж.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uk-UA" sz="4000" b="1" dirty="0" smtClean="0">
                <a:solidFill>
                  <a:srgbClr val="7030A0"/>
                </a:solidFill>
              </a:rPr>
              <a:t>Т –  5 ж.</a:t>
            </a:r>
            <a:endParaRPr lang="uk-UA" sz="4000" b="1" dirty="0">
              <a:solidFill>
                <a:srgbClr val="7030A0"/>
              </a:solidFill>
            </a:endParaRPr>
          </a:p>
        </p:txBody>
      </p:sp>
      <p:sp>
        <p:nvSpPr>
          <p:cNvPr id="21" name="Правая фигурная скобка 20"/>
          <p:cNvSpPr/>
          <p:nvPr/>
        </p:nvSpPr>
        <p:spPr>
          <a:xfrm>
            <a:off x="2755877" y="2452629"/>
            <a:ext cx="263593" cy="1202308"/>
          </a:xfrm>
          <a:prstGeom prst="rightBrac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sz="4000" b="1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3395693" y="2664351"/>
            <a:ext cx="105189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uk-UA" sz="4000" b="1" dirty="0" smtClean="0">
                <a:solidFill>
                  <a:srgbClr val="FF0000"/>
                </a:solidFill>
              </a:rPr>
              <a:t>? ж.</a:t>
            </a:r>
            <a:endParaRPr lang="uk-UA" sz="4000" b="1" dirty="0">
              <a:solidFill>
                <a:srgbClr val="FF0000"/>
              </a:solidFill>
            </a:endParaRPr>
          </a:p>
        </p:txBody>
      </p:sp>
      <p:pic>
        <p:nvPicPr>
          <p:cNvPr id="23" name="Рисунок 22">
            <a:extLst>
              <a:ext uri="{FF2B5EF4-FFF2-40B4-BE49-F238E27FC236}">
                <a16:creationId xmlns="" xmlns:a16="http://schemas.microsoft.com/office/drawing/2014/main" id="{E6586AB9-6DA4-47BF-B770-35CCE3E424A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38" t="34761" r="62131" b="34165"/>
          <a:stretch/>
        </p:blipFill>
        <p:spPr>
          <a:xfrm>
            <a:off x="2935365" y="1400658"/>
            <a:ext cx="843321" cy="907941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40" t="51891" r="62121" b="41888"/>
          <a:stretch/>
        </p:blipFill>
        <p:spPr>
          <a:xfrm>
            <a:off x="4179244" y="1771544"/>
            <a:ext cx="684000" cy="432000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xmlns="" id="{FCA9EF44-F204-4732-BFBB-CA1D0A9149D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60" t="9037" r="68458" b="66055"/>
          <a:stretch/>
        </p:blipFill>
        <p:spPr>
          <a:xfrm>
            <a:off x="3438598" y="1777879"/>
            <a:ext cx="648502" cy="792614"/>
          </a:xfrm>
          <a:prstGeom prst="rect">
            <a:avLst/>
          </a:prstGeom>
        </p:spPr>
      </p:pic>
      <p:grpSp>
        <p:nvGrpSpPr>
          <p:cNvPr id="26" name="Группа 25"/>
          <p:cNvGrpSpPr/>
          <p:nvPr/>
        </p:nvGrpSpPr>
        <p:grpSpPr>
          <a:xfrm>
            <a:off x="3995108" y="1883349"/>
            <a:ext cx="283073" cy="226549"/>
            <a:chOff x="3751412" y="3340101"/>
            <a:chExt cx="278500" cy="231775"/>
          </a:xfrm>
        </p:grpSpPr>
        <p:sp>
          <p:nvSpPr>
            <p:cNvPr id="27" name="Овал 26"/>
            <p:cNvSpPr/>
            <p:nvPr/>
          </p:nvSpPr>
          <p:spPr>
            <a:xfrm rot="1164979">
              <a:off x="3751412" y="3340101"/>
              <a:ext cx="161925" cy="231775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" name="Полилиния 27"/>
            <p:cNvSpPr/>
            <p:nvPr/>
          </p:nvSpPr>
          <p:spPr>
            <a:xfrm>
              <a:off x="3895032" y="3348048"/>
              <a:ext cx="134880" cy="215879"/>
            </a:xfrm>
            <a:custGeom>
              <a:avLst/>
              <a:gdLst>
                <a:gd name="connsiteX0" fmla="*/ 71380 w 134880"/>
                <a:gd name="connsiteY0" fmla="*/ 0 h 215879"/>
                <a:gd name="connsiteX1" fmla="*/ 4705 w 134880"/>
                <a:gd name="connsiteY1" fmla="*/ 149225 h 215879"/>
                <a:gd name="connsiteX2" fmla="*/ 14230 w 134880"/>
                <a:gd name="connsiteY2" fmla="*/ 212725 h 215879"/>
                <a:gd name="connsiteX3" fmla="*/ 84080 w 134880"/>
                <a:gd name="connsiteY3" fmla="*/ 200025 h 215879"/>
                <a:gd name="connsiteX4" fmla="*/ 134880 w 134880"/>
                <a:gd name="connsiteY4" fmla="*/ 146050 h 215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80" h="215879">
                  <a:moveTo>
                    <a:pt x="71380" y="0"/>
                  </a:moveTo>
                  <a:cubicBezTo>
                    <a:pt x="42805" y="56885"/>
                    <a:pt x="14230" y="113771"/>
                    <a:pt x="4705" y="149225"/>
                  </a:cubicBezTo>
                  <a:cubicBezTo>
                    <a:pt x="-4820" y="184679"/>
                    <a:pt x="1001" y="204258"/>
                    <a:pt x="14230" y="212725"/>
                  </a:cubicBezTo>
                  <a:cubicBezTo>
                    <a:pt x="27459" y="221192"/>
                    <a:pt x="63972" y="211137"/>
                    <a:pt x="84080" y="200025"/>
                  </a:cubicBezTo>
                  <a:cubicBezTo>
                    <a:pt x="104188" y="188913"/>
                    <a:pt x="119534" y="167481"/>
                    <a:pt x="134880" y="14605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30" name="Скругленная прямоугольная выноска 19">
            <a:extLst>
              <a:ext uri="{FF2B5EF4-FFF2-40B4-BE49-F238E27FC236}">
                <a16:creationId xmlns="" xmlns:a16="http://schemas.microsoft.com/office/drawing/2014/main" id="{2B7D57E0-DD5D-A996-4B28-63FB62A07D6C}"/>
              </a:ext>
            </a:extLst>
          </p:cNvPr>
          <p:cNvSpPr/>
          <p:nvPr/>
        </p:nvSpPr>
        <p:spPr>
          <a:xfrm>
            <a:off x="7062229" y="1392558"/>
            <a:ext cx="4004705" cy="709570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solidFill>
                  <a:schemeClr val="bg1"/>
                </a:solidFill>
              </a:rPr>
              <a:t>Сформулюй запитання та розв’яжи задачу.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2BB5F851-AECF-C5FB-B9E7-2ED5DE87E545}"/>
              </a:ext>
            </a:extLst>
          </p:cNvPr>
          <p:cNvSpPr txBox="1"/>
          <p:nvPr/>
        </p:nvSpPr>
        <p:spPr>
          <a:xfrm>
            <a:off x="6796923" y="5129573"/>
            <a:ext cx="4883661" cy="954107"/>
          </a:xfrm>
          <a:prstGeom prst="rect">
            <a:avLst/>
          </a:prstGeom>
          <a:ln w="38100"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sz="2800" b="1" dirty="0">
                <a:solidFill>
                  <a:srgbClr val="7030A0"/>
                </a:solidFill>
              </a:rPr>
              <a:t>На скільки жолудів більше зібрав Павлусь, ніж Тетянка?</a:t>
            </a:r>
          </a:p>
        </p:txBody>
      </p:sp>
      <p:pic>
        <p:nvPicPr>
          <p:cNvPr id="35" name="Picture 12" descr="Head Svg Png Icon Free Download (#401919) - OnlineWebFonts.COM">
            <a:extLst>
              <a:ext uri="{FF2B5EF4-FFF2-40B4-BE49-F238E27FC236}">
                <a16:creationId xmlns="" xmlns:a16="http://schemas.microsoft.com/office/drawing/2014/main" id="{0772F4B4-E381-7901-8C5F-F1AB5FD657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778" b="8977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096498" y="2814581"/>
            <a:ext cx="975562" cy="661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Прямокутник: округлені кути 73">
            <a:extLst>
              <a:ext uri="{FF2B5EF4-FFF2-40B4-BE49-F238E27FC236}">
                <a16:creationId xmlns="" xmlns:a16="http://schemas.microsoft.com/office/drawing/2014/main" id="{4DB8B1D7-6FFF-B039-A3B8-A06381701A2F}"/>
              </a:ext>
            </a:extLst>
          </p:cNvPr>
          <p:cNvSpPr/>
          <p:nvPr/>
        </p:nvSpPr>
        <p:spPr>
          <a:xfrm>
            <a:off x="4693139" y="2797728"/>
            <a:ext cx="1784412" cy="585926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rgbClr val="FF0000"/>
                </a:solidFill>
              </a:rPr>
              <a:t>На ?ж.</a:t>
            </a:r>
            <a:endParaRPr lang="x-none" sz="3600" b="1" dirty="0">
              <a:solidFill>
                <a:srgbClr val="FF0000"/>
              </a:solidFill>
            </a:endParaRPr>
          </a:p>
        </p:txBody>
      </p:sp>
      <p:pic>
        <p:nvPicPr>
          <p:cNvPr id="37" name="Рисунок 36">
            <a:extLst>
              <a:ext uri="{FF2B5EF4-FFF2-40B4-BE49-F238E27FC236}">
                <a16:creationId xmlns="" xmlns:a16="http://schemas.microsoft.com/office/drawing/2014/main" id="{F285CE31-CC49-9C22-F2EF-D5FDFB77C1C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05" t="12091" r="76995" b="82918"/>
          <a:stretch/>
        </p:blipFill>
        <p:spPr>
          <a:xfrm>
            <a:off x="2613696" y="4813274"/>
            <a:ext cx="336084" cy="220623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="" xmlns:a16="http://schemas.microsoft.com/office/drawing/2014/main" id="{841F63E7-D53C-2ECF-5739-D615C6299C5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22" r="81349" b="12019"/>
          <a:stretch/>
        </p:blipFill>
        <p:spPr>
          <a:xfrm>
            <a:off x="1093388" y="4572328"/>
            <a:ext cx="381740" cy="604335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="" xmlns:a16="http://schemas.microsoft.com/office/drawing/2014/main" id="{6E0493F3-3D4A-FA26-BA26-097168DB9E7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05" t="12091" r="76995" b="85218"/>
          <a:stretch/>
        </p:blipFill>
        <p:spPr>
          <a:xfrm>
            <a:off x="1857038" y="4877349"/>
            <a:ext cx="336084" cy="118950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="" xmlns:a16="http://schemas.microsoft.com/office/drawing/2014/main" id="{18801490-88CF-B40F-B53D-227E9FB6D75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7" r="90278"/>
          <a:stretch/>
        </p:blipFill>
        <p:spPr>
          <a:xfrm>
            <a:off x="1512092" y="4580139"/>
            <a:ext cx="317675" cy="686891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="" xmlns:a16="http://schemas.microsoft.com/office/drawing/2014/main" id="{545704FE-9828-FE95-F23C-376A32B55E9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19" t="-10239" r="46212" b="10239"/>
          <a:stretch/>
        </p:blipFill>
        <p:spPr>
          <a:xfrm>
            <a:off x="2170237" y="4511913"/>
            <a:ext cx="424330" cy="686891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="" xmlns:a16="http://schemas.microsoft.com/office/drawing/2014/main" id="{DAB9807B-7F9F-0DA8-8E9D-D9C1F916054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19" t="-10239" r="46212" b="10239"/>
          <a:stretch/>
        </p:blipFill>
        <p:spPr>
          <a:xfrm>
            <a:off x="2895072" y="4495721"/>
            <a:ext cx="424330" cy="686891"/>
          </a:xfrm>
          <a:prstGeom prst="rect">
            <a:avLst/>
          </a:prstGeom>
        </p:spPr>
      </p:pic>
      <p:sp>
        <p:nvSpPr>
          <p:cNvPr id="43" name="TextBox 42"/>
          <p:cNvSpPr txBox="1"/>
          <p:nvPr/>
        </p:nvSpPr>
        <p:spPr>
          <a:xfrm>
            <a:off x="3250285" y="4706589"/>
            <a:ext cx="7986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i="1" dirty="0"/>
              <a:t>(Ж.)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189446" y="6037602"/>
            <a:ext cx="451790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3600" b="1" dirty="0">
                <a:solidFill>
                  <a:srgbClr val="7030A0"/>
                </a:solidFill>
              </a:rPr>
              <a:t>На </a:t>
            </a:r>
            <a:r>
              <a:rPr lang="uk-UA" sz="3600" b="1" dirty="0" smtClean="0">
                <a:solidFill>
                  <a:srgbClr val="7030A0"/>
                </a:solidFill>
              </a:rPr>
              <a:t>5 </a:t>
            </a:r>
            <a:r>
              <a:rPr lang="uk-UA" sz="3600" b="1" dirty="0">
                <a:solidFill>
                  <a:srgbClr val="7030A0"/>
                </a:solidFill>
              </a:rPr>
              <a:t>жолудів </a:t>
            </a:r>
            <a:r>
              <a:rPr lang="uk-UA" sz="3600" b="1" dirty="0" smtClean="0">
                <a:solidFill>
                  <a:srgbClr val="7030A0"/>
                </a:solidFill>
              </a:rPr>
              <a:t>більше. </a:t>
            </a:r>
            <a:endParaRPr lang="ru-RU" sz="36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520775" y="4495721"/>
            <a:ext cx="4443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b="1" dirty="0">
                <a:solidFill>
                  <a:srgbClr val="FF0000"/>
                </a:solidFill>
              </a:rPr>
              <a:t>На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79746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67" grpId="0"/>
      <p:bldP spid="2" grpId="0"/>
      <p:bldP spid="20" grpId="0"/>
      <p:bldP spid="21" grpId="0" animBg="1"/>
      <p:bldP spid="22" grpId="0"/>
      <p:bldP spid="31" grpId="0" animBg="1"/>
      <p:bldP spid="36" grpId="0"/>
      <p:bldP spid="43" grpId="0"/>
      <p:bldP spid="3" grpId="0"/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Прямоугольник 11">
            <a:extLst>
              <a:ext uri="{FF2B5EF4-FFF2-40B4-BE49-F238E27FC236}">
                <a16:creationId xmlns="" xmlns:a16="http://schemas.microsoft.com/office/drawing/2014/main" id="{7A039DD5-B75A-4134-3C89-2ED97C0983D9}"/>
              </a:ext>
            </a:extLst>
          </p:cNvPr>
          <p:cNvSpPr/>
          <p:nvPr/>
        </p:nvSpPr>
        <p:spPr>
          <a:xfrm>
            <a:off x="1873427" y="579431"/>
            <a:ext cx="8732066" cy="645739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Будую </a:t>
            </a:r>
            <a:r>
              <a:rPr lang="uk-UA" sz="4000" b="1" dirty="0">
                <a:solidFill>
                  <a:schemeClr val="bg1"/>
                </a:solidFill>
              </a:rPr>
              <a:t>відрізки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50" name="Скругленная прямоугольная выноска 19">
            <a:extLst>
              <a:ext uri="{FF2B5EF4-FFF2-40B4-BE49-F238E27FC236}">
                <a16:creationId xmlns="" xmlns:a16="http://schemas.microsoft.com/office/drawing/2014/main" id="{5B95CEA0-0430-C371-17F4-F4D9388CCDDE}"/>
              </a:ext>
            </a:extLst>
          </p:cNvPr>
          <p:cNvSpPr/>
          <p:nvPr/>
        </p:nvSpPr>
        <p:spPr>
          <a:xfrm>
            <a:off x="2677886" y="1396923"/>
            <a:ext cx="8098945" cy="920760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rgbClr val="7030A0"/>
                </a:solidFill>
              </a:rPr>
              <a:t>Побудуй </a:t>
            </a:r>
            <a:r>
              <a:rPr lang="uk-UA" sz="2400" b="1" dirty="0">
                <a:solidFill>
                  <a:srgbClr val="7030A0"/>
                </a:solidFill>
              </a:rPr>
              <a:t>два відрізки: один — на 1 см довший за даний, а другий — на 10 см коротший від даного. </a:t>
            </a:r>
          </a:p>
        </p:txBody>
      </p:sp>
      <p:pic>
        <p:nvPicPr>
          <p:cNvPr id="51" name="Рисунок 50">
            <a:extLst>
              <a:ext uri="{FF2B5EF4-FFF2-40B4-BE49-F238E27FC236}">
                <a16:creationId xmlns="" xmlns:a16="http://schemas.microsoft.com/office/drawing/2014/main" id="{1532AAFE-BB24-0164-5B94-63DB6B644B6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9022" r="55638" b="74391"/>
          <a:stretch/>
        </p:blipFill>
        <p:spPr>
          <a:xfrm>
            <a:off x="1322217" y="3663376"/>
            <a:ext cx="10623350" cy="2236291"/>
          </a:xfrm>
          <a:prstGeom prst="roundRect">
            <a:avLst/>
          </a:prstGeom>
        </p:spPr>
      </p:pic>
      <p:sp>
        <p:nvSpPr>
          <p:cNvPr id="53" name="Скругленный прямоугольник 7">
            <a:extLst>
              <a:ext uri="{FF2B5EF4-FFF2-40B4-BE49-F238E27FC236}">
                <a16:creationId xmlns="" xmlns:a16="http://schemas.microsoft.com/office/drawing/2014/main" id="{B9291B71-7257-5171-CA73-F5630AFBC26A}"/>
              </a:ext>
            </a:extLst>
          </p:cNvPr>
          <p:cNvSpPr/>
          <p:nvPr/>
        </p:nvSpPr>
        <p:spPr>
          <a:xfrm>
            <a:off x="1322217" y="3591059"/>
            <a:ext cx="10623350" cy="2355334"/>
          </a:xfrm>
          <a:prstGeom prst="roundRect">
            <a:avLst/>
          </a:prstGeom>
          <a:noFill/>
          <a:ln w="57150">
            <a:solidFill>
              <a:srgbClr val="00C4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4" name="Овал 53">
            <a:extLst>
              <a:ext uri="{FF2B5EF4-FFF2-40B4-BE49-F238E27FC236}">
                <a16:creationId xmlns="" xmlns:a16="http://schemas.microsoft.com/office/drawing/2014/main" id="{E83E58F3-7012-CB54-7556-30025CD56C10}"/>
              </a:ext>
            </a:extLst>
          </p:cNvPr>
          <p:cNvSpPr/>
          <p:nvPr/>
        </p:nvSpPr>
        <p:spPr>
          <a:xfrm>
            <a:off x="1711719" y="5000967"/>
            <a:ext cx="199766" cy="228186"/>
          </a:xfrm>
          <a:prstGeom prst="ellipse">
            <a:avLst/>
          </a:prstGeom>
          <a:solidFill>
            <a:schemeClr val="tx2">
              <a:lumMod val="5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55" name="Овал 54">
            <a:extLst>
              <a:ext uri="{FF2B5EF4-FFF2-40B4-BE49-F238E27FC236}">
                <a16:creationId xmlns="" xmlns:a16="http://schemas.microsoft.com/office/drawing/2014/main" id="{E0AF3524-7128-9750-25B6-36BF0DE678D4}"/>
              </a:ext>
            </a:extLst>
          </p:cNvPr>
          <p:cNvSpPr/>
          <p:nvPr/>
        </p:nvSpPr>
        <p:spPr>
          <a:xfrm>
            <a:off x="10667319" y="4990552"/>
            <a:ext cx="199766" cy="228186"/>
          </a:xfrm>
          <a:prstGeom prst="ellipse">
            <a:avLst/>
          </a:prstGeom>
          <a:solidFill>
            <a:schemeClr val="tx2">
              <a:lumMod val="5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cxnSp>
        <p:nvCxnSpPr>
          <p:cNvPr id="56" name="Пряма сполучна лінія 51">
            <a:extLst>
              <a:ext uri="{FF2B5EF4-FFF2-40B4-BE49-F238E27FC236}">
                <a16:creationId xmlns="" xmlns:a16="http://schemas.microsoft.com/office/drawing/2014/main" id="{530776A8-DD52-A73E-36A8-A4A9B6EB6475}"/>
              </a:ext>
            </a:extLst>
          </p:cNvPr>
          <p:cNvCxnSpPr>
            <a:cxnSpLocks/>
            <a:endCxn id="55" idx="2"/>
          </p:cNvCxnSpPr>
          <p:nvPr/>
        </p:nvCxnSpPr>
        <p:spPr>
          <a:xfrm flipV="1">
            <a:off x="1811602" y="5104645"/>
            <a:ext cx="8855717" cy="35591"/>
          </a:xfrm>
          <a:prstGeom prst="line">
            <a:avLst/>
          </a:prstGeom>
          <a:ln w="76200"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7" name="Picture 10" descr="Заметки писаки 2.0: Клипарт: ручки и карандаши">
            <a:extLst>
              <a:ext uri="{FF2B5EF4-FFF2-40B4-BE49-F238E27FC236}">
                <a16:creationId xmlns="" xmlns:a16="http://schemas.microsoft.com/office/drawing/2014/main" id="{77A56FD6-17E2-6726-374D-CDF5F91305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195" y="3853371"/>
            <a:ext cx="1480402" cy="1480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Рисунок 62">
            <a:extLst>
              <a:ext uri="{FF2B5EF4-FFF2-40B4-BE49-F238E27FC236}">
                <a16:creationId xmlns="" xmlns:a16="http://schemas.microsoft.com/office/drawing/2014/main" id="{220A7A60-14F0-3C1E-D326-1A959EAE984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05" t="12091" r="76995" b="82918"/>
          <a:stretch/>
        </p:blipFill>
        <p:spPr>
          <a:xfrm>
            <a:off x="7888525" y="4120470"/>
            <a:ext cx="364486" cy="189154"/>
          </a:xfrm>
          <a:prstGeom prst="rect">
            <a:avLst/>
          </a:prstGeom>
        </p:spPr>
      </p:pic>
      <p:pic>
        <p:nvPicPr>
          <p:cNvPr id="65" name="Рисунок 64">
            <a:extLst>
              <a:ext uri="{FF2B5EF4-FFF2-40B4-BE49-F238E27FC236}">
                <a16:creationId xmlns="" xmlns:a16="http://schemas.microsoft.com/office/drawing/2014/main" id="{B7A04578-A245-6CCD-9123-36C9AF74763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78" r="11093"/>
          <a:stretch/>
        </p:blipFill>
        <p:spPr>
          <a:xfrm>
            <a:off x="5542102" y="3969938"/>
            <a:ext cx="798411" cy="653758"/>
          </a:xfrm>
          <a:prstGeom prst="rect">
            <a:avLst/>
          </a:prstGeom>
        </p:spPr>
      </p:pic>
      <p:pic>
        <p:nvPicPr>
          <p:cNvPr id="66" name="Рисунок 65">
            <a:extLst>
              <a:ext uri="{FF2B5EF4-FFF2-40B4-BE49-F238E27FC236}">
                <a16:creationId xmlns="" xmlns:a16="http://schemas.microsoft.com/office/drawing/2014/main" id="{796F3F28-04F4-FF6A-D410-72BA58A7CF2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22" r="81349" b="12019"/>
          <a:stretch/>
        </p:blipFill>
        <p:spPr>
          <a:xfrm>
            <a:off x="4849288" y="3879758"/>
            <a:ext cx="381740" cy="604335"/>
          </a:xfrm>
          <a:prstGeom prst="rect">
            <a:avLst/>
          </a:prstGeom>
        </p:spPr>
      </p:pic>
      <p:pic>
        <p:nvPicPr>
          <p:cNvPr id="67" name="Рисунок 66">
            <a:extLst>
              <a:ext uri="{FF2B5EF4-FFF2-40B4-BE49-F238E27FC236}">
                <a16:creationId xmlns="" xmlns:a16="http://schemas.microsoft.com/office/drawing/2014/main" id="{5DA24940-4BF9-B8BA-FADD-DE717F2611A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28" t="12091" r="84872" b="82918"/>
          <a:stretch/>
        </p:blipFill>
        <p:spPr>
          <a:xfrm>
            <a:off x="6273965" y="4097482"/>
            <a:ext cx="440143" cy="288932"/>
          </a:xfrm>
          <a:prstGeom prst="rect">
            <a:avLst/>
          </a:prstGeom>
        </p:spPr>
      </p:pic>
      <p:pic>
        <p:nvPicPr>
          <p:cNvPr id="68" name="Рисунок 67">
            <a:extLst>
              <a:ext uri="{FF2B5EF4-FFF2-40B4-BE49-F238E27FC236}">
                <a16:creationId xmlns="" xmlns:a16="http://schemas.microsoft.com/office/drawing/2014/main" id="{2FF70714-098C-25B8-8910-658323583A5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78" r="11093"/>
          <a:stretch/>
        </p:blipFill>
        <p:spPr>
          <a:xfrm>
            <a:off x="7007916" y="3972856"/>
            <a:ext cx="798411" cy="653758"/>
          </a:xfrm>
          <a:prstGeom prst="rect">
            <a:avLst/>
          </a:prstGeom>
        </p:spPr>
      </p:pic>
      <p:pic>
        <p:nvPicPr>
          <p:cNvPr id="69" name="Рисунок 68">
            <a:extLst>
              <a:ext uri="{FF2B5EF4-FFF2-40B4-BE49-F238E27FC236}">
                <a16:creationId xmlns="" xmlns:a16="http://schemas.microsoft.com/office/drawing/2014/main" id="{4118BCEF-3712-7A9C-C7BB-30E5AFC8480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22" r="81349" b="12019"/>
          <a:stretch/>
        </p:blipFill>
        <p:spPr>
          <a:xfrm>
            <a:off x="6748471" y="3865318"/>
            <a:ext cx="381740" cy="604335"/>
          </a:xfrm>
          <a:prstGeom prst="rect">
            <a:avLst/>
          </a:prstGeom>
        </p:spPr>
      </p:pic>
      <p:pic>
        <p:nvPicPr>
          <p:cNvPr id="70" name="Рисунок 69">
            <a:extLst>
              <a:ext uri="{FF2B5EF4-FFF2-40B4-BE49-F238E27FC236}">
                <a16:creationId xmlns="" xmlns:a16="http://schemas.microsoft.com/office/drawing/2014/main" id="{55AD3341-D324-1140-6476-D318FC2ACA6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78" r="11093"/>
          <a:stretch/>
        </p:blipFill>
        <p:spPr>
          <a:xfrm>
            <a:off x="8920418" y="4004642"/>
            <a:ext cx="798411" cy="653758"/>
          </a:xfrm>
          <a:prstGeom prst="rect">
            <a:avLst/>
          </a:prstGeom>
        </p:spPr>
      </p:pic>
      <p:sp>
        <p:nvSpPr>
          <p:cNvPr id="71" name="Овал 70">
            <a:extLst>
              <a:ext uri="{FF2B5EF4-FFF2-40B4-BE49-F238E27FC236}">
                <a16:creationId xmlns="" xmlns:a16="http://schemas.microsoft.com/office/drawing/2014/main" id="{4F109A07-3006-B014-F65A-59CCCD3D70F2}"/>
              </a:ext>
            </a:extLst>
          </p:cNvPr>
          <p:cNvSpPr/>
          <p:nvPr/>
        </p:nvSpPr>
        <p:spPr>
          <a:xfrm>
            <a:off x="2978517" y="2856179"/>
            <a:ext cx="199766" cy="228186"/>
          </a:xfrm>
          <a:prstGeom prst="ellipse">
            <a:avLst/>
          </a:prstGeom>
          <a:solidFill>
            <a:schemeClr val="tx2">
              <a:lumMod val="5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2" name="Овал 71">
            <a:extLst>
              <a:ext uri="{FF2B5EF4-FFF2-40B4-BE49-F238E27FC236}">
                <a16:creationId xmlns="" xmlns:a16="http://schemas.microsoft.com/office/drawing/2014/main" id="{58579A28-8547-8BCF-CAE3-B1EA7E675FB9}"/>
              </a:ext>
            </a:extLst>
          </p:cNvPr>
          <p:cNvSpPr/>
          <p:nvPr/>
        </p:nvSpPr>
        <p:spPr>
          <a:xfrm>
            <a:off x="10518425" y="2860301"/>
            <a:ext cx="199766" cy="228186"/>
          </a:xfrm>
          <a:prstGeom prst="ellipse">
            <a:avLst/>
          </a:prstGeom>
          <a:solidFill>
            <a:schemeClr val="tx2">
              <a:lumMod val="5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cxnSp>
        <p:nvCxnSpPr>
          <p:cNvPr id="76" name="Пряма сполучна лінія 30">
            <a:extLst>
              <a:ext uri="{FF2B5EF4-FFF2-40B4-BE49-F238E27FC236}">
                <a16:creationId xmlns="" xmlns:a16="http://schemas.microsoft.com/office/drawing/2014/main" id="{1DA08858-A59E-5BB8-CEE7-0B87FBA73D09}"/>
              </a:ext>
            </a:extLst>
          </p:cNvPr>
          <p:cNvCxnSpPr>
            <a:cxnSpLocks/>
            <a:stCxn id="71" idx="2"/>
            <a:endCxn id="72" idx="2"/>
          </p:cNvCxnSpPr>
          <p:nvPr/>
        </p:nvCxnSpPr>
        <p:spPr>
          <a:xfrm>
            <a:off x="2978517" y="2970272"/>
            <a:ext cx="7539908" cy="4122"/>
          </a:xfrm>
          <a:prstGeom prst="line">
            <a:avLst/>
          </a:prstGeom>
          <a:ln w="76200"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7" name="Рисунок 76">
            <a:extLst>
              <a:ext uri="{FF2B5EF4-FFF2-40B4-BE49-F238E27FC236}">
                <a16:creationId xmlns="" xmlns:a16="http://schemas.microsoft.com/office/drawing/2014/main" id="{E3A0F59F-1707-D44D-0EED-4E42A11319C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22" r="81349" b="12019"/>
          <a:stretch/>
        </p:blipFill>
        <p:spPr>
          <a:xfrm>
            <a:off x="6716161" y="2351882"/>
            <a:ext cx="381740" cy="604335"/>
          </a:xfrm>
          <a:prstGeom prst="rect">
            <a:avLst/>
          </a:prstGeom>
        </p:spPr>
      </p:pic>
      <p:pic>
        <p:nvPicPr>
          <p:cNvPr id="78" name="Рисунок 77">
            <a:extLst>
              <a:ext uri="{FF2B5EF4-FFF2-40B4-BE49-F238E27FC236}">
                <a16:creationId xmlns="" xmlns:a16="http://schemas.microsoft.com/office/drawing/2014/main" id="{27E7B2EB-A4A7-6138-3EF6-EE1E44A0B1C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78" r="11093"/>
          <a:stretch/>
        </p:blipFill>
        <p:spPr>
          <a:xfrm>
            <a:off x="7365307" y="2461668"/>
            <a:ext cx="798411" cy="653758"/>
          </a:xfrm>
          <a:prstGeom prst="rect">
            <a:avLst/>
          </a:prstGeom>
        </p:spPr>
      </p:pic>
      <p:pic>
        <p:nvPicPr>
          <p:cNvPr id="99" name="Рисунок 98">
            <a:extLst>
              <a:ext uri="{FF2B5EF4-FFF2-40B4-BE49-F238E27FC236}">
                <a16:creationId xmlns="" xmlns:a16="http://schemas.microsoft.com/office/drawing/2014/main" id="{5AD40413-7203-8F88-AF9B-FEECF6442D8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22" r="81349" b="12019"/>
          <a:stretch/>
        </p:blipFill>
        <p:spPr>
          <a:xfrm>
            <a:off x="8244302" y="3879758"/>
            <a:ext cx="381740" cy="604335"/>
          </a:xfrm>
          <a:prstGeom prst="rect">
            <a:avLst/>
          </a:prstGeom>
        </p:spPr>
      </p:pic>
      <p:pic>
        <p:nvPicPr>
          <p:cNvPr id="104" name="Picture 2" descr="Парта клипарт (65 фото) » Рисунки для срисовки и не только">
            <a:extLst>
              <a:ext uri="{FF2B5EF4-FFF2-40B4-BE49-F238E27FC236}">
                <a16:creationId xmlns="" xmlns:a16="http://schemas.microsoft.com/office/drawing/2014/main" id="{88C15C08-5298-82FC-19BE-F7847A2307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445" y="1640900"/>
            <a:ext cx="1380240" cy="1376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" name="Picture 2" descr="Peabody &amp; Sherman - Facebook Sticker Repository">
            <a:extLst>
              <a:ext uri="{FF2B5EF4-FFF2-40B4-BE49-F238E27FC236}">
                <a16:creationId xmlns="" xmlns:a16="http://schemas.microsoft.com/office/drawing/2014/main" id="{B577C875-EE10-BF7D-898C-D4E484DF6C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95" t="59715" r="26584" b="17797"/>
          <a:stretch/>
        </p:blipFill>
        <p:spPr bwMode="auto">
          <a:xfrm>
            <a:off x="579688" y="1088510"/>
            <a:ext cx="796703" cy="1104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Рисунок 35">
            <a:extLst>
              <a:ext uri="{FF2B5EF4-FFF2-40B4-BE49-F238E27FC236}">
                <a16:creationId xmlns="" xmlns:a16="http://schemas.microsoft.com/office/drawing/2014/main" id="{8EED0165-491E-A981-17F2-73D4D5915AB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72" r="65660"/>
          <a:stretch/>
        </p:blipFill>
        <p:spPr>
          <a:xfrm>
            <a:off x="6905754" y="2372411"/>
            <a:ext cx="424330" cy="686891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="" xmlns:a16="http://schemas.microsoft.com/office/drawing/2014/main" id="{8EED0165-491E-A981-17F2-73D4D5915AB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72" r="65660"/>
          <a:stretch/>
        </p:blipFill>
        <p:spPr>
          <a:xfrm>
            <a:off x="5210050" y="3879846"/>
            <a:ext cx="424330" cy="686891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="" xmlns:a16="http://schemas.microsoft.com/office/drawing/2014/main" id="{0C7A6013-5FAB-38D2-2FD8-D0A9EA830D1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07" r="55425"/>
          <a:stretch/>
        </p:blipFill>
        <p:spPr>
          <a:xfrm>
            <a:off x="8556353" y="3893970"/>
            <a:ext cx="424330" cy="686891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="" xmlns:a16="http://schemas.microsoft.com/office/drawing/2014/main" id="{55AD3341-D324-1140-6476-D318FC2ACA6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78" r="11093"/>
          <a:stretch/>
        </p:blipFill>
        <p:spPr>
          <a:xfrm>
            <a:off x="6288395" y="5126268"/>
            <a:ext cx="798411" cy="653758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="" xmlns:a16="http://schemas.microsoft.com/office/drawing/2014/main" id="{5AD40413-7203-8F88-AF9B-FEECF6442D8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22" r="81349" b="12019"/>
          <a:stretch/>
        </p:blipFill>
        <p:spPr>
          <a:xfrm>
            <a:off x="5612279" y="5001384"/>
            <a:ext cx="381740" cy="604335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="" xmlns:a16="http://schemas.microsoft.com/office/drawing/2014/main" id="{0C7A6013-5FAB-38D2-2FD8-D0A9EA830D1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07" r="55425"/>
          <a:stretch/>
        </p:blipFill>
        <p:spPr>
          <a:xfrm>
            <a:off x="5924330" y="5015596"/>
            <a:ext cx="424330" cy="686891"/>
          </a:xfrm>
          <a:prstGeom prst="rect">
            <a:avLst/>
          </a:prstGeom>
        </p:spPr>
      </p:pic>
      <p:sp>
        <p:nvSpPr>
          <p:cNvPr id="42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751602"/>
            <a:ext cx="1054100" cy="1130672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 smtClean="0">
                <a:solidFill>
                  <a:schemeClr val="bg1"/>
                </a:solidFill>
              </a:rPr>
              <a:t>Підручник</a:t>
            </a:r>
            <a:r>
              <a:rPr lang="uk-UA" sz="1200" b="1" dirty="0">
                <a:solidFill>
                  <a:schemeClr val="bg1"/>
                </a:solidFill>
              </a:rPr>
              <a:t>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83</a:t>
            </a:r>
            <a:endParaRPr lang="uk-UA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9516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4.07407E-6 L 0.73802 0.00138 " pathEditMode="relative" rAng="0" ptsTypes="AA">
                                      <p:cBhvr>
                                        <p:cTn id="58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901" y="69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  <p:bldP spid="5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Picture 2" descr="Парта клипарт (65 фото) » Рисунки для срисовки и не только">
            <a:extLst>
              <a:ext uri="{FF2B5EF4-FFF2-40B4-BE49-F238E27FC236}">
                <a16:creationId xmlns="" xmlns:a16="http://schemas.microsoft.com/office/drawing/2014/main" id="{88C15C08-5298-82FC-19BE-F7847A2307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445" y="1640900"/>
            <a:ext cx="1380240" cy="1376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" name="Picture 2" descr="Peabody &amp; Sherman - Facebook Sticker Repository">
            <a:extLst>
              <a:ext uri="{FF2B5EF4-FFF2-40B4-BE49-F238E27FC236}">
                <a16:creationId xmlns="" xmlns:a16="http://schemas.microsoft.com/office/drawing/2014/main" id="{B577C875-EE10-BF7D-898C-D4E484DF6C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95" t="59715" r="26584" b="17797"/>
          <a:stretch/>
        </p:blipFill>
        <p:spPr bwMode="auto">
          <a:xfrm>
            <a:off x="579688" y="1088510"/>
            <a:ext cx="796703" cy="1104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Рисунок 35">
            <a:extLst>
              <a:ext uri="{FF2B5EF4-FFF2-40B4-BE49-F238E27FC236}">
                <a16:creationId xmlns="" xmlns:a16="http://schemas.microsoft.com/office/drawing/2014/main" id="{1532AAFE-BB24-0164-5B94-63DB6B644B6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9022" r="55638" b="74391"/>
          <a:stretch/>
        </p:blipFill>
        <p:spPr>
          <a:xfrm>
            <a:off x="1423449" y="3114516"/>
            <a:ext cx="10623350" cy="2236291"/>
          </a:xfrm>
          <a:prstGeom prst="roundRect">
            <a:avLst/>
          </a:prstGeom>
        </p:spPr>
      </p:pic>
      <p:sp>
        <p:nvSpPr>
          <p:cNvPr id="37" name="Скругленный прямоугольник 7">
            <a:extLst>
              <a:ext uri="{FF2B5EF4-FFF2-40B4-BE49-F238E27FC236}">
                <a16:creationId xmlns="" xmlns:a16="http://schemas.microsoft.com/office/drawing/2014/main" id="{B9291B71-7257-5171-CA73-F5630AFBC26A}"/>
              </a:ext>
            </a:extLst>
          </p:cNvPr>
          <p:cNvSpPr/>
          <p:nvPr/>
        </p:nvSpPr>
        <p:spPr>
          <a:xfrm>
            <a:off x="1533235" y="3042199"/>
            <a:ext cx="10513563" cy="2355334"/>
          </a:xfrm>
          <a:prstGeom prst="roundRect">
            <a:avLst/>
          </a:prstGeom>
          <a:noFill/>
          <a:ln w="57150">
            <a:solidFill>
              <a:srgbClr val="00C4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Овал 37">
            <a:extLst>
              <a:ext uri="{FF2B5EF4-FFF2-40B4-BE49-F238E27FC236}">
                <a16:creationId xmlns="" xmlns:a16="http://schemas.microsoft.com/office/drawing/2014/main" id="{E83E58F3-7012-CB54-7556-30025CD56C10}"/>
              </a:ext>
            </a:extLst>
          </p:cNvPr>
          <p:cNvSpPr/>
          <p:nvPr/>
        </p:nvSpPr>
        <p:spPr>
          <a:xfrm>
            <a:off x="1812951" y="4452107"/>
            <a:ext cx="199766" cy="228186"/>
          </a:xfrm>
          <a:prstGeom prst="ellipse">
            <a:avLst/>
          </a:prstGeom>
          <a:solidFill>
            <a:schemeClr val="tx2">
              <a:lumMod val="5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9" name="Овал 38">
            <a:extLst>
              <a:ext uri="{FF2B5EF4-FFF2-40B4-BE49-F238E27FC236}">
                <a16:creationId xmlns="" xmlns:a16="http://schemas.microsoft.com/office/drawing/2014/main" id="{E0AF3524-7128-9750-25B6-36BF0DE678D4}"/>
              </a:ext>
            </a:extLst>
          </p:cNvPr>
          <p:cNvSpPr/>
          <p:nvPr/>
        </p:nvSpPr>
        <p:spPr>
          <a:xfrm>
            <a:off x="4063460" y="4464695"/>
            <a:ext cx="199766" cy="228186"/>
          </a:xfrm>
          <a:prstGeom prst="ellipse">
            <a:avLst/>
          </a:prstGeom>
          <a:solidFill>
            <a:schemeClr val="tx2">
              <a:lumMod val="5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cxnSp>
        <p:nvCxnSpPr>
          <p:cNvPr id="40" name="Пряма сполучна лінія 51">
            <a:extLst>
              <a:ext uri="{FF2B5EF4-FFF2-40B4-BE49-F238E27FC236}">
                <a16:creationId xmlns="" xmlns:a16="http://schemas.microsoft.com/office/drawing/2014/main" id="{530776A8-DD52-A73E-36A8-A4A9B6EB6475}"/>
              </a:ext>
            </a:extLst>
          </p:cNvPr>
          <p:cNvCxnSpPr>
            <a:cxnSpLocks/>
          </p:cNvCxnSpPr>
          <p:nvPr/>
        </p:nvCxnSpPr>
        <p:spPr>
          <a:xfrm flipV="1">
            <a:off x="1912834" y="4566200"/>
            <a:ext cx="2225057" cy="25176"/>
          </a:xfrm>
          <a:prstGeom prst="line">
            <a:avLst/>
          </a:prstGeom>
          <a:ln w="76200"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" name="Picture 10" descr="Заметки писаки 2.0: Клипарт: ручки и карандаши">
            <a:extLst>
              <a:ext uri="{FF2B5EF4-FFF2-40B4-BE49-F238E27FC236}">
                <a16:creationId xmlns="" xmlns:a16="http://schemas.microsoft.com/office/drawing/2014/main" id="{77A56FD6-17E2-6726-374D-CDF5F91305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3725" y="3300831"/>
            <a:ext cx="920058" cy="1480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Рисунок 41">
            <a:extLst>
              <a:ext uri="{FF2B5EF4-FFF2-40B4-BE49-F238E27FC236}">
                <a16:creationId xmlns="" xmlns:a16="http://schemas.microsoft.com/office/drawing/2014/main" id="{220A7A60-14F0-3C1E-D326-1A959EAE984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05" t="12091" r="76995" b="82918"/>
          <a:stretch/>
        </p:blipFill>
        <p:spPr>
          <a:xfrm>
            <a:off x="8324966" y="3604488"/>
            <a:ext cx="364486" cy="189154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="" xmlns:a16="http://schemas.microsoft.com/office/drawing/2014/main" id="{5687F811-7F99-8E4E-87DA-DA4FCFCC585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226"/>
          <a:stretch/>
        </p:blipFill>
        <p:spPr>
          <a:xfrm>
            <a:off x="1812951" y="5746147"/>
            <a:ext cx="10111956" cy="771659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44" name="Рисунок 43">
            <a:extLst>
              <a:ext uri="{FF2B5EF4-FFF2-40B4-BE49-F238E27FC236}">
                <a16:creationId xmlns="" xmlns:a16="http://schemas.microsoft.com/office/drawing/2014/main" id="{B7A04578-A245-6CCD-9123-36C9AF74763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78" r="11093"/>
          <a:stretch/>
        </p:blipFill>
        <p:spPr>
          <a:xfrm>
            <a:off x="5619415" y="3445272"/>
            <a:ext cx="798411" cy="653758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="" xmlns:a16="http://schemas.microsoft.com/office/drawing/2014/main" id="{796F3F28-04F4-FF6A-D410-72BA58A7CF27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22" r="81349" b="12019"/>
          <a:stretch/>
        </p:blipFill>
        <p:spPr>
          <a:xfrm>
            <a:off x="4950520" y="3330898"/>
            <a:ext cx="381740" cy="604335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="" xmlns:a16="http://schemas.microsoft.com/office/drawing/2014/main" id="{2FF70714-098C-25B8-8910-658323583A5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78" r="11093"/>
          <a:stretch/>
        </p:blipFill>
        <p:spPr>
          <a:xfrm>
            <a:off x="7481354" y="3437047"/>
            <a:ext cx="798411" cy="653758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="" xmlns:a16="http://schemas.microsoft.com/office/drawing/2014/main" id="{4118BCEF-3712-7A9C-C7BB-30E5AFC84802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22" r="81349" b="12019"/>
          <a:stretch/>
        </p:blipFill>
        <p:spPr>
          <a:xfrm>
            <a:off x="6849703" y="3316458"/>
            <a:ext cx="381740" cy="604335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="" xmlns:a16="http://schemas.microsoft.com/office/drawing/2014/main" id="{55AD3341-D324-1140-6476-D318FC2ACA6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78" r="11093"/>
          <a:stretch/>
        </p:blipFill>
        <p:spPr>
          <a:xfrm>
            <a:off x="9067406" y="3437047"/>
            <a:ext cx="798411" cy="653758"/>
          </a:xfrm>
          <a:prstGeom prst="rect">
            <a:avLst/>
          </a:prstGeom>
        </p:spPr>
      </p:pic>
      <p:sp>
        <p:nvSpPr>
          <p:cNvPr id="52" name="Овал 51">
            <a:extLst>
              <a:ext uri="{FF2B5EF4-FFF2-40B4-BE49-F238E27FC236}">
                <a16:creationId xmlns="" xmlns:a16="http://schemas.microsoft.com/office/drawing/2014/main" id="{4F109A07-3006-B014-F65A-59CCCD3D70F2}"/>
              </a:ext>
            </a:extLst>
          </p:cNvPr>
          <p:cNvSpPr/>
          <p:nvPr/>
        </p:nvSpPr>
        <p:spPr>
          <a:xfrm>
            <a:off x="3461489" y="2604739"/>
            <a:ext cx="199766" cy="228186"/>
          </a:xfrm>
          <a:prstGeom prst="ellipse">
            <a:avLst/>
          </a:prstGeom>
          <a:solidFill>
            <a:schemeClr val="tx2">
              <a:lumMod val="5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58" name="Овал 57">
            <a:extLst>
              <a:ext uri="{FF2B5EF4-FFF2-40B4-BE49-F238E27FC236}">
                <a16:creationId xmlns="" xmlns:a16="http://schemas.microsoft.com/office/drawing/2014/main" id="{58579A28-8547-8BCF-CAE3-B1EA7E675FB9}"/>
              </a:ext>
            </a:extLst>
          </p:cNvPr>
          <p:cNvSpPr/>
          <p:nvPr/>
        </p:nvSpPr>
        <p:spPr>
          <a:xfrm>
            <a:off x="11001397" y="2608861"/>
            <a:ext cx="199766" cy="228186"/>
          </a:xfrm>
          <a:prstGeom prst="ellipse">
            <a:avLst/>
          </a:prstGeom>
          <a:solidFill>
            <a:schemeClr val="tx2">
              <a:lumMod val="5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cxnSp>
        <p:nvCxnSpPr>
          <p:cNvPr id="59" name="Пряма сполучна лінія 30">
            <a:extLst>
              <a:ext uri="{FF2B5EF4-FFF2-40B4-BE49-F238E27FC236}">
                <a16:creationId xmlns="" xmlns:a16="http://schemas.microsoft.com/office/drawing/2014/main" id="{1DA08858-A59E-5BB8-CEE7-0B87FBA73D09}"/>
              </a:ext>
            </a:extLst>
          </p:cNvPr>
          <p:cNvCxnSpPr>
            <a:cxnSpLocks/>
            <a:stCxn id="52" idx="2"/>
            <a:endCxn id="58" idx="2"/>
          </p:cNvCxnSpPr>
          <p:nvPr/>
        </p:nvCxnSpPr>
        <p:spPr>
          <a:xfrm>
            <a:off x="3461489" y="2718832"/>
            <a:ext cx="7539908" cy="4122"/>
          </a:xfrm>
          <a:prstGeom prst="line">
            <a:avLst/>
          </a:prstGeom>
          <a:ln w="76200"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0" name="Рисунок 59">
            <a:extLst>
              <a:ext uri="{FF2B5EF4-FFF2-40B4-BE49-F238E27FC236}">
                <a16:creationId xmlns="" xmlns:a16="http://schemas.microsoft.com/office/drawing/2014/main" id="{E3A0F59F-1707-D44D-0EED-4E42A11319C2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22" r="81349" b="12019"/>
          <a:stretch/>
        </p:blipFill>
        <p:spPr>
          <a:xfrm>
            <a:off x="7199133" y="2100442"/>
            <a:ext cx="381740" cy="604335"/>
          </a:xfrm>
          <a:prstGeom prst="rect">
            <a:avLst/>
          </a:prstGeom>
        </p:spPr>
      </p:pic>
      <p:pic>
        <p:nvPicPr>
          <p:cNvPr id="61" name="Рисунок 60">
            <a:extLst>
              <a:ext uri="{FF2B5EF4-FFF2-40B4-BE49-F238E27FC236}">
                <a16:creationId xmlns="" xmlns:a16="http://schemas.microsoft.com/office/drawing/2014/main" id="{27E7B2EB-A4A7-6138-3EF6-EE1E44A0B1C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78" r="11093"/>
          <a:stretch/>
        </p:blipFill>
        <p:spPr>
          <a:xfrm>
            <a:off x="7848279" y="2210228"/>
            <a:ext cx="798411" cy="653758"/>
          </a:xfrm>
          <a:prstGeom prst="rect">
            <a:avLst/>
          </a:prstGeom>
        </p:spPr>
      </p:pic>
      <p:pic>
        <p:nvPicPr>
          <p:cNvPr id="62" name="Рисунок 61">
            <a:extLst>
              <a:ext uri="{FF2B5EF4-FFF2-40B4-BE49-F238E27FC236}">
                <a16:creationId xmlns="" xmlns:a16="http://schemas.microsoft.com/office/drawing/2014/main" id="{FD73A9FE-4507-434E-44F7-69934086C52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05" t="12091" r="76995" b="85200"/>
          <a:stretch/>
        </p:blipFill>
        <p:spPr>
          <a:xfrm>
            <a:off x="6478489" y="3623018"/>
            <a:ext cx="364486" cy="102650"/>
          </a:xfrm>
          <a:prstGeom prst="rect">
            <a:avLst/>
          </a:prstGeom>
        </p:spPr>
      </p:pic>
      <p:pic>
        <p:nvPicPr>
          <p:cNvPr id="79" name="Рисунок 78">
            <a:extLst>
              <a:ext uri="{FF2B5EF4-FFF2-40B4-BE49-F238E27FC236}">
                <a16:creationId xmlns="" xmlns:a16="http://schemas.microsoft.com/office/drawing/2014/main" id="{326490CC-D49F-70D4-ACAA-95A1A8D4323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7" r="90278"/>
          <a:stretch/>
        </p:blipFill>
        <p:spPr>
          <a:xfrm>
            <a:off x="7258786" y="3314420"/>
            <a:ext cx="317675" cy="686891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="" xmlns:a16="http://schemas.microsoft.com/office/drawing/2014/main" id="{8EED0165-491E-A981-17F2-73D4D5915AB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72" r="65660"/>
          <a:stretch/>
        </p:blipFill>
        <p:spPr>
          <a:xfrm>
            <a:off x="7388726" y="2110949"/>
            <a:ext cx="424330" cy="686891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="" xmlns:a16="http://schemas.microsoft.com/office/drawing/2014/main" id="{8EED0165-491E-A981-17F2-73D4D5915AB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72" r="65660"/>
          <a:stretch/>
        </p:blipFill>
        <p:spPr>
          <a:xfrm>
            <a:off x="5332867" y="3339822"/>
            <a:ext cx="424330" cy="686891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="" xmlns:a16="http://schemas.microsoft.com/office/drawing/2014/main" id="{8EED0165-491E-A981-17F2-73D4D5915AB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72" r="65660"/>
          <a:stretch/>
        </p:blipFill>
        <p:spPr>
          <a:xfrm>
            <a:off x="8748886" y="3334250"/>
            <a:ext cx="424330" cy="686891"/>
          </a:xfrm>
          <a:prstGeom prst="rect">
            <a:avLst/>
          </a:prstGeom>
        </p:spPr>
      </p:pic>
      <p:sp>
        <p:nvSpPr>
          <p:cNvPr id="54" name="Прямоугольник 11">
            <a:extLst>
              <a:ext uri="{FF2B5EF4-FFF2-40B4-BE49-F238E27FC236}">
                <a16:creationId xmlns="" xmlns:a16="http://schemas.microsoft.com/office/drawing/2014/main" id="{7A039DD5-B75A-4134-3C89-2ED97C0983D9}"/>
              </a:ext>
            </a:extLst>
          </p:cNvPr>
          <p:cNvSpPr/>
          <p:nvPr/>
        </p:nvSpPr>
        <p:spPr>
          <a:xfrm>
            <a:off x="1873427" y="579431"/>
            <a:ext cx="8732066" cy="645739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Будую </a:t>
            </a:r>
            <a:r>
              <a:rPr lang="uk-UA" sz="4000" b="1" dirty="0">
                <a:solidFill>
                  <a:schemeClr val="bg1"/>
                </a:solidFill>
              </a:rPr>
              <a:t>відрізки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55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751602"/>
            <a:ext cx="1054100" cy="1130672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 smtClean="0">
                <a:solidFill>
                  <a:schemeClr val="bg1"/>
                </a:solidFill>
              </a:rPr>
              <a:t>Підручник</a:t>
            </a:r>
            <a:r>
              <a:rPr lang="uk-UA" sz="1200" b="1" dirty="0">
                <a:solidFill>
                  <a:schemeClr val="bg1"/>
                </a:solidFill>
              </a:rPr>
              <a:t>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83</a:t>
            </a:r>
            <a:endParaRPr lang="uk-UA" sz="2800" b="1" dirty="0">
              <a:solidFill>
                <a:schemeClr val="bg1"/>
              </a:solidFill>
            </a:endParaRPr>
          </a:p>
        </p:txBody>
      </p:sp>
      <p:sp>
        <p:nvSpPr>
          <p:cNvPr id="56" name="Скругленная прямоугольная выноска 19">
            <a:extLst>
              <a:ext uri="{FF2B5EF4-FFF2-40B4-BE49-F238E27FC236}">
                <a16:creationId xmlns="" xmlns:a16="http://schemas.microsoft.com/office/drawing/2014/main" id="{5B95CEA0-0430-C371-17F4-F4D9388CCDDE}"/>
              </a:ext>
            </a:extLst>
          </p:cNvPr>
          <p:cNvSpPr/>
          <p:nvPr/>
        </p:nvSpPr>
        <p:spPr>
          <a:xfrm>
            <a:off x="2611259" y="1272529"/>
            <a:ext cx="8098945" cy="920760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rgbClr val="7030A0"/>
                </a:solidFill>
              </a:rPr>
              <a:t>Побудуй </a:t>
            </a:r>
            <a:r>
              <a:rPr lang="uk-UA" sz="2400" b="1" dirty="0">
                <a:solidFill>
                  <a:srgbClr val="7030A0"/>
                </a:solidFill>
              </a:rPr>
              <a:t>два відрізки: один — на 1 см довший за даний, а другий — на 10 см коротший від даного. </a:t>
            </a:r>
          </a:p>
        </p:txBody>
      </p:sp>
    </p:spTree>
    <p:extLst>
      <p:ext uri="{BB962C8B-B14F-4D97-AF65-F5344CB8AC3E}">
        <p14:creationId xmlns:p14="http://schemas.microsoft.com/office/powerpoint/2010/main" val="2519333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2.96296E-6 L -0.00208 -0.15787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-78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3.7037E-7 L 0.18802 -0.00185 " pathEditMode="relative" rAng="0" ptsTypes="AA">
                                      <p:cBhvr>
                                        <p:cTn id="55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401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2005768" y="396558"/>
            <a:ext cx="8732066" cy="869822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/>
              <a:t>Фізкультхвилинка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A9119B7A-EE3F-4C85-B067-F5C3A20660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929" y="1266380"/>
            <a:ext cx="11814711" cy="5328928"/>
          </a:xfrm>
          <a:prstGeom prst="rect">
            <a:avLst/>
          </a:prstGeom>
        </p:spPr>
      </p:pic>
      <p:pic>
        <p:nvPicPr>
          <p:cNvPr id="16" name="Фізкультхвилинка №11">
            <a:hlinkClick r:id="" action="ppaction://media"/>
            <a:extLst>
              <a:ext uri="{FF2B5EF4-FFF2-40B4-BE49-F238E27FC236}">
                <a16:creationId xmlns="" xmlns:a16="http://schemas.microsoft.com/office/drawing/2014/main" id="{C09754E0-310E-4A19-8C26-F941B40FE23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521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9506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TextBox 31"/>
          <p:cNvSpPr txBox="1"/>
          <p:nvPr/>
        </p:nvSpPr>
        <p:spPr>
          <a:xfrm>
            <a:off x="5104435" y="983848"/>
            <a:ext cx="184731" cy="369332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51" name="Picture 6" descr="Мистер Пибоди с книгой - Приключения мистера Пибоди и Шермана - YouLoveIt.ru">
            <a:extLst>
              <a:ext uri="{FF2B5EF4-FFF2-40B4-BE49-F238E27FC236}">
                <a16:creationId xmlns:a16="http://schemas.microsoft.com/office/drawing/2014/main" xmlns="" id="{239DDE92-0FFF-053B-E110-9E72F9A460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666" y="1679729"/>
            <a:ext cx="2086630" cy="3959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1">
            <a:extLst>
              <a:ext uri="{FF2B5EF4-FFF2-40B4-BE49-F238E27FC236}">
                <a16:creationId xmlns:a16="http://schemas.microsoft.com/office/drawing/2014/main" xmlns="" id="{F9011203-A234-6F26-F899-CF8175075345}"/>
              </a:ext>
            </a:extLst>
          </p:cNvPr>
          <p:cNvSpPr/>
          <p:nvPr/>
        </p:nvSpPr>
        <p:spPr>
          <a:xfrm>
            <a:off x="1748118" y="476151"/>
            <a:ext cx="8732066" cy="758153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Робота в зошиті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14" name="Прямоугольник 4">
            <a:extLst>
              <a:ext uri="{FF2B5EF4-FFF2-40B4-BE49-F238E27FC236}">
                <a16:creationId xmlns="" xmlns:a16="http://schemas.microsoft.com/office/drawing/2014/main" id="{89C8695D-1288-E3A8-612E-2F79931E0DC5}"/>
              </a:ext>
            </a:extLst>
          </p:cNvPr>
          <p:cNvSpPr/>
          <p:nvPr/>
        </p:nvSpPr>
        <p:spPr>
          <a:xfrm>
            <a:off x="-1" y="5802086"/>
            <a:ext cx="859971" cy="1055913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Сторінка</a:t>
            </a:r>
            <a:endParaRPr lang="uk-UA" sz="14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15 </a:t>
            </a:r>
          </a:p>
        </p:txBody>
      </p:sp>
      <p:pic>
        <p:nvPicPr>
          <p:cNvPr id="2050" name="Picture 2" descr="D:\1 клас\2 Матем\1 УРОКИ Листопад\5 Числа 11_20\№090 Обчислення на основі нумерації в межах 20\2024-02-26_22191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4474" y="1353179"/>
            <a:ext cx="5933955" cy="5212701"/>
          </a:xfrm>
          <a:prstGeom prst="rect">
            <a:avLst/>
          </a:prstGeom>
          <a:noFill/>
          <a:ln w="38100"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3024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TextBox 31"/>
          <p:cNvSpPr txBox="1"/>
          <p:nvPr/>
        </p:nvSpPr>
        <p:spPr>
          <a:xfrm>
            <a:off x="5104435" y="983848"/>
            <a:ext cx="184731" cy="369332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51" name="Picture 6" descr="Мистер Пибоди с книгой - Приключения мистера Пибоди и Шермана - YouLoveIt.ru">
            <a:extLst>
              <a:ext uri="{FF2B5EF4-FFF2-40B4-BE49-F238E27FC236}">
                <a16:creationId xmlns:a16="http://schemas.microsoft.com/office/drawing/2014/main" xmlns="" id="{239DDE92-0FFF-053B-E110-9E72F9A460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666" y="1679729"/>
            <a:ext cx="2086630" cy="3959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1">
            <a:extLst>
              <a:ext uri="{FF2B5EF4-FFF2-40B4-BE49-F238E27FC236}">
                <a16:creationId xmlns:a16="http://schemas.microsoft.com/office/drawing/2014/main" xmlns="" id="{F9011203-A234-6F26-F899-CF8175075345}"/>
              </a:ext>
            </a:extLst>
          </p:cNvPr>
          <p:cNvSpPr/>
          <p:nvPr/>
        </p:nvSpPr>
        <p:spPr>
          <a:xfrm>
            <a:off x="1748118" y="476151"/>
            <a:ext cx="8732066" cy="758153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Робота в зошиті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14" name="Прямоугольник 4">
            <a:extLst>
              <a:ext uri="{FF2B5EF4-FFF2-40B4-BE49-F238E27FC236}">
                <a16:creationId xmlns="" xmlns:a16="http://schemas.microsoft.com/office/drawing/2014/main" id="{89C8695D-1288-E3A8-612E-2F79931E0DC5}"/>
              </a:ext>
            </a:extLst>
          </p:cNvPr>
          <p:cNvSpPr/>
          <p:nvPr/>
        </p:nvSpPr>
        <p:spPr>
          <a:xfrm>
            <a:off x="-1" y="5802086"/>
            <a:ext cx="859971" cy="1055913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Сторінка</a:t>
            </a:r>
            <a:endParaRPr lang="uk-UA" sz="14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15 </a:t>
            </a:r>
          </a:p>
        </p:txBody>
      </p:sp>
      <p:pic>
        <p:nvPicPr>
          <p:cNvPr id="3074" name="Picture 2" descr="D:\1 клас\2 Матем\1 УРОКИ Листопад\5 Числа 11_20\№090 Обчислення на основі нумерації в межах 20\2024-02-26_222108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1" r="180"/>
          <a:stretch/>
        </p:blipFill>
        <p:spPr bwMode="auto">
          <a:xfrm>
            <a:off x="2928257" y="1353180"/>
            <a:ext cx="7551927" cy="5072626"/>
          </a:xfrm>
          <a:prstGeom prst="rect">
            <a:avLst/>
          </a:prstGeom>
          <a:noFill/>
          <a:ln w="38100"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9353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4" name="TextBox 63"/>
          <p:cNvSpPr txBox="1"/>
          <p:nvPr/>
        </p:nvSpPr>
        <p:spPr>
          <a:xfrm>
            <a:off x="5104435" y="983848"/>
            <a:ext cx="184731" cy="369332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67" name="Скругленная прямоугольная выноска 17">
            <a:extLst>
              <a:ext uri="{FF2B5EF4-FFF2-40B4-BE49-F238E27FC236}">
                <a16:creationId xmlns="" xmlns:a16="http://schemas.microsoft.com/office/drawing/2014/main" id="{DF7FF466-B1FD-B55C-5154-68D065A807CD}"/>
              </a:ext>
            </a:extLst>
          </p:cNvPr>
          <p:cNvSpPr/>
          <p:nvPr/>
        </p:nvSpPr>
        <p:spPr>
          <a:xfrm flipH="1">
            <a:off x="420229" y="1496532"/>
            <a:ext cx="3669839" cy="2114842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rgbClr val="7030A0"/>
                </a:solidFill>
              </a:rPr>
              <a:t>Прослухай</a:t>
            </a:r>
            <a:r>
              <a:rPr lang="en-US" sz="2000" b="1" dirty="0">
                <a:solidFill>
                  <a:srgbClr val="7030A0"/>
                </a:solidFill>
              </a:rPr>
              <a:t> </a:t>
            </a:r>
            <a:r>
              <a:rPr lang="uk-UA" sz="2000" b="1" dirty="0">
                <a:solidFill>
                  <a:srgbClr val="7030A0"/>
                </a:solidFill>
              </a:rPr>
              <a:t>текст. </a:t>
            </a:r>
            <a:endParaRPr lang="en-US" sz="2000" b="1" dirty="0">
              <a:solidFill>
                <a:srgbClr val="7030A0"/>
              </a:solidFill>
            </a:endParaRPr>
          </a:p>
          <a:p>
            <a:pPr algn="ctr"/>
            <a:r>
              <a:rPr lang="uk-UA" sz="2000" b="1" dirty="0">
                <a:solidFill>
                  <a:srgbClr val="7030A0"/>
                </a:solidFill>
              </a:rPr>
              <a:t>Визнач серед них задачі.</a:t>
            </a:r>
          </a:p>
          <a:p>
            <a:pPr algn="ctr"/>
            <a:r>
              <a:rPr lang="uk-UA" sz="2000" b="1" dirty="0">
                <a:solidFill>
                  <a:srgbClr val="7030A0"/>
                </a:solidFill>
              </a:rPr>
              <a:t>Якщо відповідь «так», покажи зелену цеглинку. Якщо «ні», покажи цеглинку червоного кольору</a:t>
            </a:r>
            <a:r>
              <a:rPr lang="ru-RU" sz="2000" b="1" dirty="0">
                <a:solidFill>
                  <a:srgbClr val="7030A0"/>
                </a:solidFill>
              </a:rPr>
              <a:t>.</a:t>
            </a:r>
            <a:endParaRPr lang="uk-UA" sz="2000" b="1" dirty="0">
              <a:solidFill>
                <a:srgbClr val="7030A0"/>
              </a:solidFill>
            </a:endParaRPr>
          </a:p>
        </p:txBody>
      </p:sp>
      <p:sp>
        <p:nvSpPr>
          <p:cNvPr id="69" name="Прямоугольник 11">
            <a:extLst>
              <a:ext uri="{FF2B5EF4-FFF2-40B4-BE49-F238E27FC236}">
                <a16:creationId xmlns="" xmlns:a16="http://schemas.microsoft.com/office/drawing/2014/main" id="{5218CE5B-6837-9594-B41C-2E5B884656FB}"/>
              </a:ext>
            </a:extLst>
          </p:cNvPr>
          <p:cNvSpPr/>
          <p:nvPr/>
        </p:nvSpPr>
        <p:spPr>
          <a:xfrm>
            <a:off x="1817914" y="563724"/>
            <a:ext cx="9169482" cy="688131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Гра «Так чи ні»  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70" name="Picture 6" descr="Мистер Пибоди с книгой - Приключения мистера Пибоди и Шермана - YouLoveIt.ru">
            <a:extLst>
              <a:ext uri="{FF2B5EF4-FFF2-40B4-BE49-F238E27FC236}">
                <a16:creationId xmlns="" xmlns:a16="http://schemas.microsoft.com/office/drawing/2014/main" id="{6857EFA8-7D48-F37F-9D2C-A889E419FC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941" y="3560629"/>
            <a:ext cx="1667925" cy="3164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2" descr="Парта клипарт (65 фото) » Рисунки для срисовки и не только">
            <a:extLst>
              <a:ext uri="{FF2B5EF4-FFF2-40B4-BE49-F238E27FC236}">
                <a16:creationId xmlns="" xmlns:a16="http://schemas.microsoft.com/office/drawing/2014/main" id="{04A22C36-7AD5-A551-D2A7-9A6BF36A74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7065" y="4680857"/>
            <a:ext cx="1942939" cy="1937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12" descr="Пин содержит это изображение: Mr. Peabody e Sherman">
            <a:extLst>
              <a:ext uri="{FF2B5EF4-FFF2-40B4-BE49-F238E27FC236}">
                <a16:creationId xmlns="" xmlns:a16="http://schemas.microsoft.com/office/drawing/2014/main" id="{3C4E2522-EFEA-DEB3-34B4-7F8DCFCE17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47" b="97458" l="9746" r="94492">
                        <a14:foregroundMark x1="48305" y1="91525" x2="48305" y2="91525"/>
                        <a14:foregroundMark x1="55508" y1="89407" x2="55508" y2="89407"/>
                        <a14:foregroundMark x1="56780" y1="95339" x2="56780" y2="953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625"/>
          <a:stretch/>
        </p:blipFill>
        <p:spPr bwMode="auto">
          <a:xfrm>
            <a:off x="10225305" y="3879601"/>
            <a:ext cx="1400828" cy="1364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Рисунок 72">
            <a:extLst>
              <a:ext uri="{FF2B5EF4-FFF2-40B4-BE49-F238E27FC236}">
                <a16:creationId xmlns="" xmlns:a16="http://schemas.microsoft.com/office/drawing/2014/main" id="{94CCFE02-6578-4118-7229-7BCF27FAC4F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5305" y="5142948"/>
            <a:ext cx="618931" cy="201409"/>
          </a:xfrm>
          <a:prstGeom prst="rect">
            <a:avLst/>
          </a:prstGeom>
        </p:spPr>
      </p:pic>
      <p:pic>
        <p:nvPicPr>
          <p:cNvPr id="74" name="Рисунок 73">
            <a:extLst>
              <a:ext uri="{FF2B5EF4-FFF2-40B4-BE49-F238E27FC236}">
                <a16:creationId xmlns="" xmlns:a16="http://schemas.microsoft.com/office/drawing/2014/main" id="{E6DBD0E6-E8E4-579E-E8A0-4E34CCE27F5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3778" y="5142948"/>
            <a:ext cx="549244" cy="201409"/>
          </a:xfrm>
          <a:prstGeom prst="rect">
            <a:avLst/>
          </a:prstGeom>
        </p:spPr>
      </p:pic>
      <p:pic>
        <p:nvPicPr>
          <p:cNvPr id="75" name="Picture 4" descr="Проекционные экраны: Проекционный экран, настенно-потолочный, 120&amp;quot;, 240см х  180см">
            <a:extLst>
              <a:ext uri="{FF2B5EF4-FFF2-40B4-BE49-F238E27FC236}">
                <a16:creationId xmlns="" xmlns:a16="http://schemas.microsoft.com/office/drawing/2014/main" id="{6E5CAD31-7206-6781-FD7A-31FE62F068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30" t="9134" r="4646" b="6240"/>
          <a:stretch/>
        </p:blipFill>
        <p:spPr bwMode="auto">
          <a:xfrm>
            <a:off x="4226936" y="1496532"/>
            <a:ext cx="5895733" cy="34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6" name="TextBox 75">
            <a:extLst>
              <a:ext uri="{FF2B5EF4-FFF2-40B4-BE49-F238E27FC236}">
                <a16:creationId xmlns="" xmlns:a16="http://schemas.microsoft.com/office/drawing/2014/main" id="{50C4FEE3-64E9-B39A-F4B7-5F7303B0AF15}"/>
              </a:ext>
            </a:extLst>
          </p:cNvPr>
          <p:cNvSpPr txBox="1"/>
          <p:nvPr/>
        </p:nvSpPr>
        <p:spPr>
          <a:xfrm>
            <a:off x="4655717" y="1992493"/>
            <a:ext cx="432060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i="1" dirty="0">
                <a:solidFill>
                  <a:schemeClr val="tx2">
                    <a:lumMod val="50000"/>
                  </a:schemeClr>
                </a:solidFill>
              </a:rPr>
              <a:t>1.</a:t>
            </a:r>
            <a:r>
              <a:rPr lang="ru-RU" sz="2400" dirty="0"/>
              <a:t> </a:t>
            </a:r>
            <a:r>
              <a:rPr lang="uk-UA" sz="2400" b="1" i="1" dirty="0">
                <a:solidFill>
                  <a:schemeClr val="tx2">
                    <a:lumMod val="50000"/>
                  </a:schemeClr>
                </a:solidFill>
              </a:rPr>
              <a:t>На стоянці було 10 машин. Уранці виїхало 5 машин. </a:t>
            </a:r>
          </a:p>
        </p:txBody>
      </p:sp>
      <p:pic>
        <p:nvPicPr>
          <p:cNvPr id="77" name="Рисунок 76">
            <a:extLst>
              <a:ext uri="{FF2B5EF4-FFF2-40B4-BE49-F238E27FC236}">
                <a16:creationId xmlns="" xmlns:a16="http://schemas.microsoft.com/office/drawing/2014/main" id="{D8837612-6149-5401-59C2-4B550ACECCC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6816" y="2607755"/>
            <a:ext cx="1025375" cy="436639"/>
          </a:xfrm>
          <a:prstGeom prst="rect">
            <a:avLst/>
          </a:prstGeom>
        </p:spPr>
      </p:pic>
      <p:sp>
        <p:nvSpPr>
          <p:cNvPr id="78" name="TextBox 77">
            <a:extLst>
              <a:ext uri="{FF2B5EF4-FFF2-40B4-BE49-F238E27FC236}">
                <a16:creationId xmlns="" xmlns:a16="http://schemas.microsoft.com/office/drawing/2014/main" id="{39A3735F-4209-9338-3D2B-81900A034C8E}"/>
              </a:ext>
            </a:extLst>
          </p:cNvPr>
          <p:cNvSpPr txBox="1"/>
          <p:nvPr/>
        </p:nvSpPr>
        <p:spPr>
          <a:xfrm>
            <a:off x="4655717" y="3132227"/>
            <a:ext cx="450565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2400" b="1" i="1" dirty="0">
                <a:solidFill>
                  <a:schemeClr val="tx2">
                    <a:lumMod val="50000"/>
                  </a:schemeClr>
                </a:solidFill>
              </a:rPr>
              <a:t>2.</a:t>
            </a:r>
            <a:r>
              <a:rPr lang="ru-RU" sz="2400" dirty="0"/>
              <a:t> </a:t>
            </a:r>
            <a:r>
              <a:rPr lang="uk-UA" sz="2400" b="1" i="1" dirty="0">
                <a:solidFill>
                  <a:schemeClr val="tx2">
                    <a:lumMod val="50000"/>
                  </a:schemeClr>
                </a:solidFill>
              </a:rPr>
              <a:t>На землі лежало 5 каштанів та 2 жолуді. Скільки всього плодів лежало на землі</a:t>
            </a:r>
            <a:r>
              <a:rPr lang="ru-RU" sz="2400" b="1" i="1" dirty="0">
                <a:solidFill>
                  <a:schemeClr val="tx2">
                    <a:lumMod val="50000"/>
                  </a:schemeClr>
                </a:solidFill>
              </a:rPr>
              <a:t>?</a:t>
            </a:r>
            <a:r>
              <a:rPr lang="uk-UA" sz="2400" b="1" i="1" dirty="0">
                <a:solidFill>
                  <a:schemeClr val="tx2">
                    <a:lumMod val="50000"/>
                  </a:schemeClr>
                </a:solidFill>
              </a:rPr>
              <a:t> </a:t>
            </a:r>
          </a:p>
        </p:txBody>
      </p:sp>
      <p:pic>
        <p:nvPicPr>
          <p:cNvPr id="79" name="Рисунок 78">
            <a:extLst>
              <a:ext uri="{FF2B5EF4-FFF2-40B4-BE49-F238E27FC236}">
                <a16:creationId xmlns="" xmlns:a16="http://schemas.microsoft.com/office/drawing/2014/main" id="{902962A0-909B-227D-B9A7-42B956EF7B0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9636" y="4114236"/>
            <a:ext cx="1025375" cy="436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480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/>
      <p:bldP spid="7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1629587" y="592501"/>
            <a:ext cx="8732066" cy="887957"/>
          </a:xfrm>
          <a:prstGeom prst="rect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Організація класу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C819DB36-7218-4315-8926-0D3F3B2BF848}"/>
              </a:ext>
            </a:extLst>
          </p:cNvPr>
          <p:cNvSpPr txBox="1"/>
          <p:nvPr/>
        </p:nvSpPr>
        <p:spPr>
          <a:xfrm>
            <a:off x="460186" y="2499055"/>
            <a:ext cx="5535434" cy="2281476"/>
          </a:xfrm>
          <a:prstGeom prst="roundRect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lin ang="2700000" scaled="1"/>
            <a:tileRect/>
          </a:gradFill>
          <a:ln w="57150">
            <a:solidFill>
              <a:srgbClr val="00B05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3200" b="1" dirty="0">
                <a:solidFill>
                  <a:schemeClr val="tx1">
                    <a:lumMod val="85000"/>
                    <a:lumOff val="1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Гарно </a:t>
            </a:r>
            <a:r>
              <a:rPr lang="ru-RU" sz="3200" b="1" dirty="0">
                <a:solidFill>
                  <a:schemeClr val="tx1">
                    <a:lumMod val="85000"/>
                    <a:lumOff val="1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й </a:t>
            </a:r>
            <a:r>
              <a:rPr lang="uk-UA" sz="3200" b="1" dirty="0">
                <a:solidFill>
                  <a:schemeClr val="tx1">
                    <a:lumMod val="85000"/>
                    <a:lumOff val="1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зручно ми сідаєм</a:t>
            </a:r>
            <a:r>
              <a:rPr lang="ru-RU" sz="3200" b="1" dirty="0">
                <a:solidFill>
                  <a:schemeClr val="tx1">
                    <a:lumMod val="85000"/>
                    <a:lumOff val="1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endParaRPr lang="uk-UA" sz="3200" b="1" dirty="0">
              <a:solidFill>
                <a:schemeClr val="tx1">
                  <a:lumMod val="85000"/>
                  <a:lumOff val="15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uk-UA" sz="3200" b="1" dirty="0">
                <a:solidFill>
                  <a:schemeClr val="tx1">
                    <a:lumMod val="85000"/>
                    <a:lumOff val="1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Щось</a:t>
            </a:r>
            <a:r>
              <a:rPr lang="ru-RU" sz="3200" b="1" dirty="0">
                <a:solidFill>
                  <a:schemeClr val="tx1">
                    <a:lumMod val="85000"/>
                    <a:lumOff val="1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3200" b="1" dirty="0">
                <a:solidFill>
                  <a:schemeClr val="tx1">
                    <a:lumMod val="85000"/>
                    <a:lumOff val="1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нове завжди вивчаєм</a:t>
            </a:r>
            <a:r>
              <a:rPr lang="ru-RU" sz="3200" b="1" dirty="0">
                <a:solidFill>
                  <a:schemeClr val="tx1">
                    <a:lumMod val="85000"/>
                    <a:lumOff val="1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uk-UA" sz="3200" b="1" dirty="0">
              <a:solidFill>
                <a:schemeClr val="tx1">
                  <a:lumMod val="85000"/>
                  <a:lumOff val="15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sz="3200" b="1" dirty="0">
                <a:solidFill>
                  <a:schemeClr val="tx1">
                    <a:lumMod val="85000"/>
                    <a:lumOff val="1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Те, </a:t>
            </a:r>
            <a:r>
              <a:rPr lang="uk-UA" sz="3200" b="1" dirty="0">
                <a:solidFill>
                  <a:schemeClr val="tx1">
                    <a:lumMod val="85000"/>
                    <a:lumOff val="1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що вчили - пригадаєм</a:t>
            </a:r>
            <a:r>
              <a:rPr lang="ru-RU" sz="3200" b="1" dirty="0">
                <a:solidFill>
                  <a:schemeClr val="tx1">
                    <a:lumMod val="85000"/>
                    <a:lumOff val="1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endParaRPr lang="uk-UA" sz="3200" b="1" dirty="0">
              <a:solidFill>
                <a:schemeClr val="tx1">
                  <a:lumMod val="85000"/>
                  <a:lumOff val="15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sz="3200" b="1" dirty="0">
                <a:solidFill>
                  <a:schemeClr val="tx1">
                    <a:lumMod val="85000"/>
                    <a:lumOff val="15000"/>
                  </a:schemeClr>
                </a:solidFill>
                <a:ea typeface="Times New Roman" panose="02020603050405020304" pitchFamily="18" charset="0"/>
              </a:rPr>
              <a:t>Будь </a:t>
            </a:r>
            <a:r>
              <a:rPr lang="uk-UA" sz="3200" b="1" dirty="0">
                <a:solidFill>
                  <a:schemeClr val="tx1">
                    <a:lumMod val="85000"/>
                    <a:lumOff val="15000"/>
                  </a:schemeClr>
                </a:solidFill>
                <a:ea typeface="Times New Roman" panose="02020603050405020304" pitchFamily="18" charset="0"/>
              </a:rPr>
              <a:t>уважний, починаєм</a:t>
            </a:r>
            <a:r>
              <a:rPr lang="ru-RU" sz="3200" b="1" dirty="0">
                <a:solidFill>
                  <a:schemeClr val="tx1">
                    <a:lumMod val="85000"/>
                    <a:lumOff val="15000"/>
                  </a:schemeClr>
                </a:solidFill>
                <a:ea typeface="Times New Roman" panose="02020603050405020304" pitchFamily="18" charset="0"/>
              </a:rPr>
              <a:t>!</a:t>
            </a:r>
            <a:endParaRPr lang="uk-UA" sz="3200" b="1" dirty="0">
              <a:solidFill>
                <a:schemeClr val="tx1">
                  <a:lumMod val="85000"/>
                  <a:lumOff val="15000"/>
                </a:schemeClr>
              </a:solidFill>
              <a:ea typeface="Times New Roman" panose="02020603050405020304" pitchFamily="18" charset="0"/>
            </a:endParaRPr>
          </a:p>
        </p:txBody>
      </p:sp>
      <p:grpSp>
        <p:nvGrpSpPr>
          <p:cNvPr id="17" name="Группа 16"/>
          <p:cNvGrpSpPr/>
          <p:nvPr/>
        </p:nvGrpSpPr>
        <p:grpSpPr>
          <a:xfrm>
            <a:off x="6336178" y="1289017"/>
            <a:ext cx="5215509" cy="5026461"/>
            <a:chOff x="286360" y="1456402"/>
            <a:chExt cx="5215509" cy="5026461"/>
          </a:xfrm>
        </p:grpSpPr>
        <p:pic>
          <p:nvPicPr>
            <p:cNvPr id="18" name="Picture 2" descr="Похожее изображение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6360" y="1456402"/>
              <a:ext cx="5159060" cy="50264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2" descr="Похожее изображение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3051" y="3044779"/>
              <a:ext cx="2628114" cy="33555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Рисунок 22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>
                          <a14:foregroundMark x1="27660" y1="27007" x2="27660" y2="27007"/>
                          <a14:foregroundMark x1="28191" y1="18613" x2="28191" y2="18613"/>
                          <a14:foregroundMark x1="41667" y1="11436" x2="41667" y2="11436"/>
                          <a14:foregroundMark x1="48404" y1="26156" x2="48404" y2="26156"/>
                          <a14:foregroundMark x1="42730" y1="39659" x2="42730" y2="39659"/>
                          <a14:foregroundMark x1="49645" y1="54866" x2="49645" y2="54866"/>
                          <a14:foregroundMark x1="28369" y1="52190" x2="28369" y2="52190"/>
                          <a14:foregroundMark x1="23936" y1="58394" x2="23936" y2="58394"/>
                          <a14:foregroundMark x1="36525" y1="57056" x2="36525" y2="57056"/>
                          <a14:foregroundMark x1="71277" y1="60219" x2="71277" y2="60219"/>
                          <a14:foregroundMark x1="82801" y1="63017" x2="82801" y2="63017"/>
                          <a14:foregroundMark x1="58688" y1="58637" x2="58688" y2="58637"/>
                          <a14:foregroundMark x1="56028" y1="55474" x2="56028" y2="55474"/>
                          <a14:foregroundMark x1="38121" y1="52190" x2="38121" y2="52190"/>
                          <a14:foregroundMark x1="10106" y1="15815" x2="10106" y2="15815"/>
                          <a14:foregroundMark x1="8688" y1="22141" x2="8688" y2="22141"/>
                          <a14:foregroundMark x1="11702" y1="28589" x2="11702" y2="28589"/>
                          <a14:foregroundMark x1="15603" y1="29684" x2="15603" y2="29684"/>
                          <a14:foregroundMark x1="22340" y1="22141" x2="22340" y2="22141"/>
                          <a14:foregroundMark x1="32092" y1="21776" x2="32092" y2="21776"/>
                          <a14:foregroundMark x1="41312" y1="18978" x2="41312" y2="18978"/>
                          <a14:foregroundMark x1="44504" y1="18613" x2="44504" y2="18613"/>
                          <a14:foregroundMark x1="42553" y1="21290" x2="42553" y2="21290"/>
                          <a14:foregroundMark x1="52660" y1="20803" x2="52660" y2="20803"/>
                          <a14:foregroundMark x1="55851" y1="23844" x2="55851" y2="23844"/>
                          <a14:foregroundMark x1="56206" y1="22628" x2="56206" y2="22628"/>
                          <a14:foregroundMark x1="58688" y1="24574" x2="58688" y2="24574"/>
                          <a14:foregroundMark x1="59929" y1="27616" x2="59929" y2="27616"/>
                          <a14:foregroundMark x1="62411" y1="26399" x2="62411" y2="26399"/>
                          <a14:foregroundMark x1="67908" y1="26034" x2="67908" y2="26034"/>
                          <a14:foregroundMark x1="67908" y1="22749" x2="67908" y2="22749"/>
                          <a14:foregroundMark x1="66312" y1="18978" x2="66312" y2="18978"/>
                          <a14:foregroundMark x1="68794" y1="19465" x2="68794" y2="19465"/>
                          <a14:foregroundMark x1="66135" y1="15328" x2="66135" y2="15328"/>
                          <a14:foregroundMark x1="60993" y1="14599" x2="60993" y2="14599"/>
                          <a14:foregroundMark x1="55496" y1="16788" x2="55496" y2="16788"/>
                          <a14:foregroundMark x1="52660" y1="17275" x2="52660" y2="17275"/>
                          <a14:foregroundMark x1="50355" y1="12530" x2="50355" y2="12530"/>
                          <a14:foregroundMark x1="55496" y1="10827" x2="55496" y2="10827"/>
                          <a14:foregroundMark x1="53723" y1="7421" x2="53723" y2="7421"/>
                          <a14:foregroundMark x1="44326" y1="10706" x2="44326" y2="10706"/>
                          <a14:foregroundMark x1="39716" y1="7664" x2="39716" y2="7664"/>
                          <a14:foregroundMark x1="29433" y1="9732" x2="29433" y2="9732"/>
                          <a14:foregroundMark x1="25355" y1="10706" x2="24645" y2="10706"/>
                          <a14:foregroundMark x1="17553" y1="12895" x2="17199" y2="13504"/>
                          <a14:foregroundMark x1="14184" y1="15572" x2="14184" y2="15572"/>
                          <a14:foregroundMark x1="13475" y1="19100" x2="13475" y2="19100"/>
                          <a14:foregroundMark x1="12589" y1="22749" x2="12589" y2="22749"/>
                          <a14:foregroundMark x1="13121" y1="25426" x2="13121" y2="25426"/>
                          <a14:foregroundMark x1="18262" y1="24574" x2="18262" y2="24574"/>
                          <a14:foregroundMark x1="16312" y1="27251" x2="16312" y2="27251"/>
                          <a14:foregroundMark x1="13121" y1="30170" x2="13121" y2="30170"/>
                          <a14:foregroundMark x1="12589" y1="27616" x2="12589" y2="27616"/>
                          <a14:foregroundMark x1="8511" y1="25547" x2="8511" y2="25547"/>
                          <a14:foregroundMark x1="11170" y1="25669" x2="11170" y2="25669"/>
                          <a14:foregroundMark x1="14184" y1="22628" x2="14184" y2="22628"/>
                          <a14:foregroundMark x1="15603" y1="25304" x2="15603" y2="25304"/>
                          <a14:foregroundMark x1="18794" y1="22019" x2="18794" y2="22019"/>
                          <a14:foregroundMark x1="9752" y1="22019" x2="9752" y2="22019"/>
                          <a14:foregroundMark x1="10106" y1="19586" x2="10106" y2="19586"/>
                          <a14:foregroundMark x1="11525" y1="18370" x2="11525" y2="18370"/>
                          <a14:foregroundMark x1="12057" y1="20560" x2="12057" y2="20560"/>
                          <a14:foregroundMark x1="14894" y1="20438" x2="14894" y2="20438"/>
                          <a14:foregroundMark x1="18262" y1="19586" x2="18262" y2="19586"/>
                          <a14:foregroundMark x1="15957" y1="21168" x2="15957" y2="21168"/>
                          <a14:foregroundMark x1="16312" y1="18491" x2="16312" y2="18491"/>
                          <a14:foregroundMark x1="14362" y1="17397" x2="14362" y2="17397"/>
                          <a14:foregroundMark x1="12057" y1="14842" x2="12057" y2="14842"/>
                          <a14:foregroundMark x1="12589" y1="13625" x2="12589" y2="13625"/>
                          <a14:foregroundMark x1="14894" y1="12895" x2="14894" y2="12895"/>
                          <a14:foregroundMark x1="16489" y1="12044" x2="16489" y2="12044"/>
                          <a14:foregroundMark x1="18262" y1="10462" x2="18262" y2="10462"/>
                          <a14:foregroundMark x1="20567" y1="9611" x2="20567" y2="9611"/>
                          <a14:foregroundMark x1="22163" y1="9124" x2="22163" y2="9124"/>
                          <a14:foregroundMark x1="16844" y1="16058" x2="16844" y2="16058"/>
                          <a14:foregroundMark x1="17908" y1="17397" x2="17908" y2="17397"/>
                          <a14:foregroundMark x1="19149" y1="18248" x2="19149" y2="18248"/>
                          <a14:foregroundMark x1="20745" y1="19708" x2="20745" y2="19708"/>
                          <a14:foregroundMark x1="23936" y1="19708" x2="23936" y2="19708"/>
                          <a14:foregroundMark x1="25177" y1="21290" x2="25177" y2="21290"/>
                          <a14:foregroundMark x1="27482" y1="20073" x2="27482" y2="20073"/>
                          <a14:foregroundMark x1="28369" y1="21533" x2="28369" y2="21533"/>
                          <a14:foregroundMark x1="25355" y1="19100" x2="25355" y2="19100"/>
                          <a14:foregroundMark x1="22163" y1="17883" x2="22163" y2="17883"/>
                          <a14:foregroundMark x1="20567" y1="15815" x2="20567" y2="15815"/>
                          <a14:foregroundMark x1="19504" y1="14234" x2="19504" y2="14234"/>
                          <a14:foregroundMark x1="19681" y1="13017" x2="19681" y2="13017"/>
                          <a14:foregroundMark x1="19504" y1="11922" x2="19504" y2="11922"/>
                          <a14:foregroundMark x1="21809" y1="11800" x2="21809" y2="11800"/>
                          <a14:foregroundMark x1="21277" y1="14234" x2="21277" y2="14234"/>
                          <a14:foregroundMark x1="23404" y1="15085" x2="23404" y2="15085"/>
                          <a14:foregroundMark x1="25177" y1="17153" x2="25177" y2="17153"/>
                          <a14:foregroundMark x1="29078" y1="17762" x2="29078" y2="17762"/>
                          <a14:foregroundMark x1="31738" y1="18248" x2="31738" y2="18248"/>
                          <a14:foregroundMark x1="32447" y1="19465" x2="32447" y2="19465"/>
                          <a14:foregroundMark x1="34220" y1="20681" x2="34220" y2="20681"/>
                          <a14:foregroundMark x1="35816" y1="20073" x2="35816" y2="20073"/>
                          <a14:foregroundMark x1="35461" y1="18613" x2="35461" y2="18613"/>
                          <a14:foregroundMark x1="32979" y1="17397" x2="32979" y2="17397"/>
                          <a14:foregroundMark x1="29078" y1="15815" x2="29078" y2="15815"/>
                          <a14:foregroundMark x1="27482" y1="14112" x2="27482" y2="14112"/>
                          <a14:foregroundMark x1="28191" y1="12530" x2="28191" y2="12530"/>
                          <a14:foregroundMark x1="32092" y1="12044" x2="32092" y2="12044"/>
                          <a14:foregroundMark x1="26773" y1="9367" x2="26773" y2="9367"/>
                          <a14:foregroundMark x1="28191" y1="7421" x2="28191" y2="7421"/>
                          <a14:foregroundMark x1="30496" y1="5961" x2="30496" y2="5961"/>
                          <a14:foregroundMark x1="31560" y1="8273" x2="31560" y2="8273"/>
                          <a14:foregroundMark x1="33156" y1="11314" x2="33156" y2="11314"/>
                          <a14:foregroundMark x1="34220" y1="14477" x2="34220" y2="14477"/>
                          <a14:foregroundMark x1="37057" y1="15693" x2="37057" y2="15693"/>
                          <a14:foregroundMark x1="38830" y1="15572" x2="38830" y2="15572"/>
                          <a14:foregroundMark x1="43440" y1="16180" x2="43440" y2="16180"/>
                          <a14:foregroundMark x1="45567" y1="20681" x2="45567" y2="20681"/>
                          <a14:foregroundMark x1="37766" y1="39659" x2="37766" y2="39659"/>
                          <a14:foregroundMark x1="35461" y1="13139" x2="35461" y2="13139"/>
                          <a14:foregroundMark x1="34220" y1="10341" x2="34220" y2="10341"/>
                          <a14:foregroundMark x1="33156" y1="8273" x2="33156" y2="8273"/>
                          <a14:foregroundMark x1="33156" y1="7056" x2="33156" y2="7056"/>
                          <a14:foregroundMark x1="33688" y1="5353" x2="33688" y2="5353"/>
                          <a14:foregroundMark x1="36525" y1="4866" x2="36525" y2="4866"/>
                          <a14:foregroundMark x1="33865" y1="3771" x2="33865" y2="3771"/>
                          <a14:foregroundMark x1="37234" y1="3406" x2="37234" y2="3406"/>
                          <a14:foregroundMark x1="41135" y1="4380" x2="41135" y2="4380"/>
                          <a14:foregroundMark x1="43617" y1="4745" x2="43617" y2="4745"/>
                          <a14:foregroundMark x1="79610" y1="59732" x2="79610" y2="59732"/>
                          <a14:foregroundMark x1="78191" y1="62895" x2="78191" y2="62895"/>
                          <a14:foregroundMark x1="71277" y1="63382" x2="71277" y2="63382"/>
                          <a14:foregroundMark x1="87057" y1="63017" x2="87057" y2="63017"/>
                          <a14:foregroundMark x1="86879" y1="60219" x2="86879" y2="60219"/>
                          <a14:foregroundMark x1="68085" y1="63017" x2="68085" y2="63260"/>
                          <a14:foregroundMark x1="52305" y1="53771" x2="52305" y2="53771"/>
                          <a14:foregroundMark x1="47518" y1="57056" x2="47518" y2="57056"/>
                          <a14:foregroundMark x1="44858" y1="50852" x2="44858" y2="50852"/>
                          <a14:foregroundMark x1="37057" y1="50365" x2="37057" y2="50243"/>
                          <a14:foregroundMark x1="30674" y1="51338" x2="30674" y2="51338"/>
                          <a14:foregroundMark x1="26596" y1="58029" x2="26596" y2="58029"/>
                          <a14:foregroundMark x1="22695" y1="60706" x2="22695" y2="60706"/>
                          <a14:foregroundMark x1="36879" y1="87835" x2="36879" y2="87835"/>
                          <a14:foregroundMark x1="31028" y1="88200" x2="31028" y2="88200"/>
                          <a14:foregroundMark x1="30674" y1="92579" x2="30674" y2="92701"/>
                          <a14:foregroundMark x1="36879" y1="94404" x2="37057" y2="94404"/>
                          <a14:foregroundMark x1="38652" y1="93309" x2="38652" y2="93309"/>
                          <a14:foregroundMark x1="31560" y1="96350" x2="31560" y2="96350"/>
                          <a14:foregroundMark x1="37766" y1="96594" x2="37766" y2="96594"/>
                          <a14:foregroundMark x1="47340" y1="95255" x2="47340" y2="95255"/>
                          <a14:foregroundMark x1="55496" y1="95742" x2="55496" y2="95742"/>
                          <a14:foregroundMark x1="53191" y1="94161" x2="53191" y2="94161"/>
                          <a14:foregroundMark x1="56560" y1="93066" x2="56560" y2="93066"/>
                          <a14:foregroundMark x1="47518" y1="93066" x2="47518" y2="93066"/>
                          <a14:foregroundMark x1="52837" y1="90633" x2="52837" y2="90633"/>
                          <a14:foregroundMark x1="52305" y1="88686" x2="52305" y2="88686"/>
                          <a14:foregroundMark x1="42021" y1="16302" x2="42021" y2="16302"/>
                          <a14:foregroundMark x1="39184" y1="12895" x2="39184" y2="12895"/>
                          <a14:foregroundMark x1="37057" y1="9854" x2="37057" y2="9854"/>
                          <a14:foregroundMark x1="35816" y1="7786" x2="35816" y2="7786"/>
                          <a14:foregroundMark x1="38652" y1="6083" x2="38652" y2="6083"/>
                          <a14:foregroundMark x1="42376" y1="6448" x2="42376" y2="6448"/>
                          <a14:foregroundMark x1="44858" y1="12044" x2="44858" y2="12044"/>
                          <a14:foregroundMark x1="45567" y1="15085" x2="45567" y2="15085"/>
                          <a14:foregroundMark x1="47340" y1="17275" x2="47340" y2="17275"/>
                          <a14:foregroundMark x1="49645" y1="15693" x2="49645" y2="15693"/>
                          <a14:foregroundMark x1="48404" y1="13382" x2="48404" y2="13382"/>
                          <a14:foregroundMark x1="26241" y1="28102" x2="26241" y2="28102"/>
                          <a14:foregroundMark x1="67021" y1="59732" x2="67021" y2="5973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21801" y="2944566"/>
              <a:ext cx="2380068" cy="346882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35739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" name="TextBox 2"/>
          <p:cNvSpPr txBox="1"/>
          <p:nvPr/>
        </p:nvSpPr>
        <p:spPr>
          <a:xfrm>
            <a:off x="5104435" y="983848"/>
            <a:ext cx="184731" cy="369332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9" name="Picture 6" descr="Мистер Пибоди с книгой - Приключения мистера Пибоди и Шермана - YouLoveIt.ru">
            <a:extLst>
              <a:ext uri="{FF2B5EF4-FFF2-40B4-BE49-F238E27FC236}">
                <a16:creationId xmlns="" xmlns:a16="http://schemas.microsoft.com/office/drawing/2014/main" id="{6857EFA8-7D48-F37F-9D2C-A889E419FC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941" y="3560629"/>
            <a:ext cx="1667925" cy="3164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Парта клипарт (65 фото) » Рисунки для срисовки и не только">
            <a:extLst>
              <a:ext uri="{FF2B5EF4-FFF2-40B4-BE49-F238E27FC236}">
                <a16:creationId xmlns="" xmlns:a16="http://schemas.microsoft.com/office/drawing/2014/main" id="{04A22C36-7AD5-A551-D2A7-9A6BF36A74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1266" y="4426046"/>
            <a:ext cx="1828738" cy="2192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2" descr="Пин содержит это изображение: Mr. Peabody e Sherman">
            <a:extLst>
              <a:ext uri="{FF2B5EF4-FFF2-40B4-BE49-F238E27FC236}">
                <a16:creationId xmlns="" xmlns:a16="http://schemas.microsoft.com/office/drawing/2014/main" id="{3C4E2522-EFEA-DEB3-34B4-7F8DCFCE17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47" b="97458" l="9746" r="94492">
                        <a14:foregroundMark x1="48305" y1="91525" x2="48305" y2="91525"/>
                        <a14:foregroundMark x1="55508" y1="89407" x2="55508" y2="89407"/>
                        <a14:foregroundMark x1="56780" y1="95339" x2="56780" y2="953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625"/>
          <a:stretch/>
        </p:blipFill>
        <p:spPr bwMode="auto">
          <a:xfrm>
            <a:off x="10345221" y="3671790"/>
            <a:ext cx="1400828" cy="1364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94CCFE02-6578-4118-7229-7BCF27FAC4F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5840" y="5142948"/>
            <a:ext cx="618931" cy="201409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E6DBD0E6-E8E4-579E-E8A0-4E34CCE27F5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8016" y="5142948"/>
            <a:ext cx="549244" cy="201409"/>
          </a:xfrm>
          <a:prstGeom prst="rect">
            <a:avLst/>
          </a:prstGeom>
        </p:spPr>
      </p:pic>
      <p:pic>
        <p:nvPicPr>
          <p:cNvPr id="14" name="Picture 4" descr="Проекционные экраны: Проекционный экран, настенно-потолочный, 120&amp;quot;, 240см х  180см">
            <a:extLst>
              <a:ext uri="{FF2B5EF4-FFF2-40B4-BE49-F238E27FC236}">
                <a16:creationId xmlns="" xmlns:a16="http://schemas.microsoft.com/office/drawing/2014/main" id="{6E5CAD31-7206-6781-FD7A-31FE62F068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30" t="9134" r="4646" b="6240"/>
          <a:stretch/>
        </p:blipFill>
        <p:spPr bwMode="auto">
          <a:xfrm>
            <a:off x="4191025" y="1496532"/>
            <a:ext cx="5895733" cy="3747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50C4FEE3-64E9-B39A-F4B7-5F7303B0AF15}"/>
              </a:ext>
            </a:extLst>
          </p:cNvPr>
          <p:cNvSpPr txBox="1"/>
          <p:nvPr/>
        </p:nvSpPr>
        <p:spPr>
          <a:xfrm>
            <a:off x="4496828" y="2015392"/>
            <a:ext cx="466346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i="1" dirty="0">
                <a:solidFill>
                  <a:schemeClr val="tx2">
                    <a:lumMod val="50000"/>
                  </a:schemeClr>
                </a:solidFill>
              </a:rPr>
              <a:t>3. </a:t>
            </a:r>
            <a:r>
              <a:rPr lang="uk-UA" sz="2400" b="1" i="1" dirty="0">
                <a:solidFill>
                  <a:schemeClr val="tx2">
                    <a:lumMod val="50000"/>
                  </a:schemeClr>
                </a:solidFill>
              </a:rPr>
              <a:t>Скільки хлопчиків відвідують спортивну секцію?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="" xmlns:a16="http://schemas.microsoft.com/office/drawing/2014/main" id="{D8837612-6149-5401-59C2-4B550ACECCC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9635" y="2503851"/>
            <a:ext cx="1025375" cy="43663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39A3735F-4209-9338-3D2B-81900A034C8E}"/>
              </a:ext>
            </a:extLst>
          </p:cNvPr>
          <p:cNvSpPr txBox="1"/>
          <p:nvPr/>
        </p:nvSpPr>
        <p:spPr>
          <a:xfrm>
            <a:off x="4496828" y="3210066"/>
            <a:ext cx="525677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2400" b="1" i="1" dirty="0">
                <a:solidFill>
                  <a:schemeClr val="tx2">
                    <a:lumMod val="50000"/>
                  </a:schemeClr>
                </a:solidFill>
              </a:rPr>
              <a:t>4.</a:t>
            </a:r>
            <a:r>
              <a:rPr lang="ru-RU" sz="2400" dirty="0"/>
              <a:t> </a:t>
            </a:r>
            <a:r>
              <a:rPr lang="ru-RU" sz="2400" b="1" i="1" dirty="0">
                <a:solidFill>
                  <a:schemeClr val="tx2">
                    <a:lumMod val="50000"/>
                  </a:schemeClr>
                </a:solidFill>
              </a:rPr>
              <a:t>До </a:t>
            </a:r>
            <a:r>
              <a:rPr lang="uk-UA" sz="2400" b="1" i="1" dirty="0">
                <a:solidFill>
                  <a:schemeClr val="tx2">
                    <a:lumMod val="50000"/>
                  </a:schemeClr>
                </a:solidFill>
              </a:rPr>
              <a:t>спортивної секції записалося 4 дівчинки, а хлопчиків — на 6 більше. Скільки хлопчиків записалося до спортивної секції</a:t>
            </a:r>
            <a:r>
              <a:rPr lang="ru-RU" sz="2400" b="1" i="1" dirty="0">
                <a:solidFill>
                  <a:schemeClr val="tx2">
                    <a:lumMod val="50000"/>
                  </a:schemeClr>
                </a:solidFill>
              </a:rPr>
              <a:t>?</a:t>
            </a:r>
            <a:r>
              <a:rPr lang="uk-UA" sz="2400" b="1" i="1" dirty="0">
                <a:solidFill>
                  <a:schemeClr val="tx2">
                    <a:lumMod val="50000"/>
                  </a:schemeClr>
                </a:solidFill>
              </a:rPr>
              <a:t> </a:t>
            </a:r>
          </a:p>
        </p:txBody>
      </p:sp>
      <p:pic>
        <p:nvPicPr>
          <p:cNvPr id="18" name="Рисунок 17">
            <a:extLst>
              <a:ext uri="{FF2B5EF4-FFF2-40B4-BE49-F238E27FC236}">
                <a16:creationId xmlns="" xmlns:a16="http://schemas.microsoft.com/office/drawing/2014/main" id="{902962A0-909B-227D-B9A7-42B956EF7B0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8225" y="4407324"/>
            <a:ext cx="1025375" cy="436640"/>
          </a:xfrm>
          <a:prstGeom prst="rect">
            <a:avLst/>
          </a:prstGeom>
        </p:spPr>
      </p:pic>
      <p:sp>
        <p:nvSpPr>
          <p:cNvPr id="20" name="Прямоугольник 11">
            <a:extLst>
              <a:ext uri="{FF2B5EF4-FFF2-40B4-BE49-F238E27FC236}">
                <a16:creationId xmlns="" xmlns:a16="http://schemas.microsoft.com/office/drawing/2014/main" id="{5218CE5B-6837-9594-B41C-2E5B884656FB}"/>
              </a:ext>
            </a:extLst>
          </p:cNvPr>
          <p:cNvSpPr/>
          <p:nvPr/>
        </p:nvSpPr>
        <p:spPr>
          <a:xfrm>
            <a:off x="1817914" y="563724"/>
            <a:ext cx="9169482" cy="688131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Гра «Так чи ні»  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19" name="Скругленная прямоугольная выноска 17">
            <a:extLst>
              <a:ext uri="{FF2B5EF4-FFF2-40B4-BE49-F238E27FC236}">
                <a16:creationId xmlns="" xmlns:a16="http://schemas.microsoft.com/office/drawing/2014/main" id="{DF7FF466-B1FD-B55C-5154-68D065A807CD}"/>
              </a:ext>
            </a:extLst>
          </p:cNvPr>
          <p:cNvSpPr/>
          <p:nvPr/>
        </p:nvSpPr>
        <p:spPr>
          <a:xfrm flipH="1">
            <a:off x="420229" y="1496532"/>
            <a:ext cx="3669839" cy="2114842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rgbClr val="7030A0"/>
                </a:solidFill>
              </a:rPr>
              <a:t>Прослухай</a:t>
            </a:r>
            <a:r>
              <a:rPr lang="en-US" sz="2000" b="1" dirty="0">
                <a:solidFill>
                  <a:srgbClr val="7030A0"/>
                </a:solidFill>
              </a:rPr>
              <a:t> </a:t>
            </a:r>
            <a:r>
              <a:rPr lang="uk-UA" sz="2000" b="1" dirty="0">
                <a:solidFill>
                  <a:srgbClr val="7030A0"/>
                </a:solidFill>
              </a:rPr>
              <a:t>текст. </a:t>
            </a:r>
            <a:endParaRPr lang="en-US" sz="2000" b="1" dirty="0">
              <a:solidFill>
                <a:srgbClr val="7030A0"/>
              </a:solidFill>
            </a:endParaRPr>
          </a:p>
          <a:p>
            <a:pPr algn="ctr"/>
            <a:r>
              <a:rPr lang="uk-UA" sz="2000" b="1" dirty="0">
                <a:solidFill>
                  <a:srgbClr val="7030A0"/>
                </a:solidFill>
              </a:rPr>
              <a:t>Визнач серед них задачі.</a:t>
            </a:r>
          </a:p>
          <a:p>
            <a:pPr algn="ctr"/>
            <a:r>
              <a:rPr lang="uk-UA" sz="2000" b="1" dirty="0">
                <a:solidFill>
                  <a:srgbClr val="7030A0"/>
                </a:solidFill>
              </a:rPr>
              <a:t>Якщо відповідь «так», покажи зелену цеглинку. Якщо «ні», покажи цеглинку червоного кольору</a:t>
            </a:r>
            <a:r>
              <a:rPr lang="ru-RU" sz="2000" b="1" dirty="0">
                <a:solidFill>
                  <a:srgbClr val="7030A0"/>
                </a:solidFill>
              </a:rPr>
              <a:t>.</a:t>
            </a:r>
            <a:endParaRPr lang="uk-UA" sz="20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1233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Дети с помощью планшета с иконками образования Бесплатные векторы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2621" y="2515995"/>
            <a:ext cx="4530953" cy="3959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4"/>
          <p:cNvSpPr/>
          <p:nvPr/>
        </p:nvSpPr>
        <p:spPr>
          <a:xfrm>
            <a:off x="1693350" y="424085"/>
            <a:ext cx="8672819" cy="915645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uk-UA" sz="4000" b="1">
                <a:solidFill>
                  <a:schemeClr val="bg1"/>
                </a:solidFill>
              </a:rPr>
              <a:t>Online </a:t>
            </a:r>
            <a:r>
              <a:rPr lang="uk-UA" altLang="uk-UA" sz="4000" b="1">
                <a:solidFill>
                  <a:schemeClr val="bg1"/>
                </a:solidFill>
              </a:rPr>
              <a:t>завдання</a:t>
            </a:r>
            <a:endParaRPr lang="en-US" altLang="uk-UA" sz="4000" b="1" dirty="0">
              <a:solidFill>
                <a:schemeClr val="bg1"/>
              </a:solidFill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A0166A2E-11B6-9924-13BC-3EA377A2E6B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10"/>
          <a:stretch/>
        </p:blipFill>
        <p:spPr>
          <a:xfrm>
            <a:off x="9388193" y="1861127"/>
            <a:ext cx="2598052" cy="4538966"/>
          </a:xfrm>
          <a:prstGeom prst="rect">
            <a:avLst/>
          </a:prstGeom>
        </p:spPr>
      </p:pic>
      <p:pic>
        <p:nvPicPr>
          <p:cNvPr id="10" name="Рисунок 9">
            <a:hlinkClick r:id="rId5"/>
            <a:extLst>
              <a:ext uri="{FF2B5EF4-FFF2-40B4-BE49-F238E27FC236}">
                <a16:creationId xmlns="" xmlns:a16="http://schemas.microsoft.com/office/drawing/2014/main" id="{AE1BDFF9-2805-3F10-36E3-965C7681E7D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597" t="13192" r="17996" b="19677"/>
          <a:stretch/>
        </p:blipFill>
        <p:spPr>
          <a:xfrm>
            <a:off x="131133" y="2201620"/>
            <a:ext cx="4265586" cy="4587906"/>
          </a:xfrm>
          <a:prstGeom prst="rect">
            <a:avLst/>
          </a:prstGeom>
        </p:spPr>
      </p:pic>
      <p:sp>
        <p:nvSpPr>
          <p:cNvPr id="13" name="Бульбашка прямої мови: прямокутна з округленими кутами 14">
            <a:extLst>
              <a:ext uri="{FF2B5EF4-FFF2-40B4-BE49-F238E27FC236}">
                <a16:creationId xmlns="" xmlns:a16="http://schemas.microsoft.com/office/drawing/2014/main" id="{40C535D8-E54A-66BB-B01B-D0A4914AA87E}"/>
              </a:ext>
            </a:extLst>
          </p:cNvPr>
          <p:cNvSpPr/>
          <p:nvPr/>
        </p:nvSpPr>
        <p:spPr>
          <a:xfrm>
            <a:off x="4972096" y="1339730"/>
            <a:ext cx="3912001" cy="1061268"/>
          </a:xfrm>
          <a:prstGeom prst="wedgeRoundRectCallout">
            <a:avLst>
              <a:gd name="adj1" fmla="val -7355"/>
              <a:gd name="adj2" fmla="val 74448"/>
              <a:gd name="adj3" fmla="val 16667"/>
            </a:avLst>
          </a:prstGeom>
          <a:solidFill>
            <a:srgbClr val="78B64E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i="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Відскануй</a:t>
            </a:r>
            <a:r>
              <a:rPr lang="uk-UA" sz="2400" b="1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QR</a:t>
            </a:r>
            <a:r>
              <a:rPr lang="uk-UA" sz="2400" b="1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-код або натисни </a:t>
            </a:r>
            <a:r>
              <a:rPr lang="uk-UA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жовтий круг</a:t>
            </a:r>
            <a:r>
              <a:rPr lang="uk-UA" sz="2400" b="1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</a:t>
            </a:r>
            <a:endParaRPr lang="uk-UA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994650" y="2201620"/>
            <a:ext cx="1218296" cy="1236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967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32222" y="1882220"/>
            <a:ext cx="2244145" cy="3261331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1856627" y="453804"/>
            <a:ext cx="8732066" cy="844413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Рефлексія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1092333" y="1298217"/>
            <a:ext cx="1039726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uk-UA" sz="4000" b="1" cap="none" spc="0" dirty="0">
                <a:ln/>
                <a:solidFill>
                  <a:srgbClr val="00B75D"/>
                </a:solidFill>
                <a:effectLst/>
              </a:rPr>
              <a:t>Цеглинку лего підійміть, зустріч нашу оцініть.</a:t>
            </a:r>
            <a:endParaRPr lang="ru-RU" sz="4000" b="1" cap="none" spc="0" dirty="0">
              <a:ln/>
              <a:solidFill>
                <a:srgbClr val="00B75D"/>
              </a:solidFill>
              <a:effectLst/>
            </a:endParaRPr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4228" y="2169132"/>
            <a:ext cx="1783461" cy="2884363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75901" y="2088583"/>
            <a:ext cx="2076450" cy="3045460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20924" y="2201235"/>
            <a:ext cx="1968678" cy="2971358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91204" y="2006103"/>
            <a:ext cx="2347570" cy="3100300"/>
          </a:xfrm>
          <a:prstGeom prst="rect">
            <a:avLst/>
          </a:prstGeom>
        </p:spPr>
      </p:pic>
      <p:pic>
        <p:nvPicPr>
          <p:cNvPr id="29" name="Picture 4" descr="Демонстраційний матеріал &quot;Цеглинки LEGO&quot; | Інші методичні матеріали. НУШ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31164" l="0" r="488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0703" b="67770"/>
          <a:stretch/>
        </p:blipFill>
        <p:spPr bwMode="auto">
          <a:xfrm>
            <a:off x="4768430" y="5044995"/>
            <a:ext cx="2390087" cy="1714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4" descr="Демонстраційний матеріал &quot;Цеглинки LEGO&quot; | Інші методичні матеріали. НУШ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156" b="31361" l="52022" r="9846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713" t="-466" r="-1010" b="68236"/>
          <a:stretch/>
        </p:blipFill>
        <p:spPr bwMode="auto">
          <a:xfrm>
            <a:off x="177086" y="5044994"/>
            <a:ext cx="2390087" cy="1714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4" descr="Демонстраційний матеріал &quot;Цеглинки LEGO&quot; | Інші методичні матеріали. НУШ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3728" b="61933" l="1395" r="488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1" t="31073" r="50112" b="36697"/>
          <a:stretch/>
        </p:blipFill>
        <p:spPr bwMode="auto">
          <a:xfrm>
            <a:off x="7173354" y="5019588"/>
            <a:ext cx="2390087" cy="1714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Демонстраційний матеріал &quot;Цеглинки LEGO&quot; | Інші методичні матеріали. НУШ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2722" b="91716" l="50628" r="9776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312" t="63097" r="1391" b="4673"/>
          <a:stretch/>
        </p:blipFill>
        <p:spPr bwMode="auto">
          <a:xfrm>
            <a:off x="9409258" y="5053495"/>
            <a:ext cx="2477942" cy="1714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Демонстраційний матеріал &quot;Цеглинки LEGO&quot; | Інші методичні матеріали. НУШ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2525" b="95858" l="1953" r="488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1903" r="49476"/>
          <a:stretch/>
        </p:blipFill>
        <p:spPr bwMode="auto">
          <a:xfrm>
            <a:off x="2403997" y="5106403"/>
            <a:ext cx="2469564" cy="1952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Демонстраційний матеріал &quot;Цеглинки LEGO&quot; | Інші методичні матеріали. НУШ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31164" l="0" r="488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0703" b="67770"/>
          <a:stretch/>
        </p:blipFill>
        <p:spPr bwMode="auto">
          <a:xfrm>
            <a:off x="6502244" y="2874775"/>
            <a:ext cx="685701" cy="491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4" descr="Демонстраційний матеріал &quot;Цеглинки LEGO&quot; | Інші методичні матеріали. НУШ"/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3156" b="31361" l="52022" r="9846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713" t="-466" r="-1010" b="68236"/>
          <a:stretch/>
        </p:blipFill>
        <p:spPr bwMode="auto">
          <a:xfrm>
            <a:off x="406632" y="2788957"/>
            <a:ext cx="685701" cy="491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4" descr="Демонстраційний матеріал &quot;Цеглинки LEGO&quot; | Інші методичні матеріали. НУШ"/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33728" b="61933" l="1395" r="488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1" t="31073" r="50112" b="36697"/>
          <a:stretch/>
        </p:blipFill>
        <p:spPr bwMode="auto">
          <a:xfrm>
            <a:off x="8995923" y="3000279"/>
            <a:ext cx="685701" cy="491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4" descr="Демонстраційний матеріал &quot;Цеглинки LEGO&quot; | Інші методичні матеріали. НУШ"/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62722" b="91716" l="50628" r="9776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312" t="63097" r="1391" b="4673"/>
          <a:stretch/>
        </p:blipFill>
        <p:spPr bwMode="auto">
          <a:xfrm>
            <a:off x="10958772" y="2429842"/>
            <a:ext cx="685701" cy="491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4" descr="Демонстраційний матеріал &quot;Цеглинки LEGO&quot; | Інші методичні матеріали. НУШ"/>
          <p:cNvPicPr>
            <a:picLocks noChangeAspect="1" noChangeArrowheads="1"/>
          </p:cNvPicPr>
          <p:nvPr/>
        </p:nvPicPr>
        <p:blipFill rotWithShape="1"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62525" b="95858" l="1953" r="488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1903" r="49476"/>
          <a:stretch/>
        </p:blipFill>
        <p:spPr bwMode="auto">
          <a:xfrm>
            <a:off x="2765480" y="2429862"/>
            <a:ext cx="708502" cy="560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Прямоугольник 38"/>
          <p:cNvSpPr/>
          <p:nvPr/>
        </p:nvSpPr>
        <p:spPr>
          <a:xfrm>
            <a:off x="9398840" y="5851950"/>
            <a:ext cx="240050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Було складно!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="" xmlns:a16="http://schemas.microsoft.com/office/drawing/2014/main" id="{6A66FC8B-76EF-4077-8A8A-18F32CEBD126}"/>
              </a:ext>
            </a:extLst>
          </p:cNvPr>
          <p:cNvSpPr txBox="1"/>
          <p:nvPr/>
        </p:nvSpPr>
        <p:spPr>
          <a:xfrm>
            <a:off x="177086" y="5741164"/>
            <a:ext cx="20846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Все було легко!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5064664" y="5623083"/>
            <a:ext cx="1696172" cy="919401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Було цікаво!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="" xmlns:a16="http://schemas.microsoft.com/office/drawing/2014/main" id="{7B1D2875-BFF4-4440-AAA9-AFE83C9180AA}"/>
              </a:ext>
            </a:extLst>
          </p:cNvPr>
          <p:cNvSpPr txBox="1"/>
          <p:nvPr/>
        </p:nvSpPr>
        <p:spPr>
          <a:xfrm>
            <a:off x="2400879" y="5712799"/>
            <a:ext cx="21941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 дуже втомився!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="" xmlns:a16="http://schemas.microsoft.com/office/drawing/2014/main" id="{7B1D2875-BFF4-4440-AAA9-AFE83C9180AA}"/>
              </a:ext>
            </a:extLst>
          </p:cNvPr>
          <p:cNvSpPr txBox="1"/>
          <p:nvPr/>
        </p:nvSpPr>
        <p:spPr>
          <a:xfrm>
            <a:off x="7236710" y="5660878"/>
            <a:ext cx="20883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 мене все вийшло!</a:t>
            </a:r>
          </a:p>
        </p:txBody>
      </p:sp>
    </p:spTree>
    <p:extLst>
      <p:ext uri="{BB962C8B-B14F-4D97-AF65-F5344CB8AC3E}">
        <p14:creationId xmlns:p14="http://schemas.microsoft.com/office/powerpoint/2010/main" val="2808023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6" descr="смайлик, веселый смайлик, улыбка - download free render Smilies on Artage.i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6443" y="1215300"/>
            <a:ext cx="1276814" cy="1687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✋ Эмодзи Поднятая рука на Facebook 4.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452" y="1779740"/>
            <a:ext cx="2051724" cy="2051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✋ Эмодзи Поднятая рука на Facebook 4.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249448" y="1862712"/>
            <a:ext cx="1968752" cy="1968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Box 33"/>
          <p:cNvSpPr txBox="1"/>
          <p:nvPr/>
        </p:nvSpPr>
        <p:spPr>
          <a:xfrm>
            <a:off x="1629729" y="2984581"/>
            <a:ext cx="111500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21</a:t>
            </a:r>
            <a:endParaRPr lang="ru-RU" sz="60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1795792" y="456501"/>
            <a:ext cx="8732066" cy="758799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Склад двоцифрового числа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36" name="Овал 35"/>
          <p:cNvSpPr/>
          <p:nvPr/>
        </p:nvSpPr>
        <p:spPr>
          <a:xfrm>
            <a:off x="320403" y="2264526"/>
            <a:ext cx="1289097" cy="1276388"/>
          </a:xfrm>
          <a:prstGeom prst="ellipse">
            <a:avLst/>
          </a:prstGeom>
          <a:solidFill>
            <a:schemeClr val="bg1"/>
          </a:solidFill>
          <a:ln w="57150"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ru-RU" sz="32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sz="3200" b="1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28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дес.</a:t>
            </a:r>
          </a:p>
        </p:txBody>
      </p:sp>
      <p:sp>
        <p:nvSpPr>
          <p:cNvPr id="37" name="Овал 36"/>
          <p:cNvSpPr/>
          <p:nvPr/>
        </p:nvSpPr>
        <p:spPr>
          <a:xfrm>
            <a:off x="2719786" y="2181139"/>
            <a:ext cx="1284314" cy="1292352"/>
          </a:xfrm>
          <a:prstGeom prst="ellipse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r>
              <a:rPr lang="ru-RU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од.</a:t>
            </a:r>
          </a:p>
        </p:txBody>
      </p:sp>
      <p:pic>
        <p:nvPicPr>
          <p:cNvPr id="38" name="Picture 4" descr="✋ Эмодзи Поднятая рука на Facebook 4.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8044" y="1779740"/>
            <a:ext cx="2051724" cy="2051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4" descr="✋ Эмодзи Поднятая рука на Facebook 4.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224040" y="1862712"/>
            <a:ext cx="1968752" cy="1968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TextBox 39"/>
          <p:cNvSpPr txBox="1"/>
          <p:nvPr/>
        </p:nvSpPr>
        <p:spPr>
          <a:xfrm>
            <a:off x="5628900" y="2965659"/>
            <a:ext cx="111500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34</a:t>
            </a:r>
            <a:endParaRPr lang="ru-RU" sz="60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1" name="Овал 40"/>
          <p:cNvSpPr/>
          <p:nvPr/>
        </p:nvSpPr>
        <p:spPr>
          <a:xfrm>
            <a:off x="4294995" y="2264526"/>
            <a:ext cx="1289097" cy="1276388"/>
          </a:xfrm>
          <a:prstGeom prst="ellipse">
            <a:avLst/>
          </a:prstGeom>
          <a:solidFill>
            <a:schemeClr val="bg1"/>
          </a:solidFill>
          <a:ln w="57150"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r>
              <a:rPr lang="ru-RU" sz="32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sz="3200" b="1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28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дес.</a:t>
            </a:r>
          </a:p>
        </p:txBody>
      </p:sp>
      <p:sp>
        <p:nvSpPr>
          <p:cNvPr id="42" name="Овал 41"/>
          <p:cNvSpPr/>
          <p:nvPr/>
        </p:nvSpPr>
        <p:spPr>
          <a:xfrm>
            <a:off x="6694378" y="2181139"/>
            <a:ext cx="1284314" cy="1292352"/>
          </a:xfrm>
          <a:prstGeom prst="ellipse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r>
              <a:rPr lang="ru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од.</a:t>
            </a:r>
          </a:p>
        </p:txBody>
      </p:sp>
      <p:pic>
        <p:nvPicPr>
          <p:cNvPr id="43" name="Picture 4" descr="✋ Эмодзи Поднятая рука на Facebook 4.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8039" y="1779740"/>
            <a:ext cx="2051724" cy="2051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4" descr="✋ Эмодзи Поднятая рука на Facebook 4.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114035" y="1862712"/>
            <a:ext cx="1968752" cy="1968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TextBox 44"/>
          <p:cNvSpPr txBox="1"/>
          <p:nvPr/>
        </p:nvSpPr>
        <p:spPr>
          <a:xfrm>
            <a:off x="9760311" y="2902720"/>
            <a:ext cx="70744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endParaRPr lang="ru-RU" sz="60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6" name="Овал 45"/>
          <p:cNvSpPr/>
          <p:nvPr/>
        </p:nvSpPr>
        <p:spPr>
          <a:xfrm>
            <a:off x="8184990" y="2264526"/>
            <a:ext cx="1289097" cy="1276388"/>
          </a:xfrm>
          <a:prstGeom prst="ellipse">
            <a:avLst/>
          </a:prstGeom>
          <a:solidFill>
            <a:schemeClr val="bg1"/>
          </a:solidFill>
          <a:ln w="57150"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</a:t>
            </a:r>
            <a:r>
              <a:rPr lang="ru-RU" sz="32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ru-RU" sz="28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дес.</a:t>
            </a:r>
          </a:p>
        </p:txBody>
      </p:sp>
      <p:sp>
        <p:nvSpPr>
          <p:cNvPr id="47" name="Овал 46"/>
          <p:cNvSpPr/>
          <p:nvPr/>
        </p:nvSpPr>
        <p:spPr>
          <a:xfrm>
            <a:off x="10584373" y="2181139"/>
            <a:ext cx="1284314" cy="1292352"/>
          </a:xfrm>
          <a:prstGeom prst="ellipse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r>
              <a:rPr lang="ru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од.</a:t>
            </a:r>
          </a:p>
        </p:txBody>
      </p:sp>
      <p:pic>
        <p:nvPicPr>
          <p:cNvPr id="65" name="Picture 6" descr="смайлик, веселый смайлик, улыбка - download free render Smilies on Artage.i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8231" y="1139709"/>
            <a:ext cx="1276814" cy="1687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6" descr="смайлик, веселый смайлик, улыбка - download free render Smilies on Artage.i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4066" y="1155059"/>
            <a:ext cx="1276814" cy="1687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6" descr="смайлик, веселый смайлик, улыбка - download free render Smilies on Artage.i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0224" y="3624301"/>
            <a:ext cx="1276814" cy="1687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4" descr="✋ Эмодзи Поднятая рука на Facebook 4.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7233" y="4188741"/>
            <a:ext cx="2051724" cy="2051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4" descr="✋ Эмодзи Поднятая рука на Facebook 4.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283229" y="4271713"/>
            <a:ext cx="1968752" cy="1968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0" name="TextBox 69"/>
          <p:cNvSpPr txBox="1"/>
          <p:nvPr/>
        </p:nvSpPr>
        <p:spPr>
          <a:xfrm>
            <a:off x="3643281" y="5405188"/>
            <a:ext cx="111500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48</a:t>
            </a:r>
            <a:endParaRPr lang="ru-RU" sz="60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" name="Овал 70"/>
          <p:cNvSpPr/>
          <p:nvPr/>
        </p:nvSpPr>
        <p:spPr>
          <a:xfrm>
            <a:off x="2354184" y="4673527"/>
            <a:ext cx="1289097" cy="1276388"/>
          </a:xfrm>
          <a:prstGeom prst="ellipse">
            <a:avLst/>
          </a:prstGeom>
          <a:solidFill>
            <a:schemeClr val="bg1"/>
          </a:solidFill>
          <a:ln w="57150"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r>
              <a:rPr lang="ru-RU" sz="32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sz="3200" b="1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28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дес.</a:t>
            </a:r>
          </a:p>
        </p:txBody>
      </p:sp>
      <p:sp>
        <p:nvSpPr>
          <p:cNvPr id="72" name="Овал 71"/>
          <p:cNvSpPr/>
          <p:nvPr/>
        </p:nvSpPr>
        <p:spPr>
          <a:xfrm>
            <a:off x="4753567" y="4590140"/>
            <a:ext cx="1284314" cy="1292352"/>
          </a:xfrm>
          <a:prstGeom prst="ellipse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</a:t>
            </a:r>
            <a:r>
              <a:rPr lang="ru-RU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од.</a:t>
            </a:r>
          </a:p>
        </p:txBody>
      </p:sp>
      <p:pic>
        <p:nvPicPr>
          <p:cNvPr id="73" name="Picture 6" descr="смайлик, веселый смайлик, улыбка - download free render Smilies on Artage.i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4816" y="3587406"/>
            <a:ext cx="1276814" cy="1687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4" descr="✋ Эмодзи Поднятая рука на Facebook 4.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1825" y="4151846"/>
            <a:ext cx="2051724" cy="2051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4" descr="✋ Эмодзи Поднятая рука на Facebook 4.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257821" y="4234818"/>
            <a:ext cx="1968752" cy="1968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6" name="TextBox 75"/>
          <p:cNvSpPr txBox="1"/>
          <p:nvPr/>
        </p:nvSpPr>
        <p:spPr>
          <a:xfrm>
            <a:off x="7714531" y="5442083"/>
            <a:ext cx="111500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60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50</a:t>
            </a:r>
            <a:endParaRPr lang="ru-RU" sz="60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7" name="Овал 76"/>
          <p:cNvSpPr/>
          <p:nvPr/>
        </p:nvSpPr>
        <p:spPr>
          <a:xfrm>
            <a:off x="6328776" y="4636632"/>
            <a:ext cx="1289097" cy="1276388"/>
          </a:xfrm>
          <a:prstGeom prst="ellipse">
            <a:avLst/>
          </a:prstGeom>
          <a:solidFill>
            <a:schemeClr val="bg1"/>
          </a:solidFill>
          <a:ln w="57150"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r>
              <a:rPr lang="ru-RU" sz="32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sz="3200" b="1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28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дес.</a:t>
            </a:r>
          </a:p>
        </p:txBody>
      </p:sp>
      <p:sp>
        <p:nvSpPr>
          <p:cNvPr id="78" name="Овал 77"/>
          <p:cNvSpPr/>
          <p:nvPr/>
        </p:nvSpPr>
        <p:spPr>
          <a:xfrm>
            <a:off x="8728159" y="4553245"/>
            <a:ext cx="1284314" cy="1292352"/>
          </a:xfrm>
          <a:prstGeom prst="ellipse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</a:t>
            </a:r>
            <a:r>
              <a:rPr lang="ru-RU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од.</a:t>
            </a:r>
          </a:p>
        </p:txBody>
      </p:sp>
    </p:spTree>
    <p:extLst>
      <p:ext uri="{BB962C8B-B14F-4D97-AF65-F5344CB8AC3E}">
        <p14:creationId xmlns:p14="http://schemas.microsoft.com/office/powerpoint/2010/main" val="2923527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6" grpId="0" animBg="1"/>
      <p:bldP spid="37" grpId="0" animBg="1"/>
      <p:bldP spid="40" grpId="0"/>
      <p:bldP spid="41" grpId="0" animBg="1"/>
      <p:bldP spid="42" grpId="0" animBg="1"/>
      <p:bldP spid="45" grpId="0"/>
      <p:bldP spid="46" grpId="0" animBg="1"/>
      <p:bldP spid="47" grpId="0" animBg="1"/>
      <p:bldP spid="70" grpId="0"/>
      <p:bldP spid="71" grpId="0" animBg="1"/>
      <p:bldP spid="72" grpId="0" animBg="1"/>
      <p:bldP spid="76" grpId="0"/>
      <p:bldP spid="77" grpId="0" animBg="1"/>
      <p:bldP spid="7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6" descr="смайлик, веселый смайлик, улыбка - download free render Smilies on Artage.i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6443" y="1215300"/>
            <a:ext cx="1276814" cy="1687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✋ Эмодзи Поднятая рука на Facebook 4.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452" y="1779740"/>
            <a:ext cx="2051724" cy="2051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✋ Эмодзи Поднятая рука на Facebook 4.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249448" y="1862712"/>
            <a:ext cx="1968752" cy="1968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Box 33"/>
          <p:cNvSpPr txBox="1"/>
          <p:nvPr/>
        </p:nvSpPr>
        <p:spPr>
          <a:xfrm>
            <a:off x="1629729" y="2984581"/>
            <a:ext cx="111500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63</a:t>
            </a:r>
            <a:endParaRPr lang="ru-RU" sz="60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1795792" y="456501"/>
            <a:ext cx="8732066" cy="758799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Склад двоцифрового числа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36" name="Овал 35"/>
          <p:cNvSpPr/>
          <p:nvPr/>
        </p:nvSpPr>
        <p:spPr>
          <a:xfrm>
            <a:off x="320403" y="2264526"/>
            <a:ext cx="1289097" cy="1276388"/>
          </a:xfrm>
          <a:prstGeom prst="ellipse">
            <a:avLst/>
          </a:prstGeom>
          <a:solidFill>
            <a:schemeClr val="bg1"/>
          </a:solidFill>
          <a:ln w="57150"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</a:t>
            </a:r>
            <a:r>
              <a:rPr lang="ru-RU" sz="32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sz="3200" b="1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28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дес.</a:t>
            </a:r>
          </a:p>
        </p:txBody>
      </p:sp>
      <p:sp>
        <p:nvSpPr>
          <p:cNvPr id="37" name="Овал 36"/>
          <p:cNvSpPr/>
          <p:nvPr/>
        </p:nvSpPr>
        <p:spPr>
          <a:xfrm>
            <a:off x="2719786" y="2181139"/>
            <a:ext cx="1284314" cy="1292352"/>
          </a:xfrm>
          <a:prstGeom prst="ellipse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r>
              <a:rPr lang="ru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од.</a:t>
            </a:r>
          </a:p>
        </p:txBody>
      </p:sp>
      <p:pic>
        <p:nvPicPr>
          <p:cNvPr id="38" name="Picture 4" descr="✋ Эмодзи Поднятая рука на Facebook 4.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8044" y="1779740"/>
            <a:ext cx="2051724" cy="2051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4" descr="✋ Эмодзи Поднятая рука на Facebook 4.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224040" y="1862712"/>
            <a:ext cx="1968752" cy="1968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TextBox 39"/>
          <p:cNvSpPr txBox="1"/>
          <p:nvPr/>
        </p:nvSpPr>
        <p:spPr>
          <a:xfrm>
            <a:off x="5628900" y="2965659"/>
            <a:ext cx="111500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75</a:t>
            </a:r>
            <a:endParaRPr lang="ru-RU" sz="60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1" name="Овал 40"/>
          <p:cNvSpPr/>
          <p:nvPr/>
        </p:nvSpPr>
        <p:spPr>
          <a:xfrm>
            <a:off x="4294995" y="2264526"/>
            <a:ext cx="1289097" cy="1276388"/>
          </a:xfrm>
          <a:prstGeom prst="ellipse">
            <a:avLst/>
          </a:prstGeom>
          <a:solidFill>
            <a:schemeClr val="bg1"/>
          </a:solidFill>
          <a:ln w="57150"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</a:t>
            </a:r>
            <a:r>
              <a:rPr lang="ru-RU" sz="32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sz="3200" b="1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28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дес.</a:t>
            </a:r>
          </a:p>
        </p:txBody>
      </p:sp>
      <p:sp>
        <p:nvSpPr>
          <p:cNvPr id="42" name="Овал 41"/>
          <p:cNvSpPr/>
          <p:nvPr/>
        </p:nvSpPr>
        <p:spPr>
          <a:xfrm>
            <a:off x="6694378" y="2181139"/>
            <a:ext cx="1284314" cy="1292352"/>
          </a:xfrm>
          <a:prstGeom prst="ellipse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r>
              <a:rPr lang="ru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од.</a:t>
            </a:r>
          </a:p>
        </p:txBody>
      </p:sp>
      <p:pic>
        <p:nvPicPr>
          <p:cNvPr id="43" name="Picture 4" descr="✋ Эмодзи Поднятая рука на Facebook 4.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8039" y="1779740"/>
            <a:ext cx="2051724" cy="2051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4" descr="✋ Эмодзи Поднятая рука на Facebook 4.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114035" y="1862712"/>
            <a:ext cx="1968752" cy="1968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TextBox 44"/>
          <p:cNvSpPr txBox="1"/>
          <p:nvPr/>
        </p:nvSpPr>
        <p:spPr>
          <a:xfrm>
            <a:off x="9760311" y="2902720"/>
            <a:ext cx="70744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</a:t>
            </a:r>
            <a:endParaRPr lang="ru-RU" sz="60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6" name="Овал 45"/>
          <p:cNvSpPr/>
          <p:nvPr/>
        </p:nvSpPr>
        <p:spPr>
          <a:xfrm>
            <a:off x="8184990" y="2264526"/>
            <a:ext cx="1289097" cy="1276388"/>
          </a:xfrm>
          <a:prstGeom prst="ellipse">
            <a:avLst/>
          </a:prstGeom>
          <a:solidFill>
            <a:schemeClr val="bg1"/>
          </a:solidFill>
          <a:ln w="57150"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</a:t>
            </a:r>
            <a:r>
              <a:rPr lang="ru-RU" sz="32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ru-RU" sz="28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дес.</a:t>
            </a:r>
          </a:p>
        </p:txBody>
      </p:sp>
      <p:sp>
        <p:nvSpPr>
          <p:cNvPr id="47" name="Овал 46"/>
          <p:cNvSpPr/>
          <p:nvPr/>
        </p:nvSpPr>
        <p:spPr>
          <a:xfrm>
            <a:off x="10584373" y="2181139"/>
            <a:ext cx="1284314" cy="1292352"/>
          </a:xfrm>
          <a:prstGeom prst="ellipse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</a:t>
            </a:r>
            <a:r>
              <a:rPr lang="ru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од.</a:t>
            </a:r>
          </a:p>
        </p:txBody>
      </p:sp>
      <p:pic>
        <p:nvPicPr>
          <p:cNvPr id="65" name="Picture 6" descr="смайлик, веселый смайлик, улыбка - download free render Smilies on Artage.i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8231" y="1139709"/>
            <a:ext cx="1276814" cy="1687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6" descr="смайлик, веселый смайлик, улыбка - download free render Smilies on Artage.i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4066" y="1155059"/>
            <a:ext cx="1276814" cy="1687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6" descr="смайлик, веселый смайлик, улыбка - download free render Smilies on Artage.i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0224" y="3624301"/>
            <a:ext cx="1276814" cy="1687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4" descr="✋ Эмодзи Поднятая рука на Facebook 4.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7233" y="4188741"/>
            <a:ext cx="2051724" cy="2051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4" descr="✋ Эмодзи Поднятая рука на Facebook 4.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283229" y="4271713"/>
            <a:ext cx="1968752" cy="1968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0" name="TextBox 69"/>
          <p:cNvSpPr txBox="1"/>
          <p:nvPr/>
        </p:nvSpPr>
        <p:spPr>
          <a:xfrm>
            <a:off x="3643281" y="5405188"/>
            <a:ext cx="111500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89</a:t>
            </a:r>
            <a:endParaRPr lang="ru-RU" sz="60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" name="Овал 70"/>
          <p:cNvSpPr/>
          <p:nvPr/>
        </p:nvSpPr>
        <p:spPr>
          <a:xfrm>
            <a:off x="2354184" y="4673527"/>
            <a:ext cx="1289097" cy="1276388"/>
          </a:xfrm>
          <a:prstGeom prst="ellipse">
            <a:avLst/>
          </a:prstGeom>
          <a:solidFill>
            <a:schemeClr val="bg1"/>
          </a:solidFill>
          <a:ln w="57150"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</a:t>
            </a:r>
            <a:r>
              <a:rPr lang="ru-RU" sz="32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sz="3200" b="1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28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дес.</a:t>
            </a:r>
          </a:p>
        </p:txBody>
      </p:sp>
      <p:sp>
        <p:nvSpPr>
          <p:cNvPr id="72" name="Овал 71"/>
          <p:cNvSpPr/>
          <p:nvPr/>
        </p:nvSpPr>
        <p:spPr>
          <a:xfrm>
            <a:off x="4753567" y="4590140"/>
            <a:ext cx="1284314" cy="1292352"/>
          </a:xfrm>
          <a:prstGeom prst="ellipse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</a:t>
            </a:r>
            <a:r>
              <a:rPr lang="ru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од.</a:t>
            </a:r>
          </a:p>
        </p:txBody>
      </p:sp>
      <p:pic>
        <p:nvPicPr>
          <p:cNvPr id="73" name="Picture 6" descr="смайлик, веселый смайлик, улыбка - download free render Smilies on Artage.i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4816" y="3587406"/>
            <a:ext cx="1276814" cy="1687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4" descr="✋ Эмодзи Поднятая рука на Facebook 4.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1825" y="4151846"/>
            <a:ext cx="2051724" cy="2051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4" descr="✋ Эмодзи Поднятая рука на Facebook 4.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257821" y="4234818"/>
            <a:ext cx="1968752" cy="1968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6" name="TextBox 75"/>
          <p:cNvSpPr txBox="1"/>
          <p:nvPr/>
        </p:nvSpPr>
        <p:spPr>
          <a:xfrm>
            <a:off x="7714531" y="5442083"/>
            <a:ext cx="111500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60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90</a:t>
            </a:r>
            <a:endParaRPr lang="ru-RU" sz="60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7" name="Овал 76"/>
          <p:cNvSpPr/>
          <p:nvPr/>
        </p:nvSpPr>
        <p:spPr>
          <a:xfrm>
            <a:off x="6328776" y="4636632"/>
            <a:ext cx="1289097" cy="1276388"/>
          </a:xfrm>
          <a:prstGeom prst="ellipse">
            <a:avLst/>
          </a:prstGeom>
          <a:solidFill>
            <a:schemeClr val="bg1"/>
          </a:solidFill>
          <a:ln w="57150"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</a:t>
            </a:r>
            <a:endParaRPr lang="ru-RU" sz="3200" b="1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28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дес.</a:t>
            </a:r>
          </a:p>
        </p:txBody>
      </p:sp>
      <p:sp>
        <p:nvSpPr>
          <p:cNvPr id="78" name="Овал 77"/>
          <p:cNvSpPr/>
          <p:nvPr/>
        </p:nvSpPr>
        <p:spPr>
          <a:xfrm>
            <a:off x="8728159" y="4553245"/>
            <a:ext cx="1284314" cy="1292352"/>
          </a:xfrm>
          <a:prstGeom prst="ellipse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</a:t>
            </a:r>
            <a:r>
              <a:rPr lang="ru-RU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од.</a:t>
            </a:r>
          </a:p>
        </p:txBody>
      </p:sp>
    </p:spTree>
    <p:extLst>
      <p:ext uri="{BB962C8B-B14F-4D97-AF65-F5344CB8AC3E}">
        <p14:creationId xmlns:p14="http://schemas.microsoft.com/office/powerpoint/2010/main" val="78539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6" grpId="0" animBg="1"/>
      <p:bldP spid="37" grpId="0" animBg="1"/>
      <p:bldP spid="40" grpId="0"/>
      <p:bldP spid="41" grpId="0" animBg="1"/>
      <p:bldP spid="42" grpId="0" animBg="1"/>
      <p:bldP spid="45" grpId="0"/>
      <p:bldP spid="46" grpId="0" animBg="1"/>
      <p:bldP spid="47" grpId="0" animBg="1"/>
      <p:bldP spid="70" grpId="0"/>
      <p:bldP spid="71" grpId="0" animBg="1"/>
      <p:bldP spid="72" grpId="0" animBg="1"/>
      <p:bldP spid="76" grpId="0"/>
      <p:bldP spid="77" grpId="0" animBg="1"/>
      <p:bldP spid="7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1426029" y="489204"/>
            <a:ext cx="9556315" cy="762653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Математичні приклади. Гра «Гол» </a:t>
            </a:r>
          </a:p>
        </p:txBody>
      </p:sp>
      <p:pic>
        <p:nvPicPr>
          <p:cNvPr id="11" name="Picture 4" descr="Картинки по запросу футбольные ворота | Картинки, Ворота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783" y="1456402"/>
            <a:ext cx="2575433" cy="2144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Футбольный мяч 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0680" y="2277216"/>
            <a:ext cx="1159652" cy="1167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Скругленный прямоугольник 12"/>
          <p:cNvSpPr/>
          <p:nvPr/>
        </p:nvSpPr>
        <p:spPr>
          <a:xfrm>
            <a:off x="1036320" y="1676436"/>
            <a:ext cx="1572768" cy="380746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>
                <a:solidFill>
                  <a:srgbClr val="FFFF00"/>
                </a:solidFill>
              </a:rPr>
              <a:t>7 + </a:t>
            </a:r>
            <a:r>
              <a:rPr lang="uk-UA" sz="3200" b="1" dirty="0" smtClean="0">
                <a:solidFill>
                  <a:srgbClr val="FFFF00"/>
                </a:solidFill>
              </a:rPr>
              <a:t>2</a:t>
            </a:r>
            <a:r>
              <a:rPr lang="en-US" sz="3200" b="1" dirty="0" smtClean="0">
                <a:solidFill>
                  <a:srgbClr val="FFFF00"/>
                </a:solidFill>
              </a:rPr>
              <a:t>0</a:t>
            </a:r>
            <a:endParaRPr lang="ru-RU" sz="3200" b="1" dirty="0">
              <a:solidFill>
                <a:srgbClr val="FFFF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568340" y="2424197"/>
            <a:ext cx="9496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en-US" sz="4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</a:t>
            </a:r>
            <a:endParaRPr lang="ru-RU" sz="4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5" name="Picture 4" descr="Картинки по запросу футбольные ворота | Картинки, Ворота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9006" y="1456402"/>
            <a:ext cx="2575433" cy="2144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Футбольный мяч 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7903" y="2277216"/>
            <a:ext cx="1159652" cy="1167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Скругленный прямоугольник 16"/>
          <p:cNvSpPr/>
          <p:nvPr/>
        </p:nvSpPr>
        <p:spPr>
          <a:xfrm>
            <a:off x="5043543" y="1676436"/>
            <a:ext cx="1572768" cy="380746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rgbClr val="FFFF00"/>
                </a:solidFill>
              </a:rPr>
              <a:t>40 </a:t>
            </a:r>
            <a:r>
              <a:rPr lang="uk-UA" sz="3200" b="1" dirty="0">
                <a:solidFill>
                  <a:srgbClr val="FFFF00"/>
                </a:solidFill>
              </a:rPr>
              <a:t>+ </a:t>
            </a:r>
            <a:r>
              <a:rPr lang="uk-UA" sz="3200" b="1" dirty="0" smtClean="0">
                <a:solidFill>
                  <a:srgbClr val="FFFF00"/>
                </a:solidFill>
              </a:rPr>
              <a:t>6</a:t>
            </a:r>
            <a:endParaRPr lang="ru-RU" sz="3200" b="1" dirty="0">
              <a:solidFill>
                <a:srgbClr val="FFFF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596559" y="2400507"/>
            <a:ext cx="9496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46</a:t>
            </a:r>
            <a:endParaRPr lang="ru-RU" sz="4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9" name="Picture 4" descr="Картинки по запросу футбольные ворота | Картинки, Ворота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6229" y="1456402"/>
            <a:ext cx="2575433" cy="2144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Футбольный мяч 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5126" y="2277216"/>
            <a:ext cx="1159652" cy="1167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Скругленный прямоугольник 20"/>
          <p:cNvSpPr/>
          <p:nvPr/>
        </p:nvSpPr>
        <p:spPr>
          <a:xfrm>
            <a:off x="9050766" y="1676436"/>
            <a:ext cx="1572768" cy="380746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rgbClr val="FFFF00"/>
                </a:solidFill>
              </a:rPr>
              <a:t>30 </a:t>
            </a:r>
            <a:r>
              <a:rPr lang="uk-UA" sz="3200" b="1" dirty="0">
                <a:solidFill>
                  <a:srgbClr val="FFFF00"/>
                </a:solidFill>
              </a:rPr>
              <a:t>+ </a:t>
            </a:r>
            <a:r>
              <a:rPr lang="uk-UA" sz="3200" b="1" dirty="0" smtClean="0">
                <a:solidFill>
                  <a:srgbClr val="FFFF00"/>
                </a:solidFill>
              </a:rPr>
              <a:t>8</a:t>
            </a:r>
            <a:endParaRPr lang="ru-RU" sz="3200" b="1" dirty="0">
              <a:solidFill>
                <a:srgbClr val="FFFF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540944" y="2435723"/>
            <a:ext cx="9496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38</a:t>
            </a:r>
            <a:endParaRPr lang="ru-RU" sz="4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3" name="Picture 4" descr="Картинки по запросу футбольные ворота | Картинки, Ворота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320" y="4172708"/>
            <a:ext cx="2575433" cy="2144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Футбольный мяч 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5217" y="4993522"/>
            <a:ext cx="1159652" cy="1167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Скругленный прямоугольник 24"/>
          <p:cNvSpPr/>
          <p:nvPr/>
        </p:nvSpPr>
        <p:spPr>
          <a:xfrm>
            <a:off x="1750857" y="4392742"/>
            <a:ext cx="1572768" cy="380746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rgbClr val="FFFF00"/>
                </a:solidFill>
              </a:rPr>
              <a:t>47 </a:t>
            </a:r>
            <a:r>
              <a:rPr lang="uk-UA" sz="3200" b="1" dirty="0">
                <a:solidFill>
                  <a:srgbClr val="FFFF00"/>
                </a:solidFill>
              </a:rPr>
              <a:t>– 7</a:t>
            </a:r>
            <a:endParaRPr lang="ru-RU" sz="3200" b="1" dirty="0">
              <a:solidFill>
                <a:srgbClr val="FFFF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272404" y="5160400"/>
            <a:ext cx="9496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40</a:t>
            </a:r>
            <a:endParaRPr lang="ru-RU" sz="4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7" name="Picture 4" descr="Картинки по запросу футбольные ворота | Картинки, Ворота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2179" y="4172708"/>
            <a:ext cx="2575433" cy="2144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Футбольный мяч 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1076" y="4993522"/>
            <a:ext cx="1159652" cy="1167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Скругленный прямоугольник 28"/>
          <p:cNvSpPr/>
          <p:nvPr/>
        </p:nvSpPr>
        <p:spPr>
          <a:xfrm>
            <a:off x="5596716" y="4392742"/>
            <a:ext cx="1572768" cy="380746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rgbClr val="FFFF00"/>
                </a:solidFill>
              </a:rPr>
              <a:t>28 </a:t>
            </a:r>
            <a:r>
              <a:rPr lang="uk-UA" sz="3200" b="1" dirty="0" smtClean="0">
                <a:solidFill>
                  <a:srgbClr val="FFFF00"/>
                </a:solidFill>
              </a:rPr>
              <a:t>– </a:t>
            </a:r>
            <a:r>
              <a:rPr lang="uk-UA" sz="3200" b="1" dirty="0" smtClean="0">
                <a:solidFill>
                  <a:srgbClr val="FFFF00"/>
                </a:solidFill>
              </a:rPr>
              <a:t>20</a:t>
            </a:r>
            <a:endParaRPr lang="ru-RU" sz="3200" b="1" dirty="0">
              <a:solidFill>
                <a:srgbClr val="FFFF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104953" y="5125799"/>
            <a:ext cx="60520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</a:t>
            </a:r>
            <a:endParaRPr lang="ru-RU" sz="4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1" name="Picture 4" descr="Картинки по запросу футбольные ворота | Картинки, Ворота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8038" y="4172708"/>
            <a:ext cx="2575433" cy="2144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6" descr="Футбольный мяч 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6935" y="4993522"/>
            <a:ext cx="1159652" cy="1167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Скругленный прямоугольник 32"/>
          <p:cNvSpPr/>
          <p:nvPr/>
        </p:nvSpPr>
        <p:spPr>
          <a:xfrm>
            <a:off x="9442575" y="4392742"/>
            <a:ext cx="1572768" cy="380746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>
                <a:solidFill>
                  <a:srgbClr val="FFFF00"/>
                </a:solidFill>
              </a:rPr>
              <a:t>20 – 10</a:t>
            </a:r>
            <a:endParaRPr lang="ru-RU" sz="3200" b="1" dirty="0">
              <a:solidFill>
                <a:srgbClr val="FFFF0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9966344" y="5125800"/>
            <a:ext cx="9496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</a:t>
            </a:r>
            <a:endParaRPr lang="ru-RU" sz="4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8560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  <p:bldP spid="17" grpId="0" animBg="1"/>
      <p:bldP spid="18" grpId="0"/>
      <p:bldP spid="21" grpId="0" animBg="1"/>
      <p:bldP spid="22" grpId="0"/>
      <p:bldP spid="25" grpId="0" animBg="1"/>
      <p:bldP spid="26" grpId="0"/>
      <p:bldP spid="29" grpId="0" animBg="1"/>
      <p:bldP spid="30" grpId="0"/>
      <p:bldP spid="33" grpId="0" animBg="1"/>
      <p:bldP spid="3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4" descr="Картинки по запросу футбольные ворота | Картинки, Ворота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783" y="1456402"/>
            <a:ext cx="2575433" cy="2144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Футбольный мяч 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0680" y="2277216"/>
            <a:ext cx="1159652" cy="1167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Скругленный прямоугольник 17"/>
          <p:cNvSpPr/>
          <p:nvPr/>
        </p:nvSpPr>
        <p:spPr>
          <a:xfrm>
            <a:off x="1036320" y="1676436"/>
            <a:ext cx="1572768" cy="380746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rgbClr val="FFFF00"/>
                </a:solidFill>
              </a:rPr>
              <a:t>70 </a:t>
            </a:r>
            <a:r>
              <a:rPr lang="uk-UA" sz="3200" b="1" dirty="0">
                <a:solidFill>
                  <a:srgbClr val="FFFF00"/>
                </a:solidFill>
              </a:rPr>
              <a:t>+ 4</a:t>
            </a:r>
            <a:endParaRPr lang="ru-RU" sz="3200" b="1" dirty="0">
              <a:solidFill>
                <a:srgbClr val="FFFF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568340" y="2424197"/>
            <a:ext cx="9496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74</a:t>
            </a:r>
            <a:endParaRPr lang="ru-RU" sz="4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6" name="Picture 4" descr="Картинки по запросу футбольные ворота | Картинки, Ворота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9006" y="1456402"/>
            <a:ext cx="2575433" cy="2144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Футбольный мяч 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7903" y="2277216"/>
            <a:ext cx="1159652" cy="1167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Скругленный прямоугольник 27"/>
          <p:cNvSpPr/>
          <p:nvPr/>
        </p:nvSpPr>
        <p:spPr>
          <a:xfrm>
            <a:off x="5043543" y="1676436"/>
            <a:ext cx="1572768" cy="380746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rgbClr val="FFFF00"/>
                </a:solidFill>
              </a:rPr>
              <a:t>50 </a:t>
            </a:r>
            <a:r>
              <a:rPr lang="uk-UA" sz="3200" b="1" dirty="0">
                <a:solidFill>
                  <a:srgbClr val="FFFF00"/>
                </a:solidFill>
              </a:rPr>
              <a:t>+ </a:t>
            </a:r>
            <a:r>
              <a:rPr lang="uk-UA" sz="3200" b="1" dirty="0" smtClean="0">
                <a:solidFill>
                  <a:srgbClr val="FFFF00"/>
                </a:solidFill>
              </a:rPr>
              <a:t>9</a:t>
            </a:r>
            <a:endParaRPr lang="ru-RU" sz="3200" b="1" dirty="0">
              <a:solidFill>
                <a:srgbClr val="FFFF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596559" y="2400507"/>
            <a:ext cx="9496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59</a:t>
            </a:r>
            <a:endParaRPr lang="ru-RU" sz="4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" name="Picture 4" descr="Картинки по запросу футбольные ворота | Картинки, Ворота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6229" y="1456402"/>
            <a:ext cx="2575433" cy="2144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6" descr="Футбольный мяч 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5126" y="2277216"/>
            <a:ext cx="1159652" cy="1167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Скругленный прямоугольник 31"/>
          <p:cNvSpPr/>
          <p:nvPr/>
        </p:nvSpPr>
        <p:spPr>
          <a:xfrm>
            <a:off x="9050766" y="1676436"/>
            <a:ext cx="1572768" cy="380746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rgbClr val="FFFF00"/>
                </a:solidFill>
              </a:rPr>
              <a:t>60 </a:t>
            </a:r>
            <a:r>
              <a:rPr lang="uk-UA" sz="3200" b="1" dirty="0">
                <a:solidFill>
                  <a:srgbClr val="FFFF00"/>
                </a:solidFill>
              </a:rPr>
              <a:t>+ 2</a:t>
            </a:r>
            <a:endParaRPr lang="ru-RU" sz="3200" b="1" dirty="0">
              <a:solidFill>
                <a:srgbClr val="FFFF0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9540944" y="2435723"/>
            <a:ext cx="9496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62</a:t>
            </a:r>
            <a:endParaRPr lang="ru-RU" sz="4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4" name="Picture 4" descr="Картинки по запросу футбольные ворота | Картинки, Ворота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320" y="4172708"/>
            <a:ext cx="2575433" cy="2144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6" descr="Футбольный мяч 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5217" y="4993522"/>
            <a:ext cx="1159652" cy="1167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Скругленный прямоугольник 35"/>
          <p:cNvSpPr/>
          <p:nvPr/>
        </p:nvSpPr>
        <p:spPr>
          <a:xfrm>
            <a:off x="1750857" y="4392742"/>
            <a:ext cx="1572768" cy="380746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rgbClr val="FFFF00"/>
                </a:solidFill>
              </a:rPr>
              <a:t>73 </a:t>
            </a:r>
            <a:r>
              <a:rPr lang="uk-UA" sz="3200" b="1" dirty="0">
                <a:solidFill>
                  <a:srgbClr val="FFFF00"/>
                </a:solidFill>
              </a:rPr>
              <a:t>– </a:t>
            </a:r>
            <a:r>
              <a:rPr lang="uk-UA" sz="3200" b="1" dirty="0" smtClean="0">
                <a:solidFill>
                  <a:srgbClr val="FFFF00"/>
                </a:solidFill>
              </a:rPr>
              <a:t>3</a:t>
            </a:r>
            <a:endParaRPr lang="ru-RU" sz="3200" b="1" dirty="0">
              <a:solidFill>
                <a:srgbClr val="FFFF00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2272404" y="5160400"/>
            <a:ext cx="9496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70</a:t>
            </a:r>
            <a:endParaRPr lang="ru-RU" sz="4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8" name="Picture 4" descr="Картинки по запросу футбольные ворота | Картинки, Ворота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2179" y="4172708"/>
            <a:ext cx="2575433" cy="2144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6" descr="Футбольный мяч 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1076" y="4993522"/>
            <a:ext cx="1159652" cy="1167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Скругленный прямоугольник 39"/>
          <p:cNvSpPr/>
          <p:nvPr/>
        </p:nvSpPr>
        <p:spPr>
          <a:xfrm>
            <a:off x="5596716" y="4392742"/>
            <a:ext cx="1572768" cy="380746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rgbClr val="FFFF00"/>
                </a:solidFill>
              </a:rPr>
              <a:t>30 </a:t>
            </a:r>
            <a:r>
              <a:rPr lang="uk-UA" sz="3200" b="1" dirty="0" smtClean="0">
                <a:solidFill>
                  <a:srgbClr val="FFFF00"/>
                </a:solidFill>
              </a:rPr>
              <a:t>– 10</a:t>
            </a:r>
            <a:endParaRPr lang="ru-RU" sz="3200" b="1" dirty="0">
              <a:solidFill>
                <a:srgbClr val="FFFF00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6011108" y="5160401"/>
            <a:ext cx="9496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</a:t>
            </a:r>
            <a:endParaRPr lang="ru-RU" sz="4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2" name="Picture 4" descr="Картинки по запросу футбольные ворота | Картинки, Ворота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8038" y="4172708"/>
            <a:ext cx="2575433" cy="2144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6" descr="Футбольный мяч 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6935" y="4993522"/>
            <a:ext cx="1159652" cy="1167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Скругленный прямоугольник 43"/>
          <p:cNvSpPr/>
          <p:nvPr/>
        </p:nvSpPr>
        <p:spPr>
          <a:xfrm>
            <a:off x="9442575" y="4392742"/>
            <a:ext cx="1572768" cy="380746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rgbClr val="FFFF00"/>
                </a:solidFill>
              </a:rPr>
              <a:t>45 </a:t>
            </a:r>
            <a:r>
              <a:rPr lang="uk-UA" sz="3200" b="1" dirty="0" smtClean="0">
                <a:solidFill>
                  <a:srgbClr val="FFFF00"/>
                </a:solidFill>
              </a:rPr>
              <a:t>– </a:t>
            </a:r>
            <a:r>
              <a:rPr lang="uk-UA" sz="3200" b="1" dirty="0" smtClean="0">
                <a:solidFill>
                  <a:srgbClr val="FFFF00"/>
                </a:solidFill>
              </a:rPr>
              <a:t>40</a:t>
            </a:r>
            <a:endParaRPr lang="ru-RU" sz="3200" b="1" dirty="0">
              <a:solidFill>
                <a:srgbClr val="FFFF00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9966344" y="5125800"/>
            <a:ext cx="9496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endParaRPr lang="ru-RU" sz="4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6" name="Прямоугольник 45"/>
          <p:cNvSpPr/>
          <p:nvPr/>
        </p:nvSpPr>
        <p:spPr>
          <a:xfrm>
            <a:off x="1426029" y="489204"/>
            <a:ext cx="9556315" cy="762653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Математичні приклади. Гра «Гол» </a:t>
            </a:r>
          </a:p>
        </p:txBody>
      </p:sp>
    </p:spTree>
    <p:extLst>
      <p:ext uri="{BB962C8B-B14F-4D97-AF65-F5344CB8AC3E}">
        <p14:creationId xmlns:p14="http://schemas.microsoft.com/office/powerpoint/2010/main" val="846605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5" grpId="0"/>
      <p:bldP spid="28" grpId="0" animBg="1"/>
      <p:bldP spid="29" grpId="0"/>
      <p:bldP spid="32" grpId="0" animBg="1"/>
      <p:bldP spid="33" grpId="0"/>
      <p:bldP spid="36" grpId="0" animBg="1"/>
      <p:bldP spid="37" grpId="0"/>
      <p:bldP spid="40" grpId="0" animBg="1"/>
      <p:bldP spid="41" grpId="0"/>
      <p:bldP spid="44" grpId="0" animBg="1"/>
      <p:bldP spid="4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/>
          <p:cNvSpPr/>
          <p:nvPr/>
        </p:nvSpPr>
        <p:spPr>
          <a:xfrm>
            <a:off x="1793824" y="508495"/>
            <a:ext cx="8534399" cy="841333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Математичний диктант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0C2B39BC-CA1D-C1D7-2E09-12CBC096A6A8}"/>
              </a:ext>
            </a:extLst>
          </p:cNvPr>
          <p:cNvSpPr txBox="1"/>
          <p:nvPr/>
        </p:nvSpPr>
        <p:spPr>
          <a:xfrm>
            <a:off x="1793825" y="1644930"/>
            <a:ext cx="8534399" cy="2308324"/>
          </a:xfrm>
          <a:prstGeom prst="rect">
            <a:avLst/>
          </a:prstGeom>
          <a:ln w="38100"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sz="2400" b="1" dirty="0">
                <a:solidFill>
                  <a:schemeClr val="accent5">
                    <a:lumMod val="50000"/>
                  </a:schemeClr>
                </a:solidFill>
              </a:rPr>
              <a:t>Запишіть </a:t>
            </a:r>
            <a:r>
              <a:rPr lang="uk-UA" sz="2400" b="1" dirty="0" smtClean="0">
                <a:solidFill>
                  <a:schemeClr val="accent5">
                    <a:lumMod val="50000"/>
                  </a:schemeClr>
                </a:solidFill>
              </a:rPr>
              <a:t>число, в якому </a:t>
            </a:r>
            <a:r>
              <a:rPr lang="uk-UA" sz="2400" b="1" i="1" dirty="0" smtClean="0">
                <a:solidFill>
                  <a:schemeClr val="accent5">
                    <a:lumMod val="50000"/>
                  </a:schemeClr>
                </a:solidFill>
              </a:rPr>
              <a:t>1д 5од, 5д 2од, 3д 8од, 8д 4од</a:t>
            </a:r>
            <a:endParaRPr lang="uk-UA" sz="2400" b="1" i="1" dirty="0">
              <a:solidFill>
                <a:schemeClr val="accent5">
                  <a:lumMod val="50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uk-UA" sz="2400" b="1" dirty="0" smtClean="0">
                <a:solidFill>
                  <a:schemeClr val="accent5">
                    <a:lumMod val="50000"/>
                  </a:schemeClr>
                </a:solidFill>
              </a:rPr>
              <a:t>Запишіть </a:t>
            </a:r>
            <a:r>
              <a:rPr lang="uk-UA" sz="2400" b="1" dirty="0">
                <a:solidFill>
                  <a:schemeClr val="accent5">
                    <a:lumMod val="50000"/>
                  </a:schemeClr>
                </a:solidFill>
              </a:rPr>
              <a:t>різницю чисел </a:t>
            </a:r>
            <a:r>
              <a:rPr lang="uk-UA" sz="2400" b="1" dirty="0" smtClean="0">
                <a:solidFill>
                  <a:schemeClr val="accent5">
                    <a:lumMod val="50000"/>
                  </a:schemeClr>
                </a:solidFill>
              </a:rPr>
              <a:t>20 </a:t>
            </a:r>
            <a:r>
              <a:rPr lang="uk-UA" sz="2400" b="1" dirty="0">
                <a:solidFill>
                  <a:schemeClr val="accent5">
                    <a:lumMod val="50000"/>
                  </a:schemeClr>
                </a:solidFill>
              </a:rPr>
              <a:t>і </a:t>
            </a:r>
            <a:r>
              <a:rPr lang="uk-UA" sz="2400" b="1" dirty="0" smtClean="0">
                <a:solidFill>
                  <a:schemeClr val="accent5">
                    <a:lumMod val="50000"/>
                  </a:schemeClr>
                </a:solidFill>
              </a:rPr>
              <a:t>1. </a:t>
            </a:r>
            <a:endParaRPr lang="uk-UA" sz="2400" b="1" dirty="0">
              <a:solidFill>
                <a:schemeClr val="accent5">
                  <a:lumMod val="50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uk-UA" sz="2400" b="1" dirty="0">
                <a:solidFill>
                  <a:schemeClr val="accent5">
                    <a:lumMod val="50000"/>
                  </a:schemeClr>
                </a:solidFill>
              </a:rPr>
              <a:t>На скільки </a:t>
            </a:r>
            <a:r>
              <a:rPr lang="uk-UA" sz="2400" b="1" dirty="0" smtClean="0">
                <a:solidFill>
                  <a:schemeClr val="accent5">
                    <a:lumMod val="50000"/>
                  </a:schemeClr>
                </a:solidFill>
              </a:rPr>
              <a:t>20 </a:t>
            </a:r>
            <a:r>
              <a:rPr lang="uk-UA" sz="2400" b="1" dirty="0">
                <a:solidFill>
                  <a:schemeClr val="accent5">
                    <a:lumMod val="50000"/>
                  </a:schemeClr>
                </a:solidFill>
              </a:rPr>
              <a:t>більше </a:t>
            </a:r>
            <a:r>
              <a:rPr lang="uk-UA" sz="2400" b="1" dirty="0" smtClean="0">
                <a:solidFill>
                  <a:schemeClr val="accent5">
                    <a:lumMod val="50000"/>
                  </a:schemeClr>
                </a:solidFill>
              </a:rPr>
              <a:t>10? </a:t>
            </a:r>
            <a:endParaRPr lang="uk-UA" sz="2400" b="1" dirty="0">
              <a:solidFill>
                <a:schemeClr val="accent5">
                  <a:lumMod val="50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uk-UA" sz="2400" b="1" dirty="0" err="1" smtClean="0">
                <a:solidFill>
                  <a:schemeClr val="accent5">
                    <a:lumMod val="50000"/>
                  </a:schemeClr>
                </a:solidFill>
              </a:rPr>
              <a:t>Збільшіть</a:t>
            </a:r>
            <a:r>
              <a:rPr lang="uk-UA" sz="2400" b="1" dirty="0" smtClean="0">
                <a:solidFill>
                  <a:schemeClr val="accent5">
                    <a:lumMod val="50000"/>
                  </a:schemeClr>
                </a:solidFill>
              </a:rPr>
              <a:t> 24 </a:t>
            </a:r>
            <a:r>
              <a:rPr lang="uk-UA" sz="2400" b="1" dirty="0">
                <a:solidFill>
                  <a:schemeClr val="accent5">
                    <a:lumMod val="50000"/>
                  </a:schemeClr>
                </a:solidFill>
              </a:rPr>
              <a:t>на 1.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uk-UA" sz="2400" b="1" dirty="0" err="1">
                <a:solidFill>
                  <a:schemeClr val="accent5">
                    <a:lumMod val="50000"/>
                  </a:schemeClr>
                </a:solidFill>
              </a:rPr>
              <a:t>Зменшіть</a:t>
            </a:r>
            <a:r>
              <a:rPr lang="uk-UA" sz="24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uk-UA" sz="2400" b="1" dirty="0" smtClean="0">
                <a:solidFill>
                  <a:schemeClr val="accent5">
                    <a:lumMod val="50000"/>
                  </a:schemeClr>
                </a:solidFill>
              </a:rPr>
              <a:t>28 на </a:t>
            </a:r>
            <a:r>
              <a:rPr lang="uk-UA" sz="2400" b="1" dirty="0" smtClean="0">
                <a:solidFill>
                  <a:schemeClr val="accent5">
                    <a:lumMod val="50000"/>
                  </a:schemeClr>
                </a:solidFill>
              </a:rPr>
              <a:t>1. </a:t>
            </a:r>
            <a:endParaRPr lang="uk-UA" sz="2400" b="1" dirty="0">
              <a:solidFill>
                <a:schemeClr val="accent5">
                  <a:lumMod val="50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uk-UA" sz="2400" b="1" dirty="0">
                <a:solidFill>
                  <a:schemeClr val="accent5">
                    <a:lumMod val="50000"/>
                  </a:schemeClr>
                </a:solidFill>
              </a:rPr>
              <a:t>Перший доданок </a:t>
            </a:r>
            <a:r>
              <a:rPr lang="uk-UA" sz="2400" b="1" dirty="0" smtClean="0">
                <a:solidFill>
                  <a:schemeClr val="accent5">
                    <a:lumMod val="50000"/>
                  </a:schemeClr>
                </a:solidFill>
              </a:rPr>
              <a:t>6, </a:t>
            </a:r>
            <a:r>
              <a:rPr lang="uk-UA" sz="2400" b="1" dirty="0">
                <a:solidFill>
                  <a:schemeClr val="accent5">
                    <a:lumMod val="50000"/>
                  </a:schemeClr>
                </a:solidFill>
              </a:rPr>
              <a:t>другий доданок </a:t>
            </a:r>
            <a:r>
              <a:rPr lang="uk-UA" sz="2400" b="1" dirty="0" smtClean="0">
                <a:solidFill>
                  <a:schemeClr val="accent5">
                    <a:lumMod val="50000"/>
                  </a:schemeClr>
                </a:solidFill>
              </a:rPr>
              <a:t>10.</a:t>
            </a:r>
            <a:endParaRPr lang="uk-UA" sz="24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3F4B8DFB-000E-C2E4-A171-6610DA42153E}"/>
              </a:ext>
            </a:extLst>
          </p:cNvPr>
          <p:cNvSpPr txBox="1"/>
          <p:nvPr/>
        </p:nvSpPr>
        <p:spPr>
          <a:xfrm>
            <a:off x="1782939" y="4363785"/>
            <a:ext cx="796976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600" b="1" dirty="0" smtClean="0">
                <a:solidFill>
                  <a:srgbClr val="7030A0"/>
                </a:solidFill>
              </a:rPr>
              <a:t>15</a:t>
            </a:r>
            <a:endParaRPr lang="x-none" sz="3600" b="1" dirty="0">
              <a:solidFill>
                <a:srgbClr val="7030A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3F4B8DFB-000E-C2E4-A171-6610DA42153E}"/>
              </a:ext>
            </a:extLst>
          </p:cNvPr>
          <p:cNvSpPr txBox="1"/>
          <p:nvPr/>
        </p:nvSpPr>
        <p:spPr>
          <a:xfrm>
            <a:off x="2579915" y="4365805"/>
            <a:ext cx="796976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600" b="1" dirty="0" smtClean="0">
                <a:solidFill>
                  <a:srgbClr val="7030A0"/>
                </a:solidFill>
              </a:rPr>
              <a:t>52</a:t>
            </a:r>
            <a:endParaRPr lang="x-none" sz="3600" b="1" dirty="0">
              <a:solidFill>
                <a:srgbClr val="7030A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3F4B8DFB-000E-C2E4-A171-6610DA42153E}"/>
              </a:ext>
            </a:extLst>
          </p:cNvPr>
          <p:cNvSpPr txBox="1"/>
          <p:nvPr/>
        </p:nvSpPr>
        <p:spPr>
          <a:xfrm>
            <a:off x="3376891" y="4374670"/>
            <a:ext cx="796976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600" b="1" dirty="0" smtClean="0">
                <a:solidFill>
                  <a:srgbClr val="7030A0"/>
                </a:solidFill>
              </a:rPr>
              <a:t>38</a:t>
            </a:r>
            <a:endParaRPr lang="x-none" sz="3600" b="1" dirty="0">
              <a:solidFill>
                <a:srgbClr val="7030A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3F4B8DFB-000E-C2E4-A171-6610DA42153E}"/>
              </a:ext>
            </a:extLst>
          </p:cNvPr>
          <p:cNvSpPr txBox="1"/>
          <p:nvPr/>
        </p:nvSpPr>
        <p:spPr>
          <a:xfrm>
            <a:off x="7398711" y="4354747"/>
            <a:ext cx="796976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600" b="1" dirty="0" smtClean="0">
                <a:solidFill>
                  <a:srgbClr val="7030A0"/>
                </a:solidFill>
              </a:rPr>
              <a:t>27</a:t>
            </a:r>
            <a:endParaRPr lang="x-none" sz="3600" b="1" dirty="0">
              <a:solidFill>
                <a:srgbClr val="7030A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3F4B8DFB-000E-C2E4-A171-6610DA42153E}"/>
              </a:ext>
            </a:extLst>
          </p:cNvPr>
          <p:cNvSpPr txBox="1"/>
          <p:nvPr/>
        </p:nvSpPr>
        <p:spPr>
          <a:xfrm>
            <a:off x="6601735" y="4365805"/>
            <a:ext cx="796976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600" b="1" dirty="0" smtClean="0">
                <a:solidFill>
                  <a:srgbClr val="7030A0"/>
                </a:solidFill>
              </a:rPr>
              <a:t>25</a:t>
            </a:r>
            <a:endParaRPr lang="x-none" sz="3600" b="1" dirty="0">
              <a:solidFill>
                <a:srgbClr val="7030A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3F4B8DFB-000E-C2E4-A171-6610DA42153E}"/>
              </a:ext>
            </a:extLst>
          </p:cNvPr>
          <p:cNvSpPr txBox="1"/>
          <p:nvPr/>
        </p:nvSpPr>
        <p:spPr>
          <a:xfrm>
            <a:off x="4173867" y="4368491"/>
            <a:ext cx="796976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600" b="1" dirty="0" smtClean="0">
                <a:solidFill>
                  <a:srgbClr val="7030A0"/>
                </a:solidFill>
              </a:rPr>
              <a:t>84</a:t>
            </a:r>
            <a:endParaRPr lang="x-none" sz="3600" b="1" dirty="0">
              <a:solidFill>
                <a:srgbClr val="7030A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3F4B8DFB-000E-C2E4-A171-6610DA42153E}"/>
              </a:ext>
            </a:extLst>
          </p:cNvPr>
          <p:cNvSpPr txBox="1"/>
          <p:nvPr/>
        </p:nvSpPr>
        <p:spPr>
          <a:xfrm>
            <a:off x="4996897" y="4365804"/>
            <a:ext cx="796976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600" b="1" dirty="0" smtClean="0">
                <a:solidFill>
                  <a:srgbClr val="7030A0"/>
                </a:solidFill>
              </a:rPr>
              <a:t>19</a:t>
            </a:r>
            <a:endParaRPr lang="x-none" sz="3600" b="1" dirty="0">
              <a:solidFill>
                <a:srgbClr val="7030A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3F4B8DFB-000E-C2E4-A171-6610DA42153E}"/>
              </a:ext>
            </a:extLst>
          </p:cNvPr>
          <p:cNvSpPr txBox="1"/>
          <p:nvPr/>
        </p:nvSpPr>
        <p:spPr>
          <a:xfrm>
            <a:off x="5804759" y="4365803"/>
            <a:ext cx="796976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600" b="1" dirty="0" smtClean="0">
                <a:solidFill>
                  <a:srgbClr val="7030A0"/>
                </a:solidFill>
              </a:rPr>
              <a:t>10</a:t>
            </a:r>
            <a:endParaRPr lang="x-none" sz="3600" b="1" dirty="0">
              <a:solidFill>
                <a:srgbClr val="7030A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3F4B8DFB-000E-C2E4-A171-6610DA42153E}"/>
              </a:ext>
            </a:extLst>
          </p:cNvPr>
          <p:cNvSpPr txBox="1"/>
          <p:nvPr/>
        </p:nvSpPr>
        <p:spPr>
          <a:xfrm>
            <a:off x="8199970" y="4348394"/>
            <a:ext cx="796976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600" b="1" dirty="0" smtClean="0">
                <a:solidFill>
                  <a:srgbClr val="7030A0"/>
                </a:solidFill>
              </a:rPr>
              <a:t>16</a:t>
            </a:r>
            <a:endParaRPr lang="x-none" sz="36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2493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2BB5F851-AECF-C5FB-B9E7-2ED5DE87E545}"/>
              </a:ext>
            </a:extLst>
          </p:cNvPr>
          <p:cNvSpPr txBox="1"/>
          <p:nvPr/>
        </p:nvSpPr>
        <p:spPr>
          <a:xfrm>
            <a:off x="5224346" y="5047343"/>
            <a:ext cx="5662360" cy="1055608"/>
          </a:xfrm>
          <a:prstGeom prst="round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uk-UA" sz="2800" b="1" dirty="0">
                <a:solidFill>
                  <a:srgbClr val="7030A0"/>
                </a:solidFill>
              </a:rPr>
              <a:t>Скільки разів плавець переплив басейн? </a:t>
            </a:r>
          </a:p>
        </p:txBody>
      </p:sp>
      <p:pic>
        <p:nvPicPr>
          <p:cNvPr id="8" name="Picture 2" descr="Счастливые дети, играющие в спортивные игры. мальчик и девочка делают  физические упражнения. дети играют в футбол. активное здоровое детство.  плоские векторные иллюстрации шаржа, изолированные на белом фоне | Премиум  векторы">
            <a:extLst>
              <a:ext uri="{FF2B5EF4-FFF2-40B4-BE49-F238E27FC236}">
                <a16:creationId xmlns="" xmlns:a16="http://schemas.microsoft.com/office/drawing/2014/main" id="{A0C052A0-ABF7-02DC-FE86-F880D77616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404" y="1503886"/>
            <a:ext cx="3470053" cy="2311521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 useBgFill="1">
        <p:nvSpPr>
          <p:cNvPr id="9" name="TextBox 8"/>
          <p:cNvSpPr txBox="1"/>
          <p:nvPr/>
        </p:nvSpPr>
        <p:spPr>
          <a:xfrm>
            <a:off x="5104435" y="983848"/>
            <a:ext cx="184731" cy="369332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="" xmlns:a16="http://schemas.microsoft.com/office/drawing/2014/main" id="{32BC328D-661B-34F1-AB74-583A76F94E62}"/>
              </a:ext>
            </a:extLst>
          </p:cNvPr>
          <p:cNvSpPr/>
          <p:nvPr/>
        </p:nvSpPr>
        <p:spPr>
          <a:xfrm>
            <a:off x="1650245" y="440780"/>
            <a:ext cx="9359785" cy="897165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Усне розв'язування </a:t>
            </a:r>
            <a:r>
              <a:rPr lang="uk-UA" sz="4000" b="1" dirty="0" smtClean="0">
                <a:solidFill>
                  <a:schemeClr val="bg1"/>
                </a:solidFill>
              </a:rPr>
              <a:t>задач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D983512C-AF78-9F91-E72E-0A52B91747E0}"/>
              </a:ext>
            </a:extLst>
          </p:cNvPr>
          <p:cNvSpPr txBox="1"/>
          <p:nvPr/>
        </p:nvSpPr>
        <p:spPr>
          <a:xfrm>
            <a:off x="4364761" y="1622278"/>
            <a:ext cx="6034744" cy="105560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sz="2800" b="1" dirty="0">
                <a:solidFill>
                  <a:srgbClr val="7030A0"/>
                </a:solidFill>
              </a:rPr>
              <a:t>У дворі </a:t>
            </a:r>
            <a:r>
              <a:rPr lang="uk-UA" sz="2800" b="1" dirty="0" smtClean="0">
                <a:solidFill>
                  <a:srgbClr val="7030A0"/>
                </a:solidFill>
              </a:rPr>
              <a:t>10 </a:t>
            </a:r>
            <a:r>
              <a:rPr lang="uk-UA" sz="2800" b="1" dirty="0">
                <a:solidFill>
                  <a:srgbClr val="7030A0"/>
                </a:solidFill>
              </a:rPr>
              <a:t>хлопчиків грали у футбол. До них приєдналося </a:t>
            </a:r>
            <a:r>
              <a:rPr lang="uk-UA" sz="2800" b="1" dirty="0" smtClean="0">
                <a:solidFill>
                  <a:srgbClr val="7030A0"/>
                </a:solidFill>
              </a:rPr>
              <a:t>2 </a:t>
            </a:r>
            <a:r>
              <a:rPr lang="uk-UA" sz="2800" b="1" dirty="0">
                <a:solidFill>
                  <a:srgbClr val="7030A0"/>
                </a:solidFill>
              </a:rPr>
              <a:t>дівчинки.</a:t>
            </a:r>
            <a:endParaRPr lang="uk-UA" sz="2400" b="1" dirty="0">
              <a:solidFill>
                <a:srgbClr val="7030A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2BB5F851-AECF-C5FB-B9E7-2ED5DE87E545}"/>
              </a:ext>
            </a:extLst>
          </p:cNvPr>
          <p:cNvSpPr txBox="1"/>
          <p:nvPr/>
        </p:nvSpPr>
        <p:spPr>
          <a:xfrm>
            <a:off x="4424149" y="2647343"/>
            <a:ext cx="5975356" cy="578882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sz="2800" b="1" dirty="0">
                <a:solidFill>
                  <a:srgbClr val="7030A0"/>
                </a:solidFill>
              </a:rPr>
              <a:t>Скільки всього футболістів?</a:t>
            </a:r>
          </a:p>
        </p:txBody>
      </p:sp>
      <p:sp>
        <p:nvSpPr>
          <p:cNvPr id="16" name="Прямокутник: округлені кути 1">
            <a:extLst>
              <a:ext uri="{FF2B5EF4-FFF2-40B4-BE49-F238E27FC236}">
                <a16:creationId xmlns="" xmlns:a16="http://schemas.microsoft.com/office/drawing/2014/main" id="{AB40231A-05DD-DEBE-2840-0D3CABC01D7F}"/>
              </a:ext>
            </a:extLst>
          </p:cNvPr>
          <p:cNvSpPr/>
          <p:nvPr/>
        </p:nvSpPr>
        <p:spPr>
          <a:xfrm>
            <a:off x="610404" y="1518293"/>
            <a:ext cx="3470053" cy="2258100"/>
          </a:xfrm>
          <a:prstGeom prst="roundRect">
            <a:avLst/>
          </a:prstGeom>
          <a:noFill/>
          <a:ln w="76200">
            <a:solidFill>
              <a:srgbClr val="00D25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8" name="Прямокутник: округлені кути 65">
            <a:extLst>
              <a:ext uri="{FF2B5EF4-FFF2-40B4-BE49-F238E27FC236}">
                <a16:creationId xmlns="" xmlns:a16="http://schemas.microsoft.com/office/drawing/2014/main" id="{9FE0BA55-A41A-0748-F713-0EA4A031D0D2}"/>
              </a:ext>
            </a:extLst>
          </p:cNvPr>
          <p:cNvSpPr/>
          <p:nvPr/>
        </p:nvSpPr>
        <p:spPr>
          <a:xfrm>
            <a:off x="4364761" y="1575547"/>
            <a:ext cx="6075483" cy="1671221"/>
          </a:xfrm>
          <a:prstGeom prst="roundRect">
            <a:avLst/>
          </a:prstGeom>
          <a:noFill/>
          <a:ln w="76200">
            <a:solidFill>
              <a:srgbClr val="00D25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E5683B1C-CD12-AA6A-10DE-CC93F4A4F326}"/>
              </a:ext>
            </a:extLst>
          </p:cNvPr>
          <p:cNvSpPr txBox="1"/>
          <p:nvPr/>
        </p:nvSpPr>
        <p:spPr>
          <a:xfrm>
            <a:off x="8938015" y="2582841"/>
            <a:ext cx="2481511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uk-UA" sz="4000" b="1" dirty="0" smtClean="0">
                <a:solidFill>
                  <a:srgbClr val="3366FF"/>
                </a:solidFill>
              </a:rPr>
              <a:t>10 </a:t>
            </a:r>
            <a:r>
              <a:rPr lang="uk-UA" sz="4000" b="1" dirty="0">
                <a:solidFill>
                  <a:srgbClr val="3366FF"/>
                </a:solidFill>
              </a:rPr>
              <a:t>+ 2 = </a:t>
            </a:r>
            <a:r>
              <a:rPr lang="uk-UA" sz="4000" b="1" dirty="0" smtClean="0">
                <a:solidFill>
                  <a:srgbClr val="3366FF"/>
                </a:solidFill>
              </a:rPr>
              <a:t>12</a:t>
            </a:r>
            <a:endParaRPr lang="x-none" sz="4000" b="1" dirty="0">
              <a:solidFill>
                <a:srgbClr val="3366FF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D983512C-AF78-9F91-E72E-0A52B91747E0}"/>
              </a:ext>
            </a:extLst>
          </p:cNvPr>
          <p:cNvSpPr txBox="1"/>
          <p:nvPr/>
        </p:nvSpPr>
        <p:spPr>
          <a:xfrm>
            <a:off x="5202409" y="3600392"/>
            <a:ext cx="5616836" cy="1532334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sz="2800" b="1" dirty="0">
                <a:solidFill>
                  <a:srgbClr val="7030A0"/>
                </a:solidFill>
              </a:rPr>
              <a:t>Плавець на тренуванні 7 разів переплив басейн брасом, а </a:t>
            </a:r>
            <a:r>
              <a:rPr lang="uk-UA" sz="2800" b="1" dirty="0" smtClean="0">
                <a:solidFill>
                  <a:srgbClr val="7030A0"/>
                </a:solidFill>
              </a:rPr>
              <a:t>потім</a:t>
            </a:r>
          </a:p>
          <a:p>
            <a:r>
              <a:rPr lang="uk-UA" sz="2800" b="1" dirty="0" smtClean="0">
                <a:solidFill>
                  <a:srgbClr val="7030A0"/>
                </a:solidFill>
              </a:rPr>
              <a:t>3 </a:t>
            </a:r>
            <a:r>
              <a:rPr lang="uk-UA" sz="2800" b="1" dirty="0">
                <a:solidFill>
                  <a:srgbClr val="7030A0"/>
                </a:solidFill>
              </a:rPr>
              <a:t>рази батерфляєм.</a:t>
            </a:r>
            <a:endParaRPr lang="uk-UA" sz="2400" b="1" dirty="0">
              <a:solidFill>
                <a:srgbClr val="7030A0"/>
              </a:solidFill>
            </a:endParaRPr>
          </a:p>
        </p:txBody>
      </p:sp>
      <p:sp>
        <p:nvSpPr>
          <p:cNvPr id="21" name="Прямокутник: округлені кути 65">
            <a:extLst>
              <a:ext uri="{FF2B5EF4-FFF2-40B4-BE49-F238E27FC236}">
                <a16:creationId xmlns="" xmlns:a16="http://schemas.microsoft.com/office/drawing/2014/main" id="{9FE0BA55-A41A-0748-F713-0EA4A031D0D2}"/>
              </a:ext>
            </a:extLst>
          </p:cNvPr>
          <p:cNvSpPr/>
          <p:nvPr/>
        </p:nvSpPr>
        <p:spPr>
          <a:xfrm>
            <a:off x="5156059" y="3613943"/>
            <a:ext cx="5707882" cy="2489007"/>
          </a:xfrm>
          <a:prstGeom prst="roundRect">
            <a:avLst/>
          </a:prstGeom>
          <a:noFill/>
          <a:ln w="76200">
            <a:solidFill>
              <a:srgbClr val="00D25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22" name="Picture 2" descr="Мультфильм маленький мальчик пловец в бассейне | Премиум векторы">
            <a:extLst>
              <a:ext uri="{FF2B5EF4-FFF2-40B4-BE49-F238E27FC236}">
                <a16:creationId xmlns="" xmlns:a16="http://schemas.microsoft.com/office/drawing/2014/main" id="{0205D1F1-2B08-AC11-9ED3-C591DF4FB8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317" y="4091418"/>
            <a:ext cx="3622453" cy="1911850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Прямокутник: округлені кути 1">
            <a:extLst>
              <a:ext uri="{FF2B5EF4-FFF2-40B4-BE49-F238E27FC236}">
                <a16:creationId xmlns="" xmlns:a16="http://schemas.microsoft.com/office/drawing/2014/main" id="{AB40231A-05DD-DEBE-2840-0D3CABC01D7F}"/>
              </a:ext>
            </a:extLst>
          </p:cNvPr>
          <p:cNvSpPr/>
          <p:nvPr/>
        </p:nvSpPr>
        <p:spPr>
          <a:xfrm>
            <a:off x="895118" y="4091418"/>
            <a:ext cx="3622453" cy="1911850"/>
          </a:xfrm>
          <a:prstGeom prst="roundRect">
            <a:avLst/>
          </a:prstGeom>
          <a:noFill/>
          <a:ln w="76200">
            <a:solidFill>
              <a:srgbClr val="00D25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9" name="Прямокутник: округлені кути 36">
            <a:extLst>
              <a:ext uri="{FF2B5EF4-FFF2-40B4-BE49-F238E27FC236}">
                <a16:creationId xmlns="" xmlns:a16="http://schemas.microsoft.com/office/drawing/2014/main" id="{9B5A9D69-ABEA-6A31-BEC5-5F478D56406A}"/>
              </a:ext>
            </a:extLst>
          </p:cNvPr>
          <p:cNvSpPr/>
          <p:nvPr/>
        </p:nvSpPr>
        <p:spPr>
          <a:xfrm>
            <a:off x="8955079" y="2582841"/>
            <a:ext cx="2464447" cy="707886"/>
          </a:xfrm>
          <a:prstGeom prst="roundRect">
            <a:avLst/>
          </a:prstGeom>
          <a:noFill/>
          <a:ln w="57150">
            <a:solidFill>
              <a:srgbClr val="00D25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E5683B1C-CD12-AA6A-10DE-CC93F4A4F326}"/>
              </a:ext>
            </a:extLst>
          </p:cNvPr>
          <p:cNvSpPr txBox="1"/>
          <p:nvPr/>
        </p:nvSpPr>
        <p:spPr>
          <a:xfrm>
            <a:off x="7850503" y="5553744"/>
            <a:ext cx="2209153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uk-UA" sz="4000" b="1" dirty="0" smtClean="0">
                <a:solidFill>
                  <a:srgbClr val="3366FF"/>
                </a:solidFill>
              </a:rPr>
              <a:t>7 </a:t>
            </a:r>
            <a:r>
              <a:rPr lang="uk-UA" sz="4000" b="1" dirty="0">
                <a:solidFill>
                  <a:srgbClr val="3366FF"/>
                </a:solidFill>
              </a:rPr>
              <a:t>+ </a:t>
            </a:r>
            <a:r>
              <a:rPr lang="uk-UA" sz="4000" b="1" dirty="0" smtClean="0">
                <a:solidFill>
                  <a:srgbClr val="3366FF"/>
                </a:solidFill>
              </a:rPr>
              <a:t>3 </a:t>
            </a:r>
            <a:r>
              <a:rPr lang="uk-UA" sz="4000" b="1" dirty="0">
                <a:solidFill>
                  <a:srgbClr val="3366FF"/>
                </a:solidFill>
              </a:rPr>
              <a:t>= </a:t>
            </a:r>
            <a:r>
              <a:rPr lang="uk-UA" sz="4000" b="1" dirty="0" smtClean="0">
                <a:solidFill>
                  <a:srgbClr val="3366FF"/>
                </a:solidFill>
              </a:rPr>
              <a:t>10</a:t>
            </a:r>
            <a:endParaRPr lang="x-none" sz="4000" b="1" dirty="0">
              <a:solidFill>
                <a:srgbClr val="3366FF"/>
              </a:solidFill>
            </a:endParaRPr>
          </a:p>
        </p:txBody>
      </p:sp>
      <p:sp>
        <p:nvSpPr>
          <p:cNvPr id="25" name="Прямокутник: округлені кути 36">
            <a:extLst>
              <a:ext uri="{FF2B5EF4-FFF2-40B4-BE49-F238E27FC236}">
                <a16:creationId xmlns="" xmlns:a16="http://schemas.microsoft.com/office/drawing/2014/main" id="{9B5A9D69-ABEA-6A31-BEC5-5F478D56406A}"/>
              </a:ext>
            </a:extLst>
          </p:cNvPr>
          <p:cNvSpPr/>
          <p:nvPr/>
        </p:nvSpPr>
        <p:spPr>
          <a:xfrm>
            <a:off x="7816375" y="5553744"/>
            <a:ext cx="2243281" cy="707886"/>
          </a:xfrm>
          <a:prstGeom prst="roundRect">
            <a:avLst/>
          </a:prstGeom>
          <a:noFill/>
          <a:ln w="57150">
            <a:solidFill>
              <a:srgbClr val="00D25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274290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6" grpId="0" animBg="1"/>
      <p:bldP spid="20" grpId="0" animBg="1"/>
      <p:bldP spid="21" grpId="0" animBg="1"/>
      <p:bldP spid="24" grpId="0" animBg="1"/>
      <p:bldP spid="19" grpId="0" animBg="1"/>
      <p:bldP spid="27" grpId="0" animBg="1"/>
      <p:bldP spid="2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240970" y="494528"/>
            <a:ext cx="9742715" cy="985929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Повідомлення теми та завдань уроку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618497" y="1718901"/>
            <a:ext cx="5383989" cy="353943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>
                <a:solidFill>
                  <a:schemeClr val="bg1"/>
                </a:solidFill>
              </a:rPr>
              <a:t>Сьогодні на уроці ми </a:t>
            </a:r>
            <a:endParaRPr lang="uk-UA" sz="3200" b="1" dirty="0" smtClean="0">
              <a:solidFill>
                <a:schemeClr val="bg1"/>
              </a:solidFill>
            </a:endParaRP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будемо </a:t>
            </a:r>
            <a:r>
              <a:rPr lang="uk-UA" sz="3200" b="1" dirty="0">
                <a:solidFill>
                  <a:schemeClr val="bg1"/>
                </a:solidFill>
              </a:rPr>
              <a:t>обчислювати математичні </a:t>
            </a:r>
            <a:r>
              <a:rPr lang="uk-UA" sz="3200" b="1" dirty="0" smtClean="0">
                <a:solidFill>
                  <a:schemeClr val="bg1"/>
                </a:solidFill>
              </a:rPr>
              <a:t>вирази</a:t>
            </a:r>
            <a:r>
              <a:rPr lang="uk-UA" sz="3200" b="1" dirty="0" smtClean="0">
                <a:solidFill>
                  <a:schemeClr val="bg1"/>
                </a:solidFill>
              </a:rPr>
              <a:t>, порівнювати </a:t>
            </a:r>
            <a:r>
              <a:rPr lang="uk-UA" sz="3200" b="1" dirty="0" err="1" smtClean="0">
                <a:solidFill>
                  <a:schemeClr val="bg1"/>
                </a:solidFill>
              </a:rPr>
              <a:t>двоцифрві</a:t>
            </a:r>
            <a:r>
              <a:rPr lang="uk-UA" sz="3200" b="1" dirty="0" smtClean="0">
                <a:solidFill>
                  <a:schemeClr val="bg1"/>
                </a:solidFill>
              </a:rPr>
              <a:t>  числа.</a:t>
            </a:r>
            <a:endParaRPr lang="uk-UA" sz="3200" b="1" dirty="0">
              <a:solidFill>
                <a:schemeClr val="bg1"/>
              </a:solidFill>
            </a:endParaRPr>
          </a:p>
          <a:p>
            <a:pPr algn="ctr"/>
            <a:r>
              <a:rPr lang="uk-UA" sz="3200" b="1" dirty="0">
                <a:solidFill>
                  <a:schemeClr val="bg1"/>
                </a:solidFill>
              </a:rPr>
              <a:t>Розв'язувати задачі.</a:t>
            </a:r>
          </a:p>
          <a:p>
            <a:pPr algn="ctr"/>
            <a:r>
              <a:rPr lang="uk-UA" sz="3200" b="1" dirty="0">
                <a:solidFill>
                  <a:schemeClr val="bg1"/>
                </a:solidFill>
              </a:rPr>
              <a:t>Креслити відрізки</a:t>
            </a:r>
            <a:r>
              <a:rPr lang="uk-UA" sz="3200" b="1" dirty="0" smtClean="0">
                <a:solidFill>
                  <a:schemeClr val="bg1"/>
                </a:solidFill>
              </a:rPr>
              <a:t>.</a:t>
            </a:r>
            <a:endParaRPr lang="uk-UA" sz="3200" b="1" dirty="0">
              <a:solidFill>
                <a:schemeClr val="bg1"/>
              </a:solidFill>
            </a:endParaRPr>
          </a:p>
        </p:txBody>
      </p:sp>
      <p:pic>
        <p:nvPicPr>
          <p:cNvPr id="10" name="Picture 4" descr="Мистер Пибоди, картинка без фона - Приключения мистера Пибоди и Шермана -  YouLoveIt.ru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76" r="29548"/>
          <a:stretch/>
        </p:blipFill>
        <p:spPr bwMode="auto">
          <a:xfrm>
            <a:off x="9296399" y="2044162"/>
            <a:ext cx="2616937" cy="4050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 descr="Шерман - Приключения мистера Пибоди и Шермана - YouLoveIt.ru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635" y="1718901"/>
            <a:ext cx="2170794" cy="4798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9578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12309</TotalTime>
  <Words>746</Words>
  <Application>Microsoft Office PowerPoint</Application>
  <PresentationFormat>Произвольный</PresentationFormat>
  <Paragraphs>214</Paragraphs>
  <Slides>22</Slides>
  <Notes>1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Vasyl Tsupa</dc:creator>
  <cp:lastModifiedBy>Esmiralda Ivanova</cp:lastModifiedBy>
  <cp:revision>1326</cp:revision>
  <dcterms:created xsi:type="dcterms:W3CDTF">2018-01-05T16:38:53Z</dcterms:created>
  <dcterms:modified xsi:type="dcterms:W3CDTF">2024-02-27T08:54:57Z</dcterms:modified>
</cp:coreProperties>
</file>