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1105" r:id="rId3"/>
    <p:sldId id="1085" r:id="rId4"/>
    <p:sldId id="1104" r:id="rId5"/>
    <p:sldId id="808" r:id="rId6"/>
    <p:sldId id="1089" r:id="rId7"/>
    <p:sldId id="1090" r:id="rId8"/>
    <p:sldId id="1098" r:id="rId9"/>
    <p:sldId id="1029" r:id="rId10"/>
    <p:sldId id="1091" r:id="rId11"/>
    <p:sldId id="1092" r:id="rId12"/>
    <p:sldId id="1075" r:id="rId13"/>
    <p:sldId id="352" r:id="rId14"/>
    <p:sldId id="1106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295FFF"/>
    <a:srgbClr val="78B64E"/>
    <a:srgbClr val="FF66FF"/>
    <a:srgbClr val="F5F6F9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6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12.03.2024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12.03.2024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12.03.2024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8r69z08j23" TargetMode="External"/><Relationship Id="rId5" Type="http://schemas.microsoft.com/office/2007/relationships/hdphoto" Target="../media/hdphoto5.wdp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77067" y="4688736"/>
            <a:ext cx="9254403" cy="10215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</a:rPr>
              <a:t>Написання </a:t>
            </a:r>
            <a:r>
              <a:rPr lang="ru-RU" sz="5400" b="1" dirty="0" err="1">
                <a:solidFill>
                  <a:schemeClr val="bg1"/>
                </a:solidFill>
              </a:rPr>
              <a:t>слів</a:t>
            </a:r>
            <a:r>
              <a:rPr lang="ru-RU" sz="5400" b="1" dirty="0">
                <a:solidFill>
                  <a:schemeClr val="bg1"/>
                </a:solidFill>
              </a:rPr>
              <a:t> з </a:t>
            </a:r>
            <a:r>
              <a:rPr lang="ru-RU" sz="5400" b="1" dirty="0" smtClean="0">
                <a:solidFill>
                  <a:schemeClr val="bg1"/>
                </a:solidFill>
              </a:rPr>
              <a:t>апострофом 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91528" y="1486545"/>
            <a:ext cx="3343597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9</a:t>
            </a:r>
            <a:r>
              <a:rPr lang="uk-UA" sz="2800" b="1" dirty="0" smtClean="0">
                <a:solidFill>
                  <a:schemeClr val="bg1"/>
                </a:solidFill>
              </a:rPr>
              <a:t>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ОПОРНІ КОНСПЕКТИ\Укр мова\Звуки\Апостроф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4526"/>
            <a:ext cx="3885556" cy="2854861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" t="18505" r="53183" b="57642"/>
          <a:stretch/>
        </p:blipFill>
        <p:spPr>
          <a:xfrm>
            <a:off x="1207697" y="1790745"/>
            <a:ext cx="7236000" cy="295200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254" t="19757" r="26297" b="68775"/>
          <a:stretch/>
        </p:blipFill>
        <p:spPr>
          <a:xfrm>
            <a:off x="1395915" y="1997490"/>
            <a:ext cx="5585792" cy="74373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254" t="19757" r="40263" b="69397"/>
          <a:stretch/>
        </p:blipFill>
        <p:spPr>
          <a:xfrm>
            <a:off x="1395915" y="2952219"/>
            <a:ext cx="3975652" cy="7034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490" y="2537045"/>
            <a:ext cx="872484" cy="83034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254" t="19757" r="40263" b="69397"/>
          <a:stretch/>
        </p:blipFill>
        <p:spPr>
          <a:xfrm>
            <a:off x="1395915" y="3898944"/>
            <a:ext cx="3975652" cy="70340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375" t="32937" r="53539" b="56217"/>
          <a:stretch/>
        </p:blipFill>
        <p:spPr>
          <a:xfrm>
            <a:off x="5467777" y="3710919"/>
            <a:ext cx="2330492" cy="70786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90132" y="371863"/>
            <a:ext cx="9606397" cy="14188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словосполучення. Наведи його за пунктирними лініями. Утвори словосполучення </a:t>
            </a:r>
            <a:r>
              <a:rPr lang="uk-UA" sz="3200" b="1" dirty="0" smtClean="0">
                <a:solidFill>
                  <a:schemeClr val="bg1"/>
                </a:solidFill>
              </a:rPr>
              <a:t>в </a:t>
            </a:r>
            <a:r>
              <a:rPr lang="uk-UA" sz="3200" b="1" dirty="0" smtClean="0">
                <a:solidFill>
                  <a:schemeClr val="bg1"/>
                </a:solidFill>
              </a:rPr>
              <a:t>наступному рядку.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його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154" y="3700638"/>
            <a:ext cx="3875929" cy="237816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1190132" y="4536000"/>
            <a:ext cx="6778894" cy="15458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</a:t>
            </a:r>
            <a:r>
              <a:rPr lang="uk-UA" sz="2400" b="1" dirty="0">
                <a:solidFill>
                  <a:schemeClr val="bg1"/>
                </a:solidFill>
              </a:rPr>
              <a:t>за малюнком розповідь про дівчинку,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яка </a:t>
            </a:r>
            <a:r>
              <a:rPr lang="uk-UA" sz="2400" b="1" dirty="0">
                <a:solidFill>
                  <a:schemeClr val="bg1"/>
                </a:solidFill>
              </a:rPr>
              <a:t>сидить за комп’ютером.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Чи вмієш ти </a:t>
            </a:r>
            <a:r>
              <a:rPr lang="uk-UA" sz="2400" b="1" dirty="0">
                <a:solidFill>
                  <a:schemeClr val="bg1"/>
                </a:solidFill>
              </a:rPr>
              <a:t>користуватися </a:t>
            </a:r>
            <a:r>
              <a:rPr lang="uk-UA" sz="2400" b="1" dirty="0" smtClean="0">
                <a:solidFill>
                  <a:schemeClr val="bg1"/>
                </a:solidFill>
              </a:rPr>
              <a:t>комп’ютером?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Що ти робиш </a:t>
            </a:r>
            <a:r>
              <a:rPr lang="uk-UA" sz="2400" b="1" dirty="0">
                <a:solidFill>
                  <a:schemeClr val="bg1"/>
                </a:solidFill>
              </a:rPr>
              <a:t>у комп’ютері?</a:t>
            </a:r>
          </a:p>
        </p:txBody>
      </p:sp>
    </p:spTree>
    <p:extLst>
      <p:ext uri="{BB962C8B-B14F-4D97-AF65-F5344CB8AC3E}">
        <p14:creationId xmlns:p14="http://schemas.microsoft.com/office/powerpoint/2010/main" val="112764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" t="17189" r="41917" b="73094"/>
          <a:stretch/>
        </p:blipFill>
        <p:spPr>
          <a:xfrm>
            <a:off x="756000" y="4409611"/>
            <a:ext cx="9144000" cy="120256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17189" r="42128" b="73094"/>
          <a:stretch/>
        </p:blipFill>
        <p:spPr>
          <a:xfrm>
            <a:off x="792000" y="2462434"/>
            <a:ext cx="9072000" cy="120256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1028493" y="1713404"/>
            <a:ext cx="5698534" cy="646331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dirty="0">
                <a:solidFill>
                  <a:srgbClr val="0070C0"/>
                </a:solidFill>
              </a:rPr>
              <a:t>Мар’яні купили комп’ютер.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8276" y="3732850"/>
            <a:ext cx="6000233" cy="646331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dirty="0">
                <a:solidFill>
                  <a:srgbClr val="0070C0"/>
                </a:solidFill>
              </a:rPr>
              <a:t>У комп’ютері багато цікавого.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633" t="31404" r="30517" b="52379"/>
          <a:stretch/>
        </p:blipFill>
        <p:spPr>
          <a:xfrm>
            <a:off x="776300" y="2538267"/>
            <a:ext cx="2652700" cy="105902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857" t="52553" r="26384" b="36601"/>
          <a:stretch/>
        </p:blipFill>
        <p:spPr>
          <a:xfrm>
            <a:off x="3717235" y="2865590"/>
            <a:ext cx="5717886" cy="73043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771" t="63434" r="38711" b="20357"/>
          <a:stretch/>
        </p:blipFill>
        <p:spPr>
          <a:xfrm>
            <a:off x="877644" y="4458300"/>
            <a:ext cx="4094921" cy="105122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202" t="79526" r="33759" b="7915"/>
          <a:stretch/>
        </p:blipFill>
        <p:spPr>
          <a:xfrm>
            <a:off x="5153963" y="4437215"/>
            <a:ext cx="4616202" cy="81452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56000" y="385526"/>
            <a:ext cx="7425057" cy="12619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надруковані речення. Про що ми з них дізнаємося?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речення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62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835" y="363514"/>
            <a:ext cx="3407129" cy="209052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98195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09825" y="455866"/>
            <a:ext cx="8732066" cy="9810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42952" y="1994780"/>
            <a:ext cx="4368800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err="1">
                <a:solidFill>
                  <a:schemeClr val="bg1"/>
                </a:solidFill>
              </a:rPr>
              <a:t>Який</a:t>
            </a:r>
            <a:r>
              <a:rPr lang="ru-RU" sz="3200" b="1" dirty="0">
                <a:solidFill>
                  <a:schemeClr val="bg1"/>
                </a:solidFill>
              </a:rPr>
              <a:t> значок </a:t>
            </a:r>
            <a:r>
              <a:rPr lang="ru-RU" sz="3200" b="1" dirty="0" err="1">
                <a:solidFill>
                  <a:schemeClr val="bg1"/>
                </a:solidFill>
              </a:rPr>
              <a:t>вивчали</a:t>
            </a:r>
            <a:r>
              <a:rPr lang="ru-RU" sz="3200" b="1" dirty="0">
                <a:solidFill>
                  <a:schemeClr val="bg1"/>
                </a:solidFill>
              </a:rPr>
              <a:t> на </a:t>
            </a:r>
            <a:r>
              <a:rPr lang="ru-RU" sz="3200" b="1" dirty="0" err="1">
                <a:solidFill>
                  <a:schemeClr val="bg1"/>
                </a:solidFill>
              </a:rPr>
              <a:t>уроці</a:t>
            </a:r>
            <a:r>
              <a:rPr lang="ru-RU" sz="3200" b="1" dirty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smtClean="0">
                <a:solidFill>
                  <a:schemeClr val="bg1"/>
                </a:solidFill>
              </a:rPr>
              <a:t>Добери </a:t>
            </a:r>
            <a:r>
              <a:rPr lang="ru-RU" sz="3200" b="1" dirty="0">
                <a:solidFill>
                  <a:schemeClr val="bg1"/>
                </a:solidFill>
              </a:rPr>
              <a:t>і правильно </a:t>
            </a:r>
            <a:r>
              <a:rPr lang="ru-RU" sz="3200" b="1" dirty="0" err="1" smtClean="0">
                <a:solidFill>
                  <a:schemeClr val="bg1"/>
                </a:solidFill>
              </a:rPr>
              <a:t>вимови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слова з апострофом.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565960" y="2309446"/>
            <a:ext cx="2948392" cy="35564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550872" y="2147685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4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821847" y="505536"/>
            <a:ext cx="8811364" cy="8341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8642" y="2213112"/>
            <a:ext cx="1229139" cy="12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82486" y="592500"/>
            <a:ext cx="9422983" cy="82264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 за уявним компасом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928462" y="1657770"/>
            <a:ext cx="4498290" cy="2091589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Подивись на компас з  результатами роботи на </a:t>
            </a:r>
            <a:r>
              <a:rPr lang="uk-UA" sz="2400" b="1" dirty="0" err="1" smtClean="0">
                <a:solidFill>
                  <a:srgbClr val="0070C0"/>
                </a:solidFill>
              </a:rPr>
              <a:t>уроці</a:t>
            </a:r>
            <a:r>
              <a:rPr lang="uk-UA" sz="2400" b="1" dirty="0" smtClean="0">
                <a:solidFill>
                  <a:srgbClr val="0070C0"/>
                </a:solidFill>
              </a:rPr>
              <a:t>. У кожного вони свої.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Які твої відчуття в кінці уроку?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6" name="AutoShape 2" descr="Digital Compass for Android, Aplikacije na Google Play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Digital Compass for Android, Aplikacije na Google Play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Приложения в Google Play – Умный компас - Цифровой компас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10493" r="10709" b="10498"/>
          <a:stretch/>
        </p:blipFill>
        <p:spPr bwMode="auto">
          <a:xfrm>
            <a:off x="7164000" y="2375444"/>
            <a:ext cx="2988000" cy="29880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7527313" y="1457149"/>
            <a:ext cx="2234061" cy="883276"/>
          </a:xfrm>
          <a:prstGeom prst="round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Позитивні емоції</a:t>
            </a:r>
            <a:endParaRPr lang="uk-UA" sz="28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47634" y="3339882"/>
            <a:ext cx="1616366" cy="105912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Успішна робота</a:t>
            </a:r>
            <a:endParaRPr lang="uk-UA" sz="28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152000" y="3219797"/>
            <a:ext cx="1616366" cy="105912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Цікаві знання</a:t>
            </a:r>
            <a:endParaRPr lang="uk-UA" sz="28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849817" y="5363444"/>
            <a:ext cx="1616366" cy="105912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Нові вміння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17257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82486" y="592500"/>
            <a:ext cx="9422983" cy="82264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Налаштуйся </a:t>
            </a:r>
            <a:r>
              <a:rPr lang="uk-UA" sz="3600" b="1" dirty="0">
                <a:solidFill>
                  <a:schemeClr val="bg1"/>
                </a:solidFill>
              </a:rPr>
              <a:t>на </a:t>
            </a:r>
            <a:r>
              <a:rPr lang="uk-UA" sz="3600" b="1" dirty="0" smtClean="0">
                <a:solidFill>
                  <a:schemeClr val="bg1"/>
                </a:solidFill>
              </a:rPr>
              <a:t>роботу за уявним компасом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26856" y="1859925"/>
            <a:ext cx="4498290" cy="406190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При виконанні завдань на </a:t>
            </a:r>
            <a:r>
              <a:rPr lang="uk-UA" sz="2400" b="1" dirty="0" err="1" smtClean="0">
                <a:solidFill>
                  <a:srgbClr val="0070C0"/>
                </a:solidFill>
              </a:rPr>
              <a:t>уроці</a:t>
            </a:r>
            <a:r>
              <a:rPr lang="uk-UA" sz="2400" b="1" dirty="0" smtClean="0">
                <a:solidFill>
                  <a:srgbClr val="0070C0"/>
                </a:solidFill>
              </a:rPr>
              <a:t> у тебе виникають різні емоції. Щоб не розгубитися серед емоцій уроку, уяви, що в тебе є </a:t>
            </a:r>
            <a:r>
              <a:rPr lang="uk-UA" sz="2400" b="1" dirty="0" smtClean="0">
                <a:solidFill>
                  <a:srgbClr val="0070C0"/>
                </a:solidFill>
              </a:rPr>
              <a:t>твій внутрішній </a:t>
            </a:r>
            <a:r>
              <a:rPr lang="uk-UA" sz="2400" b="1" dirty="0" smtClean="0">
                <a:solidFill>
                  <a:srgbClr val="0070C0"/>
                </a:solidFill>
              </a:rPr>
              <a:t>компас. Його стрілка показує на результати роботи. </a:t>
            </a:r>
            <a:endParaRPr lang="uk-UA" sz="24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 </a:t>
            </a:r>
            <a:r>
              <a:rPr lang="uk-UA" sz="2400" b="1" dirty="0" smtClean="0">
                <a:solidFill>
                  <a:srgbClr val="0070C0"/>
                </a:solidFill>
              </a:rPr>
              <a:t>кожного вони свої.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Вибери, що ти очікуєш від уроку.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6" name="AutoShape 2" descr="Digital Compass for Android, Aplikacije na Google Play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Digital Compass for Android, Aplikacije na Google Play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Приложения в Google Play – Умный компас - Цифровой компас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10493" r="10709" b="10498"/>
          <a:stretch/>
        </p:blipFill>
        <p:spPr bwMode="auto">
          <a:xfrm>
            <a:off x="7164000" y="2375444"/>
            <a:ext cx="2988000" cy="29880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7527313" y="1457149"/>
            <a:ext cx="2234061" cy="883276"/>
          </a:xfrm>
          <a:prstGeom prst="round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Позитивні емоції</a:t>
            </a:r>
            <a:endParaRPr lang="uk-UA" sz="28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47634" y="3339882"/>
            <a:ext cx="1616366" cy="105912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Успішна робота</a:t>
            </a:r>
            <a:endParaRPr lang="uk-UA" sz="28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152000" y="3219797"/>
            <a:ext cx="1616366" cy="105912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Цікаві знання</a:t>
            </a:r>
            <a:endParaRPr lang="uk-UA" sz="28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849817" y="5363444"/>
            <a:ext cx="1616366" cy="105912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Нові вміння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65541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85449" y="634295"/>
            <a:ext cx="9876465" cy="726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Утвори слова з апострофом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544431" y="1564168"/>
            <a:ext cx="2053102" cy="7799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м'ята – </a:t>
            </a:r>
            <a:endParaRPr lang="ru-RU" sz="32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544430" y="2371807"/>
            <a:ext cx="2053103" cy="7799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err="1" smtClean="0"/>
              <a:t>солов’ї</a:t>
            </a:r>
            <a:r>
              <a:rPr lang="uk-UA" sz="3200" b="1" dirty="0" smtClean="0"/>
              <a:t> – </a:t>
            </a:r>
            <a:endParaRPr lang="ru-RU" sz="3200" b="1" dirty="0"/>
          </a:p>
        </p:txBody>
      </p:sp>
      <p:pic>
        <p:nvPicPr>
          <p:cNvPr id="2050" name="Picture 2" descr="D:\ОПОРНІ КОНСПЕКТИ\Укр мова\Звуки\Апостроф 1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78" y="2396485"/>
            <a:ext cx="5800725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6544431" y="3240568"/>
            <a:ext cx="2135856" cy="7799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солома – </a:t>
            </a:r>
            <a:endParaRPr lang="ru-RU" sz="3200" b="1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493251" y="4031209"/>
            <a:ext cx="2196798" cy="779930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дерево – </a:t>
            </a:r>
            <a:endParaRPr lang="ru-RU" sz="32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69378" y="1590923"/>
            <a:ext cx="5700792" cy="72641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Пригадай свої знання про апостроф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597532" y="1544922"/>
            <a:ext cx="2471058" cy="7799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м'ятний </a:t>
            </a:r>
            <a:endParaRPr lang="ru-RU" sz="3200" b="1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8597533" y="2371806"/>
            <a:ext cx="2471057" cy="7799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солов’їний</a:t>
            </a:r>
            <a:endParaRPr lang="ru-RU" sz="3200" b="1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8651963" y="3240567"/>
            <a:ext cx="2416628" cy="7799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солом’яний</a:t>
            </a:r>
            <a:endParaRPr lang="ru-RU" sz="3200" b="1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696561" y="4020498"/>
            <a:ext cx="2306713" cy="779930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д</a:t>
            </a:r>
            <a:r>
              <a:rPr lang="uk-UA" sz="3200" b="1" dirty="0" smtClean="0"/>
              <a:t>ерев’яний</a:t>
            </a:r>
            <a:endParaRPr lang="ru-RU" sz="3200" b="1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490001" y="4865740"/>
            <a:ext cx="2196798" cy="779930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трава – </a:t>
            </a:r>
            <a:endParaRPr lang="ru-RU" sz="3200" b="1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8762404" y="4860392"/>
            <a:ext cx="2196798" cy="779930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т</a:t>
            </a:r>
            <a:r>
              <a:rPr lang="uk-UA" sz="3200" b="1" dirty="0" smtClean="0"/>
              <a:t>рав’яний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73029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1803682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04657" y="2014827"/>
            <a:ext cx="5712268" cy="2485787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письма ми будемо </a:t>
            </a:r>
            <a:r>
              <a:rPr lang="ru-RU" sz="2800" b="1" dirty="0" err="1" smtClean="0">
                <a:solidFill>
                  <a:schemeClr val="bg1"/>
                </a:solidFill>
              </a:rPr>
              <a:t>удосконалювати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вміння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читати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й </a:t>
            </a:r>
            <a:r>
              <a:rPr lang="ru-RU" sz="2800" b="1" dirty="0" err="1">
                <a:solidFill>
                  <a:schemeClr val="bg1"/>
                </a:solidFill>
              </a:rPr>
              <a:t>писати</a:t>
            </a:r>
            <a:r>
              <a:rPr lang="ru-RU" sz="2800" b="1" dirty="0">
                <a:solidFill>
                  <a:schemeClr val="bg1"/>
                </a:solidFill>
              </a:rPr>
              <a:t> слова з </a:t>
            </a:r>
            <a:r>
              <a:rPr lang="uk-UA" sz="2800" b="1" dirty="0" smtClean="0">
                <a:solidFill>
                  <a:srgbClr val="FFFF00"/>
                </a:solidFill>
              </a:rPr>
              <a:t>апострофом</a:t>
            </a:r>
            <a:r>
              <a:rPr lang="uk-UA" sz="28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Побудуємо звукові схеми слів</a:t>
            </a:r>
            <a:r>
              <a:rPr lang="uk-UA" sz="2800" b="1" dirty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55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60715" y="557102"/>
            <a:ext cx="9655628" cy="10823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Що </a:t>
            </a:r>
            <a:r>
              <a:rPr lang="uk-UA" sz="3200" b="1" dirty="0">
                <a:solidFill>
                  <a:schemeClr val="bg1"/>
                </a:solidFill>
              </a:rPr>
              <a:t>робить хлопчик? Яку тваринку годує? Де живе хом’ячок? Які предмети є в клітці? Для чого вони?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4696" t="6718" r="521" b="1827"/>
          <a:stretch/>
        </p:blipFill>
        <p:spPr>
          <a:xfrm>
            <a:off x="1485395" y="1758084"/>
            <a:ext cx="9374862" cy="453458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1485394" y="4025373"/>
            <a:ext cx="3130149" cy="22672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Чи є в тебе вдома </a:t>
            </a:r>
            <a:r>
              <a:rPr lang="uk-UA" sz="2000" b="1" dirty="0">
                <a:solidFill>
                  <a:schemeClr val="bg1"/>
                </a:solidFill>
              </a:rPr>
              <a:t>хом’ячок? Де живе?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Що </a:t>
            </a:r>
            <a:r>
              <a:rPr lang="uk-UA" sz="2000" b="1" dirty="0">
                <a:solidFill>
                  <a:schemeClr val="bg1"/>
                </a:solidFill>
              </a:rPr>
              <a:t>полюбляє їсти? Чому в нього бувають великі щоки</a:t>
            </a:r>
            <a:r>
              <a:rPr lang="uk-UA" sz="2000" b="1" dirty="0" smtClean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Зверни увагу на написання апострофа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61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4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34839" y="645205"/>
            <a:ext cx="8485498" cy="7808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Вчимося </a:t>
            </a:r>
            <a:r>
              <a:rPr lang="ru-RU" sz="4000" b="1" dirty="0" err="1">
                <a:solidFill>
                  <a:schemeClr val="bg1"/>
                </a:solidFill>
              </a:rPr>
              <a:t>писати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33450" y="37147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933450" y="47053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933450" y="215265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933450" y="628650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93345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925830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5095875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олілінія: фігура 1">
            <a:extLst>
              <a:ext uri="{FF2B5EF4-FFF2-40B4-BE49-F238E27FC236}">
                <a16:creationId xmlns:a16="http://schemas.microsoft.com/office/drawing/2014/main" xmlns="" id="{2CAFDAA0-B625-4734-B668-8C1B5945103B}"/>
              </a:ext>
            </a:extLst>
          </p:cNvPr>
          <p:cNvSpPr/>
          <p:nvPr/>
        </p:nvSpPr>
        <p:spPr>
          <a:xfrm>
            <a:off x="5805486" y="3798094"/>
            <a:ext cx="161925" cy="180975"/>
          </a:xfrm>
          <a:custGeom>
            <a:avLst/>
            <a:gdLst>
              <a:gd name="connsiteX0" fmla="*/ 157163 w 157163"/>
              <a:gd name="connsiteY0" fmla="*/ 0 h 190500"/>
              <a:gd name="connsiteX1" fmla="*/ 88107 w 157163"/>
              <a:gd name="connsiteY1" fmla="*/ 119062 h 190500"/>
              <a:gd name="connsiteX2" fmla="*/ 0 w 157163"/>
              <a:gd name="connsiteY2" fmla="*/ 190500 h 190500"/>
              <a:gd name="connsiteX0" fmla="*/ 157163 w 157163"/>
              <a:gd name="connsiteY0" fmla="*/ 0 h 190500"/>
              <a:gd name="connsiteX1" fmla="*/ 88107 w 157163"/>
              <a:gd name="connsiteY1" fmla="*/ 119062 h 190500"/>
              <a:gd name="connsiteX2" fmla="*/ 0 w 157163"/>
              <a:gd name="connsiteY2" fmla="*/ 190500 h 190500"/>
              <a:gd name="connsiteX0" fmla="*/ 157163 w 157163"/>
              <a:gd name="connsiteY0" fmla="*/ 0 h 190500"/>
              <a:gd name="connsiteX1" fmla="*/ 88107 w 157163"/>
              <a:gd name="connsiteY1" fmla="*/ 119062 h 190500"/>
              <a:gd name="connsiteX2" fmla="*/ 0 w 157163"/>
              <a:gd name="connsiteY2" fmla="*/ 190500 h 190500"/>
              <a:gd name="connsiteX0" fmla="*/ 90488 w 90488"/>
              <a:gd name="connsiteY0" fmla="*/ 0 h 285750"/>
              <a:gd name="connsiteX1" fmla="*/ 21432 w 90488"/>
              <a:gd name="connsiteY1" fmla="*/ 119062 h 285750"/>
              <a:gd name="connsiteX2" fmla="*/ 0 w 90488"/>
              <a:gd name="connsiteY2" fmla="*/ 285750 h 285750"/>
              <a:gd name="connsiteX0" fmla="*/ 145257 w 145257"/>
              <a:gd name="connsiteY0" fmla="*/ 0 h 207169"/>
              <a:gd name="connsiteX1" fmla="*/ 76201 w 145257"/>
              <a:gd name="connsiteY1" fmla="*/ 119062 h 207169"/>
              <a:gd name="connsiteX2" fmla="*/ 0 w 145257"/>
              <a:gd name="connsiteY2" fmla="*/ 207169 h 207169"/>
              <a:gd name="connsiteX0" fmla="*/ 145257 w 145257"/>
              <a:gd name="connsiteY0" fmla="*/ 0 h 200025"/>
              <a:gd name="connsiteX1" fmla="*/ 76201 w 145257"/>
              <a:gd name="connsiteY1" fmla="*/ 119062 h 200025"/>
              <a:gd name="connsiteX2" fmla="*/ 0 w 145257"/>
              <a:gd name="connsiteY2" fmla="*/ 200025 h 200025"/>
              <a:gd name="connsiteX0" fmla="*/ 142876 w 142876"/>
              <a:gd name="connsiteY0" fmla="*/ 0 h 188119"/>
              <a:gd name="connsiteX1" fmla="*/ 73820 w 142876"/>
              <a:gd name="connsiteY1" fmla="*/ 119062 h 188119"/>
              <a:gd name="connsiteX2" fmla="*/ 0 w 142876"/>
              <a:gd name="connsiteY2" fmla="*/ 188119 h 188119"/>
              <a:gd name="connsiteX0" fmla="*/ 150019 w 150019"/>
              <a:gd name="connsiteY0" fmla="*/ 0 h 180975"/>
              <a:gd name="connsiteX1" fmla="*/ 80963 w 150019"/>
              <a:gd name="connsiteY1" fmla="*/ 119062 h 180975"/>
              <a:gd name="connsiteX2" fmla="*/ 0 w 150019"/>
              <a:gd name="connsiteY2" fmla="*/ 180975 h 180975"/>
              <a:gd name="connsiteX0" fmla="*/ 161925 w 161925"/>
              <a:gd name="connsiteY0" fmla="*/ 0 h 180975"/>
              <a:gd name="connsiteX1" fmla="*/ 80963 w 161925"/>
              <a:gd name="connsiteY1" fmla="*/ 119062 h 180975"/>
              <a:gd name="connsiteX2" fmla="*/ 0 w 161925"/>
              <a:gd name="connsiteY2" fmla="*/ 18097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925" h="180975">
                <a:moveTo>
                  <a:pt x="161925" y="0"/>
                </a:moveTo>
                <a:cubicBezTo>
                  <a:pt x="140494" y="43656"/>
                  <a:pt x="107951" y="88900"/>
                  <a:pt x="80963" y="119062"/>
                </a:cubicBezTo>
                <a:cubicBezTo>
                  <a:pt x="53976" y="149225"/>
                  <a:pt x="2381" y="177800"/>
                  <a:pt x="0" y="180975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2859E21F-080A-47FE-BBA6-DD6F8C34059C}"/>
              </a:ext>
            </a:extLst>
          </p:cNvPr>
          <p:cNvSpPr/>
          <p:nvPr/>
        </p:nvSpPr>
        <p:spPr>
          <a:xfrm>
            <a:off x="5838824" y="3693319"/>
            <a:ext cx="157163" cy="157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1803682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83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" t="18308" r="40167" b="56898"/>
          <a:stretch/>
        </p:blipFill>
        <p:spPr>
          <a:xfrm>
            <a:off x="1031633" y="2108833"/>
            <a:ext cx="9432000" cy="306833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3" t="39346" r="54374" b="43791"/>
          <a:stretch/>
        </p:blipFill>
        <p:spPr>
          <a:xfrm>
            <a:off x="1658947" y="1901412"/>
            <a:ext cx="146304" cy="139837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3" t="39346" r="54374" b="43791"/>
          <a:stretch/>
        </p:blipFill>
        <p:spPr>
          <a:xfrm>
            <a:off x="2591081" y="1901412"/>
            <a:ext cx="146304" cy="139837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3" t="39346" r="54374" b="43791"/>
          <a:stretch/>
        </p:blipFill>
        <p:spPr>
          <a:xfrm>
            <a:off x="3450063" y="1901603"/>
            <a:ext cx="146304" cy="139837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3" t="39346" r="54374" b="43791"/>
          <a:stretch/>
        </p:blipFill>
        <p:spPr>
          <a:xfrm>
            <a:off x="4205926" y="1906305"/>
            <a:ext cx="146304" cy="139837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8" t="39346" r="64499" b="43791"/>
          <a:stretch/>
        </p:blipFill>
        <p:spPr>
          <a:xfrm>
            <a:off x="5054714" y="1734360"/>
            <a:ext cx="1662931" cy="142322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0" t="41867" r="79995" b="44400"/>
          <a:stretch/>
        </p:blipFill>
        <p:spPr>
          <a:xfrm>
            <a:off x="1160910" y="2807893"/>
            <a:ext cx="1799239" cy="116746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0" t="41867" r="79995" b="44400"/>
          <a:stretch/>
        </p:blipFill>
        <p:spPr>
          <a:xfrm>
            <a:off x="3406651" y="2807893"/>
            <a:ext cx="1799239" cy="116746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8" t="39346" r="64499" b="43791"/>
          <a:stretch/>
        </p:blipFill>
        <p:spPr>
          <a:xfrm>
            <a:off x="7640099" y="1743137"/>
            <a:ext cx="1662931" cy="14232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220" t="21898" r="64016" b="65736"/>
          <a:stretch/>
        </p:blipFill>
        <p:spPr>
          <a:xfrm>
            <a:off x="6242677" y="2924193"/>
            <a:ext cx="1177452" cy="83880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220" t="21898" r="64016" b="65736"/>
          <a:stretch/>
        </p:blipFill>
        <p:spPr>
          <a:xfrm>
            <a:off x="8446248" y="2927982"/>
            <a:ext cx="1177452" cy="8388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192" t="22448" r="62265" b="65117"/>
          <a:stretch/>
        </p:blipFill>
        <p:spPr>
          <a:xfrm>
            <a:off x="1210264" y="3952286"/>
            <a:ext cx="1422718" cy="79344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192" t="22448" r="62265" b="65117"/>
          <a:stretch/>
        </p:blipFill>
        <p:spPr>
          <a:xfrm>
            <a:off x="3178561" y="3952286"/>
            <a:ext cx="1422718" cy="79344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285" t="22102" r="42455" b="60600"/>
          <a:stretch/>
        </p:blipFill>
        <p:spPr>
          <a:xfrm>
            <a:off x="5178780" y="3914775"/>
            <a:ext cx="2298054" cy="110372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285" t="22102" r="42455" b="60600"/>
          <a:stretch/>
        </p:blipFill>
        <p:spPr>
          <a:xfrm>
            <a:off x="7927848" y="3914775"/>
            <a:ext cx="2298054" cy="1103727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61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32854" y="476342"/>
            <a:ext cx="9929291" cy="13201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слова в рядках. Пригадай, скільки звуків </a:t>
            </a:r>
            <a:r>
              <a:rPr lang="uk-UA" sz="2800" b="1" dirty="0" smtClean="0">
                <a:solidFill>
                  <a:schemeClr val="bg1"/>
                </a:solidFill>
              </a:rPr>
              <a:t>позначають букви я ю є ї </a:t>
            </a:r>
            <a:r>
              <a:rPr lang="uk-UA" sz="2800" b="1" dirty="0" smtClean="0">
                <a:solidFill>
                  <a:schemeClr val="bg1"/>
                </a:solidFill>
              </a:rPr>
              <a:t>після апострофа. Надпиши звукові схеми. </a:t>
            </a:r>
            <a:r>
              <a:rPr lang="uk-UA" sz="28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слова за зразком.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708275" y="1796463"/>
            <a:ext cx="2182936" cy="202882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596205" y="4123262"/>
            <a:ext cx="1978094" cy="1829521"/>
          </a:xfrm>
          <a:prstGeom prst="rect">
            <a:avLst/>
          </a:prstGeom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213822" y="1884908"/>
            <a:ext cx="1432708" cy="584775"/>
          </a:xfrm>
          <a:prstGeom prst="rect">
            <a:avLst/>
          </a:prstGeom>
          <a:noFill/>
          <a:ln w="38100"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=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=  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520070" y="2668896"/>
            <a:ext cx="1432708" cy="584775"/>
          </a:xfrm>
          <a:prstGeom prst="rect">
            <a:avLst/>
          </a:prstGeom>
          <a:noFill/>
          <a:ln w="38100"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=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 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115049" y="2588445"/>
            <a:ext cx="1432708" cy="584775"/>
          </a:xfrm>
          <a:prstGeom prst="rect">
            <a:avLst/>
          </a:prstGeom>
          <a:noFill/>
          <a:ln w="38100"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=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 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273425" y="3659898"/>
            <a:ext cx="1432708" cy="584775"/>
          </a:xfrm>
          <a:prstGeom prst="rect">
            <a:avLst/>
          </a:prstGeom>
          <a:noFill/>
          <a:ln w="38100"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=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  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5136049" y="3620967"/>
            <a:ext cx="2647924" cy="584775"/>
          </a:xfrm>
          <a:prstGeom prst="rect">
            <a:avLst/>
          </a:prstGeom>
          <a:noFill/>
          <a:ln w="38100"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–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=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  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871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" t="17185" r="41659" b="41797"/>
          <a:stretch/>
        </p:blipFill>
        <p:spPr>
          <a:xfrm>
            <a:off x="1190133" y="1558981"/>
            <a:ext cx="9180000" cy="5076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605" t="21898" r="25920" b="65736"/>
          <a:stretch/>
        </p:blipFill>
        <p:spPr>
          <a:xfrm>
            <a:off x="1218027" y="1536780"/>
            <a:ext cx="4519159" cy="83880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055" t="38456" r="36470" b="49178"/>
          <a:stretch/>
        </p:blipFill>
        <p:spPr>
          <a:xfrm>
            <a:off x="1313318" y="2498420"/>
            <a:ext cx="4519159" cy="83880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550" t="59849" r="55378" b="27785"/>
          <a:stretch/>
        </p:blipFill>
        <p:spPr>
          <a:xfrm>
            <a:off x="5904124" y="2816348"/>
            <a:ext cx="2075689" cy="7988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927" t="25722" r="53923" b="65062"/>
          <a:stretch/>
        </p:blipFill>
        <p:spPr>
          <a:xfrm>
            <a:off x="5832477" y="1817277"/>
            <a:ext cx="2266122" cy="5830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630693" y="2253692"/>
            <a:ext cx="2331671" cy="216706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190133" y="371863"/>
            <a:ext cx="8496000" cy="11177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речення у наступних рядках. </a:t>
            </a:r>
          </a:p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за зразком.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61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49200" y="3682689"/>
            <a:ext cx="100367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dirty="0"/>
              <a:t>б</a:t>
            </a:r>
            <a:endParaRPr lang="ru-RU" sz="3500" dirty="0"/>
          </a:p>
        </p:txBody>
      </p:sp>
      <p:sp>
        <p:nvSpPr>
          <p:cNvPr id="20" name="TextBox 19"/>
          <p:cNvSpPr txBox="1"/>
          <p:nvPr/>
        </p:nvSpPr>
        <p:spPr>
          <a:xfrm>
            <a:off x="1549201" y="5622217"/>
            <a:ext cx="152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dirty="0"/>
              <a:t>в</a:t>
            </a:r>
            <a:endParaRPr lang="ru-RU" sz="3500" dirty="0"/>
          </a:p>
        </p:txBody>
      </p:sp>
      <p:sp>
        <p:nvSpPr>
          <p:cNvPr id="21" name="TextBox 20"/>
          <p:cNvSpPr txBox="1"/>
          <p:nvPr/>
        </p:nvSpPr>
        <p:spPr>
          <a:xfrm>
            <a:off x="3768120" y="4680424"/>
            <a:ext cx="136158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dirty="0"/>
              <a:t>є</a:t>
            </a:r>
            <a:endParaRPr lang="ru-RU" sz="3500" dirty="0"/>
          </a:p>
        </p:txBody>
      </p:sp>
      <p:sp>
        <p:nvSpPr>
          <p:cNvPr id="22" name="TextBox 21"/>
          <p:cNvSpPr txBox="1"/>
          <p:nvPr/>
        </p:nvSpPr>
        <p:spPr>
          <a:xfrm>
            <a:off x="1549201" y="4680424"/>
            <a:ext cx="14145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dirty="0"/>
              <a:t>п</a:t>
            </a:r>
            <a:endParaRPr lang="ru-RU" sz="3500" dirty="0"/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2032806" y="4035299"/>
            <a:ext cx="377418" cy="6852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2016263" y="5268738"/>
            <a:ext cx="461037" cy="68532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3073201" y="5035187"/>
            <a:ext cx="573743" cy="24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0" t="35845" r="36141" b="46378"/>
          <a:stretch/>
        </p:blipFill>
        <p:spPr>
          <a:xfrm>
            <a:off x="4631810" y="4873662"/>
            <a:ext cx="1162532" cy="157327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" t="42074" r="83782" b="47227"/>
          <a:stretch/>
        </p:blipFill>
        <p:spPr>
          <a:xfrm>
            <a:off x="4752044" y="3396099"/>
            <a:ext cx="1080433" cy="88372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424" t="57798" r="38235" b="29836"/>
          <a:stretch/>
        </p:blipFill>
        <p:spPr>
          <a:xfrm>
            <a:off x="6174169" y="3616800"/>
            <a:ext cx="1970642" cy="83880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578" t="55307" r="26227" b="26459"/>
          <a:stretch/>
        </p:blipFill>
        <p:spPr>
          <a:xfrm>
            <a:off x="6084482" y="4466618"/>
            <a:ext cx="1378362" cy="115917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303" t="76847" r="57356" b="10787"/>
          <a:stretch/>
        </p:blipFill>
        <p:spPr>
          <a:xfrm>
            <a:off x="6084482" y="5769250"/>
            <a:ext cx="1970642" cy="8388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44695" y="4798417"/>
            <a:ext cx="243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/>
              <a:t>‘</a:t>
            </a:r>
            <a:endParaRPr lang="ru-RU" b="1" dirty="0"/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2123352" y="5013610"/>
            <a:ext cx="573743" cy="24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6" t="38519" r="65665" b="43704"/>
          <a:stretch/>
        </p:blipFill>
        <p:spPr>
          <a:xfrm>
            <a:off x="4590765" y="4163504"/>
            <a:ext cx="1077880" cy="1458713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1190132" y="371863"/>
            <a:ext cx="9606397" cy="11177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Утвори слова в наступних рядках.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утворені слова відповідно до слів, записаних пунктиром.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6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1206" y="402536"/>
            <a:ext cx="9170593" cy="10017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Пальчикова гімнастика "Каченята« з сайту </a:t>
            </a:r>
            <a:r>
              <a:rPr lang="uk-UA" sz="3200" b="1" dirty="0" err="1">
                <a:solidFill>
                  <a:schemeClr val="bg1"/>
                </a:solidFill>
              </a:rPr>
              <a:t>Ютуб</a:t>
            </a:r>
            <a:r>
              <a:rPr lang="uk-UA" sz="3200" b="1" dirty="0">
                <a:solidFill>
                  <a:schemeClr val="bg1"/>
                </a:solidFill>
              </a:rPr>
              <a:t> від каналу «</a:t>
            </a:r>
            <a:r>
              <a:rPr lang="uk-UA" sz="3200" b="1" dirty="0"/>
              <a:t>Світлана Скрипка»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26" name="Picture 2" descr="Народні пальчикові ігр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1112"/>
            <a:ext cx="2463825" cy="134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Animated Pencil Clipart Png Transparent Png (#5472725) - PinClipar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39" b="97098" l="21136" r="80000">
                        <a14:foregroundMark x1="36477" y1="37731" x2="36477" y2="37731"/>
                        <a14:foregroundMark x1="43068" y1="37863" x2="43068" y2="37863"/>
                        <a14:backgroundMark x1="27500" y1="54617" x2="27500" y2="54617"/>
                        <a14:backgroundMark x1="28295" y1="51583" x2="28295" y2="51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05" r="21736"/>
          <a:stretch/>
        </p:blipFill>
        <p:spPr bwMode="auto">
          <a:xfrm flipH="1">
            <a:off x="9388752" y="1768767"/>
            <a:ext cx="2833513" cy="422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Пальчикова гімнасти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71925" y="1404256"/>
            <a:ext cx="7625684" cy="4289447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67440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44833</TotalTime>
  <Words>405</Words>
  <Application>Microsoft Office PowerPoint</Application>
  <PresentationFormat>Произвольный</PresentationFormat>
  <Paragraphs>78</Paragraphs>
  <Slides>14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2951</cp:revision>
  <dcterms:created xsi:type="dcterms:W3CDTF">2018-01-05T16:38:53Z</dcterms:created>
  <dcterms:modified xsi:type="dcterms:W3CDTF">2024-03-12T09:09:29Z</dcterms:modified>
</cp:coreProperties>
</file>