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985" r:id="rId3"/>
    <p:sldId id="976" r:id="rId4"/>
    <p:sldId id="993" r:id="rId5"/>
    <p:sldId id="988" r:id="rId6"/>
    <p:sldId id="994" r:id="rId7"/>
    <p:sldId id="979" r:id="rId8"/>
    <p:sldId id="986" r:id="rId9"/>
    <p:sldId id="954" r:id="rId10"/>
    <p:sldId id="989" r:id="rId11"/>
    <p:sldId id="906" r:id="rId12"/>
    <p:sldId id="990" r:id="rId13"/>
    <p:sldId id="975" r:id="rId14"/>
    <p:sldId id="850" r:id="rId15"/>
    <p:sldId id="98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F71CE"/>
    <a:srgbClr val="322ADA"/>
    <a:srgbClr val="FF5050"/>
    <a:srgbClr val="E838BA"/>
    <a:srgbClr val="295FFF"/>
    <a:srgbClr val="463EDE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46va205j23" TargetMode="External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6554" y="4057293"/>
            <a:ext cx="9013805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Алфавіт. </a:t>
            </a:r>
            <a:r>
              <a:rPr lang="ru-RU" sz="4800" b="1" dirty="0" err="1">
                <a:solidFill>
                  <a:schemeClr val="bg1"/>
                </a:solidFill>
              </a:rPr>
              <a:t>Читання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літер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алфавіту</a:t>
            </a:r>
            <a:r>
              <a:rPr lang="ru-RU" sz="4800" b="1" dirty="0">
                <a:solidFill>
                  <a:schemeClr val="bg1"/>
                </a:solidFill>
              </a:rPr>
              <a:t>, тексту з </a:t>
            </a:r>
            <a:r>
              <a:rPr lang="ru-RU" sz="4800" b="1" dirty="0" err="1">
                <a:solidFill>
                  <a:schemeClr val="bg1"/>
                </a:solidFill>
              </a:rPr>
              <a:t>вивченими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літерами</a:t>
            </a:r>
            <a:endParaRPr lang="uk-UA" sz="4800" b="1" i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8" b="1"/>
          <a:stretch/>
        </p:blipFill>
        <p:spPr>
          <a:xfrm>
            <a:off x="1052214" y="1400723"/>
            <a:ext cx="5332344" cy="2416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0662" y="1151810"/>
            <a:ext cx="3360715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91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799" y="1407648"/>
            <a:ext cx="5116024" cy="535452"/>
          </a:xfrm>
          <a:prstGeom prst="rect">
            <a:avLst/>
          </a:prstGeom>
          <a:solidFill>
            <a:srgbClr val="322ADA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таке алфавіт?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425" t="1504" r="9826" b="9043"/>
          <a:stretch/>
        </p:blipFill>
        <p:spPr>
          <a:xfrm>
            <a:off x="5989319" y="1384786"/>
            <a:ext cx="5392503" cy="473148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03571"/>
            <a:ext cx="1054100" cy="1154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8227" y="503956"/>
            <a:ext cx="8732066" cy="799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Алфавіт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4100" y="5971878"/>
            <a:ext cx="9210040" cy="617815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алфавіт кілька разів і спробуй вивчити його напам’ять.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799" y="1954530"/>
            <a:ext cx="5116023" cy="891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Алфавіт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– це букви, розташовані в певному порядку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799" y="2846068"/>
            <a:ext cx="5116024" cy="605792"/>
          </a:xfrm>
          <a:prstGeom prst="rect">
            <a:avLst/>
          </a:prstGeom>
          <a:solidFill>
            <a:srgbClr val="EF71CE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Полічи кількість букв у ньому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799" y="3440502"/>
            <a:ext cx="5116024" cy="788744"/>
          </a:xfrm>
          <a:prstGeom prst="rect">
            <a:avLst/>
          </a:prstGeom>
          <a:solidFill>
            <a:srgbClr val="FF33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букви червоного кольору. Які звуки вони позначають?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798" y="4240676"/>
            <a:ext cx="5116025" cy="8799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букви блакитного кольору. Які звуки вони позначають?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5799" y="5120640"/>
            <a:ext cx="5116025" cy="8799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ти знаєш про букви зеленого й фіолетового кольорів.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2" y="1313780"/>
            <a:ext cx="2047033" cy="473259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450123" y="494528"/>
            <a:ext cx="9137901" cy="6581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>
                <a:solidFill>
                  <a:schemeClr val="bg1"/>
                </a:solidFill>
              </a:rPr>
              <a:t>вірш</a:t>
            </a:r>
            <a:r>
              <a:rPr lang="ru-RU" sz="4000" b="1" dirty="0">
                <a:solidFill>
                  <a:schemeClr val="bg1"/>
                </a:solidFill>
              </a:rPr>
              <a:t>. Придумай </a:t>
            </a:r>
            <a:r>
              <a:rPr lang="ru-RU" sz="4000" b="1" dirty="0" smtClean="0">
                <a:solidFill>
                  <a:schemeClr val="bg1"/>
                </a:solidFill>
              </a:rPr>
              <a:t>заголовок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0123" y="1313780"/>
            <a:ext cx="4847862" cy="489364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Буква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А 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зат</a:t>
            </a:r>
            <a:r>
              <a:rPr lang="uk-UA" sz="2400" dirty="0" smtClean="0">
                <a:solidFill>
                  <a:srgbClr val="000000"/>
                </a:solidFill>
                <a:latin typeface="UkrainianPragmUd-Regular"/>
              </a:rPr>
              <a:t>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мна встала,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розбу</a:t>
            </a:r>
            <a:r>
              <a:rPr lang="uk-UA" sz="2400" dirty="0" smtClean="0">
                <a:solidFill>
                  <a:srgbClr val="00AFF0"/>
                </a:solidFill>
                <a:latin typeface="ArialMT"/>
              </a:rPr>
              <a:t>ди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ла букву </a:t>
            </a:r>
            <a:r>
              <a:rPr lang="uk-UA" sz="2400" b="1" dirty="0" err="1" smtClean="0">
                <a:solidFill>
                  <a:srgbClr val="000000"/>
                </a:solidFill>
                <a:latin typeface="Arial-BoldMT"/>
              </a:rPr>
              <a:t>Бе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: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— Чуєш? — злякано сказала, —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мишка в закутку шкребе.</a:t>
            </a:r>
          </a:p>
          <a:p>
            <a:r>
              <a:rPr lang="uk-UA" sz="2400" b="1" dirty="0" err="1" smtClean="0">
                <a:solidFill>
                  <a:srgbClr val="000000"/>
                </a:solidFill>
                <a:latin typeface="Arial-BoldMT"/>
              </a:rPr>
              <a:t>Бе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зіск</a:t>
            </a:r>
            <a:r>
              <a:rPr lang="uk-UA" sz="2400" dirty="0" smtClean="0">
                <a:solidFill>
                  <a:srgbClr val="000000"/>
                </a:solidFill>
                <a:latin typeface="UkrainianPragmUd-Regular"/>
              </a:rPr>
              <a:t>о</a:t>
            </a:r>
            <a:r>
              <a:rPr lang="uk-UA" sz="2400" dirty="0" smtClean="0">
                <a:solidFill>
                  <a:srgbClr val="00AFF0"/>
                </a:solidFill>
                <a:latin typeface="ArialMT"/>
              </a:rPr>
              <a:t>чи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ла з полиці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і терм</a:t>
            </a:r>
            <a:r>
              <a:rPr lang="uk-UA" sz="2400" dirty="0" smtClean="0">
                <a:solidFill>
                  <a:srgbClr val="000000"/>
                </a:solidFill>
                <a:latin typeface="UkrainianPragmUd-Regular"/>
              </a:rPr>
              <a:t>о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сить букву </a:t>
            </a:r>
            <a:r>
              <a:rPr lang="uk-UA" sz="2400" b="1" dirty="0" err="1" smtClean="0">
                <a:solidFill>
                  <a:srgbClr val="000000"/>
                </a:solidFill>
                <a:latin typeface="Arial-BoldMT"/>
              </a:rPr>
              <a:t>Ве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: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— </a:t>
            </a:r>
            <a:r>
              <a:rPr lang="uk-UA" sz="2400" dirty="0" err="1" smtClean="0">
                <a:solidFill>
                  <a:srgbClr val="000000"/>
                </a:solidFill>
                <a:latin typeface="ArialMT"/>
              </a:rPr>
              <a:t>Роз</a:t>
            </a:r>
            <a:r>
              <a:rPr lang="uk-UA" sz="2400" dirty="0" err="1" smtClean="0">
                <a:solidFill>
                  <a:srgbClr val="00AFF0"/>
                </a:solidFill>
                <a:latin typeface="ArialMT"/>
              </a:rPr>
              <a:t>шу</a:t>
            </a:r>
            <a:r>
              <a:rPr lang="uk-UA" sz="2400" dirty="0" err="1" smtClean="0">
                <a:solidFill>
                  <a:srgbClr val="000000"/>
                </a:solidFill>
                <a:latin typeface="ArialMT"/>
              </a:rPr>
              <a:t>кать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 негайно кицю —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всім завдання бойове!</a:t>
            </a:r>
          </a:p>
          <a:p>
            <a:r>
              <a:rPr lang="uk-UA" sz="2400" b="1" dirty="0" err="1" smtClean="0">
                <a:solidFill>
                  <a:srgbClr val="000000"/>
                </a:solidFill>
                <a:latin typeface="Arial-BoldMT"/>
              </a:rPr>
              <a:t>Ве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мерщій до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Ге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,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Ґе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,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Де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: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— Хто з вас знає, киця де?</a:t>
            </a:r>
          </a:p>
          <a:p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Ге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,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Ґе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,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Де 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того не знали,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та шви</a:t>
            </a:r>
            <a:r>
              <a:rPr lang="uk-UA" sz="2400" dirty="0" smtClean="0">
                <a:solidFill>
                  <a:srgbClr val="00AFF0"/>
                </a:solidFill>
                <a:latin typeface="ArialMT"/>
              </a:rPr>
              <a:t>день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ко пов</a:t>
            </a:r>
            <a:r>
              <a:rPr lang="uk-UA" sz="2400" dirty="0" smtClean="0">
                <a:solidFill>
                  <a:srgbClr val="00AFF0"/>
                </a:solidFill>
                <a:latin typeface="ArialMT"/>
              </a:rPr>
              <a:t>ста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вали,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підняли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,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Є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,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Же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, </a:t>
            </a:r>
            <a:r>
              <a:rPr lang="uk-UA" sz="2400" b="1" dirty="0" err="1" smtClean="0">
                <a:solidFill>
                  <a:srgbClr val="000000"/>
                </a:solidFill>
                <a:latin typeface="Arial-BoldMT"/>
              </a:rPr>
              <a:t>Зе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97985" y="1325802"/>
            <a:ext cx="4166305" cy="34163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— Хто до киці повезе?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Тут вся азбука про</a:t>
            </a:r>
            <a:r>
              <a:rPr lang="uk-UA" sz="2400" dirty="0" smtClean="0">
                <a:solidFill>
                  <a:srgbClr val="00AFF0"/>
                </a:solidFill>
                <a:latin typeface="ArialMT"/>
              </a:rPr>
              <a:t>сну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лась,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одя</a:t>
            </a:r>
            <a:r>
              <a:rPr lang="uk-UA" sz="2400" dirty="0" smtClean="0">
                <a:solidFill>
                  <a:srgbClr val="00AFF0"/>
                </a:solidFill>
                <a:latin typeface="ArialMT"/>
              </a:rPr>
              <a:t>гну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лась та узулась: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— У похід усі на мишку!</a:t>
            </a:r>
          </a:p>
          <a:p>
            <a:r>
              <a:rPr lang="uk-UA" sz="2400" dirty="0" err="1" smtClean="0">
                <a:solidFill>
                  <a:srgbClr val="000000"/>
                </a:solidFill>
                <a:latin typeface="ArialMT"/>
              </a:rPr>
              <a:t>Турбув</a:t>
            </a:r>
            <a:r>
              <a:rPr lang="uk-UA" sz="2400" dirty="0" err="1" smtClean="0">
                <a:solidFill>
                  <a:srgbClr val="000000"/>
                </a:solidFill>
                <a:latin typeface="UkrainianPragmUd-Regular"/>
              </a:rPr>
              <a:t>à</a:t>
            </a:r>
            <a:r>
              <a:rPr lang="uk-UA" sz="2400" dirty="0" err="1" smtClean="0">
                <a:solidFill>
                  <a:srgbClr val="000000"/>
                </a:solidFill>
                <a:latin typeface="ArialMT"/>
              </a:rPr>
              <a:t>ти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  <a:latin typeface="ArialMT"/>
              </a:rPr>
              <a:t>н</a:t>
            </a:r>
            <a:r>
              <a:rPr lang="uk-UA" sz="2400" dirty="0" err="1" smtClean="0">
                <a:solidFill>
                  <a:srgbClr val="000000"/>
                </a:solidFill>
                <a:latin typeface="UkrainianPragmUd-Regular"/>
              </a:rPr>
              <a:t>à</a:t>
            </a:r>
            <a:r>
              <a:rPr lang="uk-UA" sz="2400" dirty="0" err="1" smtClean="0">
                <a:solidFill>
                  <a:srgbClr val="000000"/>
                </a:solidFill>
                <a:latin typeface="ArialMT"/>
              </a:rPr>
              <a:t>що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 кішку?!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— Нас багато! — каже </a:t>
            </a:r>
            <a:r>
              <a:rPr lang="uk-UA" sz="2400" b="1" dirty="0" err="1" smtClean="0">
                <a:solidFill>
                  <a:srgbClr val="000000"/>
                </a:solidFill>
                <a:latin typeface="Arial-BoldMT"/>
              </a:rPr>
              <a:t>Зе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, — мишка нас не погризе!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Наля</a:t>
            </a:r>
            <a:r>
              <a:rPr lang="uk-UA" sz="2400" dirty="0" smtClean="0">
                <a:solidFill>
                  <a:srgbClr val="00AFF0"/>
                </a:solidFill>
                <a:latin typeface="ArialMT"/>
              </a:rPr>
              <a:t>ка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ли букви мишу.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Утекла. Настала тиша…</a:t>
            </a:r>
            <a:endParaRPr lang="uk-UA" sz="2400" i="1" dirty="0"/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03571"/>
            <a:ext cx="1054100" cy="1154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62451" y="4755688"/>
            <a:ext cx="5061836" cy="17873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000" b="1" dirty="0"/>
              <a:t>Коли </a:t>
            </a:r>
            <a:r>
              <a:rPr lang="ru-RU" sz="2000" b="1" dirty="0" err="1"/>
              <a:t>відбувались</a:t>
            </a:r>
            <a:r>
              <a:rPr lang="ru-RU" sz="2000" b="1" dirty="0"/>
              <a:t> </a:t>
            </a:r>
            <a:r>
              <a:rPr lang="ru-RU" sz="2000" b="1" dirty="0" err="1"/>
              <a:t>події</a:t>
            </a:r>
            <a:r>
              <a:rPr lang="ru-RU" sz="2000" b="1" dirty="0"/>
              <a:t>?</a:t>
            </a:r>
          </a:p>
          <a:p>
            <a:pPr marL="354013" indent="-354013">
              <a:buAutoNum type="arabicPeriod"/>
            </a:pP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робили</a:t>
            </a:r>
            <a:r>
              <a:rPr lang="ru-RU" sz="2000" b="1" dirty="0"/>
              <a:t> </a:t>
            </a:r>
            <a:r>
              <a:rPr lang="ru-RU" sz="2000" b="1" dirty="0" err="1" smtClean="0"/>
              <a:t>букви</a:t>
            </a:r>
            <a:r>
              <a:rPr lang="ru-RU" sz="2000" b="1" dirty="0" smtClean="0"/>
              <a:t>?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потурбувало</a:t>
            </a:r>
            <a:r>
              <a:rPr lang="ru-RU" sz="2000" b="1" dirty="0"/>
              <a:t>?</a:t>
            </a:r>
          </a:p>
          <a:p>
            <a:pPr marL="354013" indent="-354013">
              <a:buAutoNum type="arabicPeriod"/>
            </a:pPr>
            <a:r>
              <a:rPr lang="ru-RU" sz="2000" b="1" dirty="0"/>
              <a:t>До кого вони </a:t>
            </a:r>
            <a:r>
              <a:rPr lang="ru-RU" sz="2000" b="1" dirty="0" err="1"/>
              <a:t>вирішили</a:t>
            </a:r>
            <a:r>
              <a:rPr lang="ru-RU" sz="2000" b="1" dirty="0"/>
              <a:t> </a:t>
            </a:r>
            <a:r>
              <a:rPr lang="ru-RU" sz="2000" b="1" dirty="0" err="1"/>
              <a:t>звернутись</a:t>
            </a:r>
            <a:r>
              <a:rPr lang="ru-RU" sz="2000" b="1" dirty="0"/>
              <a:t> по </a:t>
            </a:r>
            <a:r>
              <a:rPr lang="ru-RU" sz="2000" b="1" dirty="0" err="1"/>
              <a:t>допомогу</a:t>
            </a:r>
            <a:r>
              <a:rPr lang="ru-RU" sz="2000" b="1" dirty="0"/>
              <a:t>?</a:t>
            </a:r>
          </a:p>
          <a:p>
            <a:pPr marL="354013" indent="-354013">
              <a:buAutoNum type="arabicPeriod"/>
            </a:pPr>
            <a:r>
              <a:rPr lang="ru-RU" sz="2000" b="1" dirty="0" err="1"/>
              <a:t>Чому</a:t>
            </a:r>
            <a:r>
              <a:rPr lang="ru-RU" sz="2000" b="1" dirty="0"/>
              <a:t> передумали </a:t>
            </a:r>
            <a:r>
              <a:rPr lang="ru-RU" sz="2000" b="1" dirty="0" err="1"/>
              <a:t>шукати</a:t>
            </a:r>
            <a:r>
              <a:rPr lang="ru-RU" sz="2000" b="1" dirty="0"/>
              <a:t> </a:t>
            </a:r>
            <a:r>
              <a:rPr lang="ru-RU" sz="2000" b="1" dirty="0" err="1"/>
              <a:t>кішку</a:t>
            </a:r>
            <a:r>
              <a:rPr lang="ru-RU" sz="2000" b="1" dirty="0"/>
              <a:t>?</a:t>
            </a:r>
            <a:endParaRPr lang="uk-UA" sz="2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297985" y="4274820"/>
            <a:ext cx="3309055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74" y="3179319"/>
            <a:ext cx="2905389" cy="3552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177541" y="1390821"/>
            <a:ext cx="7475722" cy="830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слова. Що об’єднує ці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назви?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 які групи можна поділити цих тварин?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177540" y="3179320"/>
            <a:ext cx="7454681" cy="7832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незакінчені речення. Закінчи їх словами з попереднього завдання. Надрукуй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складені речення.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438361" y="2221138"/>
            <a:ext cx="9214901" cy="8535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Бджола, джміль, зозуля, їжак, лелека, олень</a:t>
            </a:r>
            <a:endParaRPr lang="ru-RU" sz="3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353917" y="4244988"/>
            <a:ext cx="5765404" cy="19755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Комахи – ...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Птахи – …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Звірі </a:t>
            </a:r>
            <a:r>
              <a:rPr lang="uk-UA" sz="3600" b="1" i="1" dirty="0" smtClean="0">
                <a:solidFill>
                  <a:schemeClr val="bg1"/>
                </a:solidFill>
              </a:rPr>
              <a:t>– …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55450" y="4379920"/>
            <a:ext cx="3742830" cy="60359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/>
              <a:t>бджола</a:t>
            </a:r>
            <a:r>
              <a:rPr lang="uk-UA" sz="3600" b="1" dirty="0"/>
              <a:t>, </a:t>
            </a:r>
            <a:r>
              <a:rPr lang="uk-UA" sz="3600" b="1" dirty="0" smtClean="0"/>
              <a:t> джміль.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88478" y="4961646"/>
            <a:ext cx="3465632" cy="67608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/>
              <a:t>зозуля,  лелека.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740828" y="5639672"/>
            <a:ext cx="3465632" cy="49063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/>
              <a:t>Їжак,  олень.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228408" y="4216653"/>
            <a:ext cx="2121582" cy="15730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Побудуй звукові схеми підкреслених слів.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40680" y="4892071"/>
            <a:ext cx="350901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041439" y="5528119"/>
            <a:ext cx="14322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719139" y="6078701"/>
            <a:ext cx="26074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407327" y="4084494"/>
            <a:ext cx="1787132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–  –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FF33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85657" y="4087532"/>
            <a:ext cx="1584023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–  =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70C0"/>
                </a:solidFill>
              </a:rPr>
              <a:t>=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934161" y="4751298"/>
            <a:ext cx="2019513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70C0"/>
                </a:solidFill>
              </a:rPr>
              <a:t>=</a:t>
            </a:r>
            <a:r>
              <a:rPr lang="uk-UA" sz="3200" b="1" dirty="0" smtClean="0">
                <a:solidFill>
                  <a:srgbClr val="FF33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88648" y="5301462"/>
            <a:ext cx="1652225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70C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–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933251" y="5347284"/>
            <a:ext cx="1507679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70C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=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5" grpId="0"/>
      <p:bldP spid="44" grpId="0"/>
      <p:bldP spid="46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8994" y="1339816"/>
            <a:ext cx="8477885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В </a:t>
            </a:r>
            <a:r>
              <a:rPr lang="ru-RU" sz="3200" b="1" dirty="0" err="1"/>
              <a:t>українському</a:t>
            </a:r>
            <a:r>
              <a:rPr lang="ru-RU" sz="3200" b="1" dirty="0"/>
              <a:t> </a:t>
            </a:r>
            <a:r>
              <a:rPr lang="ru-RU" sz="3200" b="1" dirty="0" err="1"/>
              <a:t>алфавіті</a:t>
            </a:r>
            <a:r>
              <a:rPr lang="ru-RU" sz="3200" b="1" dirty="0"/>
              <a:t> </a:t>
            </a:r>
            <a:r>
              <a:rPr lang="ru-RU" sz="3200" b="1" dirty="0" smtClean="0"/>
              <a:t>              </a:t>
            </a:r>
            <a:r>
              <a:rPr lang="ru-RU" sz="3200" b="1" dirty="0" err="1" smtClean="0"/>
              <a:t>букви</a:t>
            </a:r>
            <a:r>
              <a:rPr lang="ru-RU" sz="3200" b="1" dirty="0"/>
              <a:t>.</a:t>
            </a:r>
          </a:p>
          <a:p>
            <a:r>
              <a:rPr lang="ru-RU" sz="3200" b="1" dirty="0" err="1"/>
              <a:t>Голосні</a:t>
            </a:r>
            <a:r>
              <a:rPr lang="ru-RU" sz="3200" b="1" dirty="0"/>
              <a:t> звуки </a:t>
            </a:r>
            <a:r>
              <a:rPr lang="ru-RU" sz="3200" b="1" dirty="0" err="1"/>
              <a:t>позначаються</a:t>
            </a:r>
            <a:r>
              <a:rPr lang="ru-RU" sz="3200" b="1" dirty="0"/>
              <a:t> такими </a:t>
            </a:r>
            <a:r>
              <a:rPr lang="ru-RU" sz="3200" b="1" dirty="0" smtClean="0"/>
              <a:t>буквами: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Не </a:t>
            </a:r>
            <a:r>
              <a:rPr lang="ru-RU" sz="3200" b="1" dirty="0" err="1"/>
              <a:t>позначає</a:t>
            </a:r>
            <a:r>
              <a:rPr lang="ru-RU" sz="3200" b="1" dirty="0"/>
              <a:t> звука буква </a:t>
            </a:r>
            <a:r>
              <a:rPr lang="ru-RU" sz="3200" b="1" dirty="0" smtClean="0"/>
              <a:t>       .</a:t>
            </a:r>
            <a:endParaRPr lang="ru-RU" sz="3200" b="1" dirty="0"/>
          </a:p>
          <a:p>
            <a:r>
              <a:rPr lang="ru-RU" sz="3200" b="1" dirty="0" err="1" smtClean="0"/>
              <a:t>Завжди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позначає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м’який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приголосний</a:t>
            </a:r>
            <a:r>
              <a:rPr lang="ru-RU" sz="3200" b="1" dirty="0" smtClean="0"/>
              <a:t> звук буква  </a:t>
            </a:r>
          </a:p>
          <a:p>
            <a:r>
              <a:rPr lang="ru-RU" sz="3200" b="1" dirty="0" err="1" smtClean="0"/>
              <a:t>Алфавіт</a:t>
            </a:r>
            <a:r>
              <a:rPr lang="ru-RU" sz="3200" b="1" dirty="0" smtClean="0"/>
              <a:t> – </a:t>
            </a:r>
            <a:r>
              <a:rPr lang="ru-RU" sz="3200" b="1" dirty="0" err="1" smtClean="0"/>
              <a:t>це</a:t>
            </a:r>
            <a:endParaRPr lang="ru-RU" sz="3200" b="1" dirty="0" smtClean="0"/>
          </a:p>
          <a:p>
            <a:r>
              <a:rPr lang="ru-RU" sz="3200" b="1" dirty="0" smtClean="0"/>
              <a:t>      </a:t>
            </a:r>
            <a:endParaRPr lang="ru-RU" sz="3200" b="1" dirty="0"/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85850" y="474334"/>
            <a:ext cx="9909691" cy="803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Вправа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Закінчи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речення</a:t>
            </a:r>
            <a:r>
              <a:rPr lang="ru-RU" sz="4000" b="1" dirty="0" smtClean="0">
                <a:solidFill>
                  <a:schemeClr val="bg1"/>
                </a:solidFill>
              </a:rPr>
              <a:t>»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60360"/>
              </p:ext>
            </p:extLst>
          </p:nvPr>
        </p:nvGraphicFramePr>
        <p:xfrm>
          <a:off x="3899907" y="2331266"/>
          <a:ext cx="5249510" cy="53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51">
                  <a:extLst>
                    <a:ext uri="{9D8B030D-6E8A-4147-A177-3AD203B41FA5}">
                      <a16:colId xmlns:a16="http://schemas.microsoft.com/office/drawing/2014/main" xmlns="" val="2540150953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332360500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1246814319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2031721068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2586851209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1689667486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1098847277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1493668838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2931976947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647834673"/>
                    </a:ext>
                  </a:extLst>
                </a:gridCol>
              </a:tblGrid>
              <a:tr h="532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908719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37376"/>
              </p:ext>
            </p:extLst>
          </p:nvPr>
        </p:nvGraphicFramePr>
        <p:xfrm>
          <a:off x="5458932" y="1339816"/>
          <a:ext cx="985418" cy="565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09">
                  <a:extLst>
                    <a:ext uri="{9D8B030D-6E8A-4147-A177-3AD203B41FA5}">
                      <a16:colId xmlns:a16="http://schemas.microsoft.com/office/drawing/2014/main" xmlns="" val="2540150953"/>
                    </a:ext>
                  </a:extLst>
                </a:gridCol>
                <a:gridCol w="492709">
                  <a:extLst>
                    <a:ext uri="{9D8B030D-6E8A-4147-A177-3AD203B41FA5}">
                      <a16:colId xmlns:a16="http://schemas.microsoft.com/office/drawing/2014/main" xmlns="" val="332360500"/>
                    </a:ext>
                  </a:extLst>
                </a:gridCol>
              </a:tblGrid>
              <a:tr h="565231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908719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550294"/>
              </p:ext>
            </p:extLst>
          </p:nvPr>
        </p:nvGraphicFramePr>
        <p:xfrm>
          <a:off x="3831327" y="2329910"/>
          <a:ext cx="524951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51">
                  <a:extLst>
                    <a:ext uri="{9D8B030D-6E8A-4147-A177-3AD203B41FA5}">
                      <a16:colId xmlns:a16="http://schemas.microsoft.com/office/drawing/2014/main" xmlns="" val="2540150953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332360500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1246814319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2031721068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2586851209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1689667486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1098847277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1493668838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2931976947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647834673"/>
                    </a:ext>
                  </a:extLst>
                </a:gridCol>
              </a:tblGrid>
              <a:tr h="532044"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2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2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chemeClr val="tx1"/>
                          </a:solidFill>
                        </a:rPr>
                        <a:t>і</a:t>
                      </a:r>
                      <a:endParaRPr lang="ru-RU" sz="2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sz="2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chemeClr val="tx1"/>
                          </a:solidFill>
                        </a:rPr>
                        <a:t>ю</a:t>
                      </a:r>
                      <a:endParaRPr lang="ru-RU" sz="2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chemeClr val="tx1"/>
                          </a:solidFill>
                        </a:rPr>
                        <a:t>є</a:t>
                      </a:r>
                      <a:endParaRPr lang="ru-RU" sz="2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chemeClr val="tx1"/>
                          </a:solidFill>
                        </a:rPr>
                        <a:t>ї</a:t>
                      </a:r>
                      <a:endParaRPr lang="ru-RU" sz="2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908719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59343"/>
              </p:ext>
            </p:extLst>
          </p:nvPr>
        </p:nvGraphicFramePr>
        <p:xfrm>
          <a:off x="5381436" y="2863310"/>
          <a:ext cx="492709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09">
                  <a:extLst>
                    <a:ext uri="{9D8B030D-6E8A-4147-A177-3AD203B41FA5}">
                      <a16:colId xmlns:a16="http://schemas.microsoft.com/office/drawing/2014/main" xmlns="" val="2540150953"/>
                    </a:ext>
                  </a:extLst>
                </a:gridCol>
              </a:tblGrid>
              <a:tr h="532044"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sz="2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908719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5634"/>
              </p:ext>
            </p:extLst>
          </p:nvPr>
        </p:nvGraphicFramePr>
        <p:xfrm>
          <a:off x="2192694" y="3794760"/>
          <a:ext cx="492709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09">
                  <a:extLst>
                    <a:ext uri="{9D8B030D-6E8A-4147-A177-3AD203B41FA5}">
                      <a16:colId xmlns:a16="http://schemas.microsoft.com/office/drawing/2014/main" xmlns="" val="2540150953"/>
                    </a:ext>
                  </a:extLst>
                </a:gridCol>
              </a:tblGrid>
              <a:tr h="532044"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sz="2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908719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161785" y="4361626"/>
            <a:ext cx="6165096" cy="891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букви, розташовані в певному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порядку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718279" y="3794760"/>
            <a:ext cx="2001872" cy="24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671679" y="444274"/>
            <a:ext cx="8811364" cy="932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s://learningapps.org/qrcode.php?id=p46va205j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365" y="2230016"/>
            <a:ext cx="1192536" cy="119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809921" y="621774"/>
            <a:ext cx="8019687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«Моя працьовитість»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059451" y="1341854"/>
            <a:ext cx="6867466" cy="6837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Похожее изображени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532650" y="4108243"/>
            <a:ext cx="3053602" cy="203431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16" y="2156041"/>
            <a:ext cx="2965825" cy="226355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64" y="4188522"/>
            <a:ext cx="3062458" cy="18737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7350993" y="2156041"/>
            <a:ext cx="2728694" cy="20197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9033403" y="4750335"/>
            <a:ext cx="2291160" cy="1307195"/>
          </a:xfrm>
          <a:prstGeom prst="round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Впорав(ла)ся </a:t>
            </a:r>
          </a:p>
          <a:p>
            <a:r>
              <a:rPr lang="uk-UA" sz="2000" b="1" dirty="0" smtClean="0"/>
              <a:t>з усіма завданнями</a:t>
            </a:r>
            <a:endParaRPr lang="ru-RU" sz="2000" b="1" i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382009" y="5005803"/>
            <a:ext cx="2291160" cy="1051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Відчув (ла) успіх від своєї роботи</a:t>
            </a:r>
            <a:endParaRPr lang="ru-RU" sz="2000" b="1" i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892256" y="2305388"/>
            <a:ext cx="2291160" cy="125901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Поповнив (ла) свою скриню знань і вмінь</a:t>
            </a:r>
            <a:endParaRPr lang="ru-RU" sz="2000" b="1" i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514390" y="1683712"/>
            <a:ext cx="2291160" cy="13071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Отримав(ла) </a:t>
            </a:r>
          </a:p>
          <a:p>
            <a:r>
              <a:rPr lang="uk-UA" sz="2000" b="1" dirty="0" smtClean="0"/>
              <a:t>задоволення від своєї роботи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70757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!!!_Есміра_літера Ш+Досліджую Світ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89" y="2038699"/>
            <a:ext cx="3928110" cy="392811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9872" y="465170"/>
            <a:ext cx="793014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55680" y="1949067"/>
            <a:ext cx="6133790" cy="228147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Дзвоник пролунав веселий,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Дружно всіх він кличе в клас.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 цікаве на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Пропоную я для вас.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775517" y="465170"/>
            <a:ext cx="8019687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«Мої очікування»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510540" y="1282295"/>
            <a:ext cx="8549640" cy="6287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Поміркуй, що ти очікуєш від уроку?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 descr="Похожее изображени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564953" y="4057597"/>
            <a:ext cx="3053602" cy="203431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99" y="4236031"/>
            <a:ext cx="3062458" cy="18737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7316589" y="2079943"/>
            <a:ext cx="2966944" cy="235489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8334653" y="5400961"/>
            <a:ext cx="2555954" cy="770353"/>
          </a:xfrm>
          <a:prstGeom prst="round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Впораюсь </a:t>
            </a:r>
          </a:p>
          <a:p>
            <a:r>
              <a:rPr lang="uk-UA" sz="2000" b="1" dirty="0" smtClean="0"/>
              <a:t>з усіма завданнями</a:t>
            </a:r>
            <a:endParaRPr lang="ru-RU" sz="2000" b="1" i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3449873" y="5172909"/>
            <a:ext cx="2120426" cy="9190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Відчую успіх від своєї роботи</a:t>
            </a:r>
            <a:endParaRPr lang="ru-RU" sz="2000" b="1" i="1" dirty="0"/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869479" y="2085501"/>
            <a:ext cx="2079462" cy="1200466"/>
          </a:xfrm>
          <a:prstGeom prst="roundRect">
            <a:avLst/>
          </a:prstGeom>
          <a:solidFill>
            <a:srgbClr val="934BC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err="1" smtClean="0"/>
              <a:t>Поповню</a:t>
            </a:r>
            <a:r>
              <a:rPr lang="uk-UA" sz="2000" b="1" dirty="0" smtClean="0"/>
              <a:t> свою скриню знань і вмінь</a:t>
            </a:r>
            <a:endParaRPr lang="ru-RU" sz="2000" b="1" i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9612630" y="1947577"/>
            <a:ext cx="2120426" cy="11422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Отримаю </a:t>
            </a:r>
          </a:p>
          <a:p>
            <a:r>
              <a:rPr lang="uk-UA" sz="2000" b="1" dirty="0" smtClean="0"/>
              <a:t>задоволення від своєї роботи</a:t>
            </a:r>
            <a:endParaRPr lang="ru-RU" sz="2000" b="1" i="1" dirty="0"/>
          </a:p>
        </p:txBody>
      </p:sp>
      <p:pic>
        <p:nvPicPr>
          <p:cNvPr id="13" name="Рисунок 12" descr="Похожее изображение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5870" r="1005" b="287"/>
          <a:stretch/>
        </p:blipFill>
        <p:spPr bwMode="auto">
          <a:xfrm>
            <a:off x="3034086" y="1998542"/>
            <a:ext cx="3252414" cy="2436297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988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8" grpId="0" animBg="1"/>
      <p:bldP spid="17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1096" y="494529"/>
            <a:ext cx="8732066" cy="916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Дихальна вправа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4817416" y="1866706"/>
            <a:ext cx="6292544" cy="80791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</a:rPr>
              <a:t>Вдих</a:t>
            </a: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носом.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Видих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ротом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883BC6D8-BB7C-4223-9A0E-04B056185E8D}"/>
              </a:ext>
            </a:extLst>
          </p:cNvPr>
          <p:cNvSpPr/>
          <p:nvPr/>
        </p:nvSpPr>
        <p:spPr>
          <a:xfrm>
            <a:off x="4785953" y="3288064"/>
            <a:ext cx="6355469" cy="8724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Вдих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 ротом.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</a:rPr>
              <a:t>Видих</a:t>
            </a: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 носом</a:t>
            </a:r>
          </a:p>
        </p:txBody>
      </p:sp>
      <p:sp>
        <p:nvSpPr>
          <p:cNvPr id="11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4789498" y="4713714"/>
            <a:ext cx="6292544" cy="88698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</a:rPr>
              <a:t>Вдих</a:t>
            </a: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носом.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Видих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ротом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Дихальні вправи поможуть вам в складних ситуаціях | Міжгірський професійний  ліц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r="21192"/>
          <a:stretch/>
        </p:blipFill>
        <p:spPr bwMode="auto">
          <a:xfrm>
            <a:off x="792000" y="1749024"/>
            <a:ext cx="3852000" cy="406841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4412" y="447564"/>
            <a:ext cx="6867950" cy="8970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Пригадай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30131" y="2547029"/>
            <a:ext cx="2250227" cy="37895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2800" b="1" dirty="0" smtClean="0">
                <a:solidFill>
                  <a:schemeClr val="bg1"/>
                </a:solidFill>
                <a:latin typeface="+mn-lt"/>
              </a:rPr>
              <a:t>    </a:t>
            </a:r>
            <a:r>
              <a:rPr lang="uk-UA" altLang="ru-RU" sz="2800" b="1" dirty="0" smtClean="0">
                <a:solidFill>
                  <a:srgbClr val="FFFF00"/>
                </a:solidFill>
                <a:latin typeface="+mn-lt"/>
              </a:rPr>
              <a:t>[</a:t>
            </a:r>
            <a:r>
              <a:rPr lang="uk-UA" altLang="ru-RU" sz="2800" b="1" dirty="0" err="1" smtClean="0">
                <a:solidFill>
                  <a:srgbClr val="FFFF00"/>
                </a:solidFill>
                <a:latin typeface="+mn-lt"/>
              </a:rPr>
              <a:t>р’а</a:t>
            </a:r>
            <a:r>
              <a:rPr lang="uk-UA" altLang="ru-RU" sz="2800" b="1" dirty="0" smtClean="0">
                <a:solidFill>
                  <a:srgbClr val="FFFF00"/>
                </a:solidFill>
                <a:latin typeface="+mn-lt"/>
              </a:rPr>
              <a:t>]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dirty="0" smtClean="0">
                <a:solidFill>
                  <a:schemeClr val="bg1"/>
                </a:solidFill>
                <a:latin typeface="+mn-lt"/>
              </a:rPr>
              <a:t>бу</a:t>
            </a:r>
            <a:r>
              <a:rPr lang="uk-UA" altLang="ru-RU" sz="4000" b="1" u="sng" dirty="0" smtClean="0">
                <a:solidFill>
                  <a:schemeClr val="bg1"/>
                </a:solidFill>
                <a:latin typeface="+mn-lt"/>
              </a:rPr>
              <a:t>ря</a:t>
            </a:r>
            <a:r>
              <a:rPr lang="uk-UA" altLang="ru-RU" sz="4000" b="1" dirty="0" smtClean="0">
                <a:solidFill>
                  <a:schemeClr val="bg1"/>
                </a:solidFill>
                <a:latin typeface="+mn-lt"/>
              </a:rPr>
              <a:t>к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2800" b="1" dirty="0" smtClean="0">
                <a:solidFill>
                  <a:schemeClr val="bg1"/>
                </a:solidFill>
              </a:rPr>
              <a:t>      </a:t>
            </a:r>
            <a:r>
              <a:rPr lang="uk-UA" altLang="ru-RU" sz="2800" b="1" dirty="0" smtClean="0">
                <a:solidFill>
                  <a:srgbClr val="FFFF00"/>
                </a:solidFill>
              </a:rPr>
              <a:t>[р </a:t>
            </a:r>
            <a:r>
              <a:rPr lang="uk-UA" altLang="ru-RU" sz="2800" b="1" dirty="0" err="1" smtClean="0">
                <a:solidFill>
                  <a:srgbClr val="FFFF00"/>
                </a:solidFill>
              </a:rPr>
              <a:t>й’а</a:t>
            </a:r>
            <a:r>
              <a:rPr lang="uk-UA" altLang="ru-RU" sz="2800" b="1" dirty="0" smtClean="0">
                <a:solidFill>
                  <a:srgbClr val="FFFF00"/>
                </a:solidFill>
              </a:rPr>
              <a:t>]</a:t>
            </a:r>
            <a:endParaRPr lang="uk-UA" altLang="ru-RU" sz="2800" b="1" dirty="0" smtClean="0">
              <a:solidFill>
                <a:srgbClr val="FFFF00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4000" b="1" dirty="0" smtClean="0">
                <a:solidFill>
                  <a:schemeClr val="bg1"/>
                </a:solidFill>
                <a:latin typeface="+mn-lt"/>
              </a:rPr>
              <a:t>бу</a:t>
            </a:r>
            <a:r>
              <a:rPr lang="uk-UA" altLang="ru-RU" sz="4000" b="1" u="sng" dirty="0" smtClean="0">
                <a:solidFill>
                  <a:schemeClr val="bg1"/>
                </a:solidFill>
                <a:latin typeface="+mn-lt"/>
              </a:rPr>
              <a:t>р’я</a:t>
            </a:r>
            <a:r>
              <a:rPr lang="uk-UA" altLang="ru-RU" sz="4000" b="1" dirty="0" smtClean="0">
                <a:solidFill>
                  <a:schemeClr val="bg1"/>
                </a:solidFill>
                <a:latin typeface="+mn-lt"/>
              </a:rPr>
              <a:t>н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2800" b="1" dirty="0" smtClean="0">
                <a:solidFill>
                  <a:srgbClr val="FFFF00"/>
                </a:solidFill>
              </a:rPr>
              <a:t>    [і </a:t>
            </a:r>
            <a:r>
              <a:rPr lang="uk-UA" altLang="ru-RU" sz="2800" b="1" dirty="0" err="1" smtClean="0">
                <a:solidFill>
                  <a:srgbClr val="FFFF00"/>
                </a:solidFill>
              </a:rPr>
              <a:t>й’а</a:t>
            </a:r>
            <a:r>
              <a:rPr lang="uk-UA" altLang="ru-RU" sz="2800" b="1" dirty="0" smtClean="0">
                <a:solidFill>
                  <a:srgbClr val="FFFF00"/>
                </a:solidFill>
              </a:rPr>
              <a:t>]</a:t>
            </a:r>
            <a:endParaRPr lang="ru-RU" altLang="ru-RU" sz="2800" b="1" dirty="0">
              <a:solidFill>
                <a:srgbClr val="FFFF00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4000" b="1" dirty="0" smtClean="0">
                <a:solidFill>
                  <a:schemeClr val="bg1"/>
                </a:solidFill>
                <a:latin typeface="+mn-lt"/>
              </a:rPr>
              <a:t>мр</a:t>
            </a:r>
            <a:r>
              <a:rPr lang="uk-UA" altLang="ru-RU" sz="4000" b="1" u="sng" dirty="0" smtClean="0">
                <a:solidFill>
                  <a:schemeClr val="bg1"/>
                </a:solidFill>
                <a:latin typeface="+mn-lt"/>
              </a:rPr>
              <a:t>ія</a:t>
            </a:r>
            <a:endParaRPr lang="uk-UA" altLang="ru-RU" sz="40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3126350" y="2547027"/>
            <a:ext cx="1966954" cy="3789525"/>
          </a:xfrm>
          <a:prstGeom prst="rect">
            <a:avLst/>
          </a:prstGeom>
          <a:solidFill>
            <a:srgbClr val="EF71CE"/>
          </a:solidFill>
          <a:ln w="28575">
            <a:solidFill>
              <a:schemeClr val="bg1"/>
            </a:solidFill>
          </a:ln>
          <a:extLst/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2800" b="1" dirty="0" smtClean="0">
                <a:solidFill>
                  <a:srgbClr val="FFFF00"/>
                </a:solidFill>
                <a:latin typeface="+mn-lt"/>
              </a:rPr>
              <a:t>    [</a:t>
            </a:r>
            <a:r>
              <a:rPr lang="uk-UA" altLang="ru-RU" sz="2800" b="1" dirty="0" err="1" smtClean="0">
                <a:solidFill>
                  <a:srgbClr val="FFFF00"/>
                </a:solidFill>
                <a:latin typeface="+mn-lt"/>
              </a:rPr>
              <a:t>п’у</a:t>
            </a:r>
            <a:r>
              <a:rPr lang="uk-UA" altLang="ru-RU" sz="2800" b="1" dirty="0" smtClean="0">
                <a:solidFill>
                  <a:srgbClr val="FFFF00"/>
                </a:solidFill>
                <a:latin typeface="+mn-lt"/>
              </a:rPr>
              <a:t>]</a:t>
            </a:r>
            <a:endParaRPr lang="uk-UA" altLang="ru-RU" sz="2800" b="1" u="sng" dirty="0" smtClean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u="sng" dirty="0" smtClean="0">
                <a:solidFill>
                  <a:schemeClr val="bg1"/>
                </a:solidFill>
                <a:latin typeface="+mn-lt"/>
              </a:rPr>
              <a:t>пю</a:t>
            </a:r>
            <a:r>
              <a:rPr lang="uk-UA" altLang="ru-RU" sz="4000" b="1" dirty="0" smtClean="0">
                <a:solidFill>
                  <a:schemeClr val="bg1"/>
                </a:solidFill>
                <a:latin typeface="+mn-lt"/>
              </a:rPr>
              <a:t>ре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2800" b="1" dirty="0">
                <a:solidFill>
                  <a:srgbClr val="FFFF00"/>
                </a:solidFill>
              </a:rPr>
              <a:t>[</a:t>
            </a:r>
            <a:r>
              <a:rPr lang="uk-UA" altLang="ru-RU" sz="2800" b="1" dirty="0" smtClean="0">
                <a:solidFill>
                  <a:srgbClr val="FFFF00"/>
                </a:solidFill>
              </a:rPr>
              <a:t>п </a:t>
            </a:r>
            <a:r>
              <a:rPr lang="uk-UA" altLang="ru-RU" sz="2800" b="1" dirty="0" err="1" smtClean="0">
                <a:solidFill>
                  <a:srgbClr val="FFFF00"/>
                </a:solidFill>
              </a:rPr>
              <a:t>й’у</a:t>
            </a:r>
            <a:r>
              <a:rPr lang="uk-UA" altLang="ru-RU" sz="2800" b="1" dirty="0" smtClean="0">
                <a:solidFill>
                  <a:srgbClr val="FFFF00"/>
                </a:solidFill>
              </a:rPr>
              <a:t>]</a:t>
            </a:r>
            <a:endParaRPr lang="uk-UA" altLang="ru-RU" sz="2800" b="1" dirty="0" smtClean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u="sng" dirty="0" smtClean="0">
                <a:solidFill>
                  <a:schemeClr val="bg1"/>
                </a:solidFill>
                <a:latin typeface="+mn-lt"/>
              </a:rPr>
              <a:t>п’ю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2800" b="1" dirty="0" smtClean="0">
                <a:solidFill>
                  <a:srgbClr val="FFFF00"/>
                </a:solidFill>
              </a:rPr>
              <a:t>          [а </a:t>
            </a:r>
            <a:r>
              <a:rPr lang="uk-UA" altLang="ru-RU" sz="2800" b="1" dirty="0" err="1" smtClean="0">
                <a:solidFill>
                  <a:srgbClr val="FFFF00"/>
                </a:solidFill>
              </a:rPr>
              <a:t>й’у</a:t>
            </a:r>
            <a:r>
              <a:rPr lang="uk-UA" altLang="ru-RU" sz="2800" b="1" dirty="0" smtClean="0">
                <a:solidFill>
                  <a:srgbClr val="FFFF00"/>
                </a:solidFill>
              </a:rPr>
              <a:t>]</a:t>
            </a:r>
            <a:endParaRPr lang="uk-UA" altLang="ru-RU" sz="2800" b="1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4000" b="1" dirty="0" smtClean="0">
                <a:solidFill>
                  <a:schemeClr val="bg1"/>
                </a:solidFill>
                <a:latin typeface="+mn-lt"/>
              </a:rPr>
              <a:t>коп</a:t>
            </a:r>
            <a:r>
              <a:rPr lang="uk-UA" altLang="ru-RU" sz="4000" b="1" u="sng" dirty="0" smtClean="0">
                <a:solidFill>
                  <a:schemeClr val="bg1"/>
                </a:solidFill>
                <a:latin typeface="+mn-lt"/>
              </a:rPr>
              <a:t>аю</a:t>
            </a:r>
            <a:endParaRPr lang="ru-RU" altLang="ru-RU" sz="4000" b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5324209" y="2547028"/>
            <a:ext cx="2077163" cy="378952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2800" b="1" dirty="0" smtClean="0">
                <a:solidFill>
                  <a:srgbClr val="FFFF00"/>
                </a:solidFill>
                <a:latin typeface="+mn-lt"/>
              </a:rPr>
              <a:t>[д </a:t>
            </a:r>
            <a:r>
              <a:rPr lang="uk-UA" altLang="ru-RU" sz="2800" b="1" dirty="0" err="1" smtClean="0">
                <a:solidFill>
                  <a:srgbClr val="FFFF00"/>
                </a:solidFill>
                <a:latin typeface="+mn-lt"/>
              </a:rPr>
              <a:t>й’і</a:t>
            </a:r>
            <a:r>
              <a:rPr lang="uk-UA" altLang="ru-RU" sz="2800" b="1" dirty="0" smtClean="0">
                <a:solidFill>
                  <a:srgbClr val="FFFF00"/>
                </a:solidFill>
                <a:latin typeface="+mn-lt"/>
              </a:rPr>
              <a:t>]</a:t>
            </a:r>
            <a:endParaRPr lang="uk-UA" altLang="ru-RU" sz="2800" b="1" dirty="0" smtClean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dirty="0" smtClean="0">
                <a:solidFill>
                  <a:schemeClr val="bg1"/>
                </a:solidFill>
                <a:latin typeface="+mn-lt"/>
              </a:rPr>
              <a:t>пі</a:t>
            </a:r>
            <a:r>
              <a:rPr lang="uk-UA" altLang="ru-RU" sz="4000" b="1" u="sng" dirty="0" smtClean="0">
                <a:solidFill>
                  <a:schemeClr val="bg1"/>
                </a:solidFill>
                <a:latin typeface="+mn-lt"/>
              </a:rPr>
              <a:t>д’ї</a:t>
            </a:r>
            <a:r>
              <a:rPr lang="uk-UA" altLang="ru-RU" sz="4000" b="1" dirty="0" smtClean="0">
                <a:solidFill>
                  <a:schemeClr val="bg1"/>
                </a:solidFill>
                <a:latin typeface="+mn-lt"/>
              </a:rPr>
              <a:t>зд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3600" b="1" dirty="0" smtClean="0">
                <a:solidFill>
                  <a:srgbClr val="FFFF00"/>
                </a:solidFill>
              </a:rPr>
              <a:t>[о </a:t>
            </a:r>
            <a:r>
              <a:rPr lang="uk-UA" altLang="ru-RU" sz="3600" b="1" dirty="0" err="1">
                <a:solidFill>
                  <a:srgbClr val="FFFF00"/>
                </a:solidFill>
              </a:rPr>
              <a:t>й’і</a:t>
            </a:r>
            <a:r>
              <a:rPr lang="uk-UA" altLang="ru-RU" sz="3600" b="1" dirty="0" smtClean="0">
                <a:solidFill>
                  <a:srgbClr val="FFFF00"/>
                </a:solidFill>
              </a:rPr>
              <a:t>]</a:t>
            </a:r>
            <a:endParaRPr lang="uk-UA" altLang="ru-RU" sz="3600" b="1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4000" b="1" dirty="0" smtClean="0">
                <a:solidFill>
                  <a:schemeClr val="bg1"/>
                </a:solidFill>
                <a:latin typeface="+mn-lt"/>
              </a:rPr>
              <a:t>П</a:t>
            </a:r>
            <a:r>
              <a:rPr lang="uk-UA" altLang="ru-RU" sz="4000" b="1" u="sng" dirty="0" smtClean="0">
                <a:solidFill>
                  <a:schemeClr val="bg1"/>
                </a:solidFill>
                <a:latin typeface="+mn-lt"/>
              </a:rPr>
              <a:t>ої</a:t>
            </a:r>
            <a:r>
              <a:rPr lang="uk-UA" altLang="ru-RU" sz="4000" b="1" dirty="0" smtClean="0">
                <a:solidFill>
                  <a:schemeClr val="bg1"/>
                </a:solidFill>
                <a:latin typeface="+mn-lt"/>
              </a:rPr>
              <a:t>зд</a:t>
            </a:r>
          </a:p>
          <a:p>
            <a:pPr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2800" b="1" dirty="0" smtClean="0">
                <a:solidFill>
                  <a:srgbClr val="FFFF00"/>
                </a:solidFill>
                <a:latin typeface="+mn-lt"/>
              </a:rPr>
              <a:t>    [п </a:t>
            </a:r>
            <a:r>
              <a:rPr lang="uk-UA" altLang="ru-RU" sz="2800" b="1" dirty="0" err="1" smtClean="0">
                <a:solidFill>
                  <a:srgbClr val="FFFF00"/>
                </a:solidFill>
                <a:latin typeface="+mn-lt"/>
              </a:rPr>
              <a:t>й’е</a:t>
            </a:r>
            <a:r>
              <a:rPr lang="uk-UA" altLang="ru-RU" sz="2800" b="1" dirty="0" smtClean="0">
                <a:solidFill>
                  <a:srgbClr val="FFFF00"/>
                </a:solidFill>
                <a:latin typeface="+mn-lt"/>
              </a:rPr>
              <a:t>]</a:t>
            </a:r>
            <a:endParaRPr lang="uk-UA" altLang="ru-RU" sz="2800" b="1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4000" b="1" u="sng" dirty="0">
                <a:solidFill>
                  <a:schemeClr val="bg1"/>
                </a:solidFill>
              </a:rPr>
              <a:t>п’є</a:t>
            </a:r>
            <a:r>
              <a:rPr lang="uk-UA" altLang="ru-RU" sz="4000" b="1" dirty="0">
                <a:solidFill>
                  <a:schemeClr val="bg1"/>
                </a:solidFill>
              </a:rPr>
              <a:t>са</a:t>
            </a:r>
            <a:endParaRPr lang="ru-RU" altLang="ru-RU" sz="4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endParaRPr lang="ru-RU" alt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4411" y="1438139"/>
            <a:ext cx="6867949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Прочитай групи слів. Порівняй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вимову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підкреслених буквосполучень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в кожній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групі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слів. </a:t>
            </a:r>
            <a:endParaRPr lang="uk-UA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Поясни написання апострофа в словах.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2" descr="D:\ОПОРНІ КОНСПЕКТИ\Укр мова\Звуки\Апостроф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380" y="447564"/>
            <a:ext cx="4059132" cy="298239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5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665734" y="556197"/>
            <a:ext cx="8756193" cy="7054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Перевірка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домашнього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читання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158" y="1259178"/>
            <a:ext cx="11100123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just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У Мар’янки і Дем’янка дружна сім’я. Завітаємо до них.</a:t>
            </a:r>
          </a:p>
          <a:p>
            <a:pPr indent="361950" algn="just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Найстарша в сім’ї бабуся Уляна. Вона дуже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любить своїх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онуків. В’яже їм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м’якенькі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шкарпетки.</a:t>
            </a:r>
          </a:p>
          <a:p>
            <a:pPr indent="361950" algn="just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А ось за комп’ютером сидить тато. Поруч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малий Дем’янко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бавиться з хом’ячком. Мар’янка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поливає кімнатні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квіти, щоб не зав’яли. А мама спекла пиріг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і заварює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чай із м’ятою.</a:t>
            </a:r>
          </a:p>
          <a:p>
            <a:pPr indent="361950" algn="just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Уся сім’я сідає за круглий дерев’яний стіл.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Мама люб’язно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пригощає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пирогом. Тато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повідомляє новини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з комп’ютера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. Бабуся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запитує, чи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сподобалися 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</a:rPr>
              <a:t>Мар’янці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в’язані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рукавички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361950" algn="just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    Дем’янко розповідає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, як забив на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футболі аж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два м’ячі.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845215"/>
            <a:ext cx="1054100" cy="1012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069711" y="1712185"/>
            <a:ext cx="2372810" cy="347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87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80902" y="2216831"/>
            <a:ext cx="6027970" cy="27950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450850" algn="just">
              <a:buAutoNum type="arabicPeriod"/>
            </a:pPr>
            <a:r>
              <a:rPr lang="ru-RU" sz="2800" b="1" dirty="0"/>
              <a:t>Як звали </a:t>
            </a:r>
            <a:r>
              <a:rPr lang="ru-RU" sz="2800" b="1" dirty="0" err="1"/>
              <a:t>дітей</a:t>
            </a:r>
            <a:r>
              <a:rPr lang="ru-RU" sz="2800" b="1" dirty="0"/>
              <a:t> у </a:t>
            </a:r>
            <a:r>
              <a:rPr lang="ru-RU" sz="2800" b="1" dirty="0" err="1"/>
              <a:t>цій</a:t>
            </a:r>
            <a:r>
              <a:rPr lang="ru-RU" sz="2800" b="1" dirty="0"/>
              <a:t> </a:t>
            </a:r>
            <a:r>
              <a:rPr lang="ru-RU" sz="2800" b="1" dirty="0" err="1"/>
              <a:t>сім’ї</a:t>
            </a:r>
            <a:r>
              <a:rPr lang="ru-RU" sz="2800" b="1" dirty="0"/>
              <a:t>?</a:t>
            </a:r>
          </a:p>
          <a:p>
            <a:pPr marL="450850" indent="-450850" algn="just">
              <a:buAutoNum type="arabicPeriod"/>
            </a:pPr>
            <a:r>
              <a:rPr lang="ru-RU" sz="2800" b="1" dirty="0" err="1"/>
              <a:t>Хто</a:t>
            </a:r>
            <a:r>
              <a:rPr lang="ru-RU" sz="2800" b="1" dirty="0"/>
              <a:t> </a:t>
            </a:r>
            <a:r>
              <a:rPr lang="ru-RU" sz="2800" b="1" dirty="0" err="1"/>
              <a:t>був</a:t>
            </a:r>
            <a:r>
              <a:rPr lang="ru-RU" sz="2800" b="1" dirty="0"/>
              <a:t> у </a:t>
            </a:r>
            <a:r>
              <a:rPr lang="ru-RU" sz="2800" b="1" dirty="0" err="1"/>
              <a:t>сім’ї</a:t>
            </a:r>
            <a:r>
              <a:rPr lang="ru-RU" sz="2800" b="1" dirty="0"/>
              <a:t> </a:t>
            </a:r>
            <a:r>
              <a:rPr lang="ru-RU" sz="2800" b="1" dirty="0" err="1"/>
              <a:t>найстарший</a:t>
            </a:r>
            <a:r>
              <a:rPr lang="ru-RU" sz="2800" b="1" dirty="0"/>
              <a:t>?</a:t>
            </a:r>
          </a:p>
          <a:p>
            <a:pPr marL="450850" indent="-450850" algn="just">
              <a:buAutoNum type="arabicPeriod"/>
            </a:pPr>
            <a:r>
              <a:rPr lang="ru-RU" sz="2800" b="1" dirty="0"/>
              <a:t>Чим </a:t>
            </a:r>
            <a:r>
              <a:rPr lang="ru-RU" sz="2800" b="1" dirty="0" err="1"/>
              <a:t>займалися</a:t>
            </a:r>
            <a:r>
              <a:rPr lang="ru-RU" sz="2800" b="1" dirty="0"/>
              <a:t> бабуся, </a:t>
            </a:r>
            <a:r>
              <a:rPr lang="ru-RU" sz="2800" b="1" dirty="0" err="1"/>
              <a:t>тато</a:t>
            </a:r>
            <a:r>
              <a:rPr lang="ru-RU" sz="2800" b="1" dirty="0"/>
              <a:t>, мама й </a:t>
            </a:r>
            <a:r>
              <a:rPr lang="ru-RU" sz="2800" b="1" dirty="0" err="1"/>
              <a:t>діти</a:t>
            </a:r>
            <a:r>
              <a:rPr lang="ru-RU" sz="2800" b="1" dirty="0"/>
              <a:t>?</a:t>
            </a:r>
          </a:p>
          <a:p>
            <a:pPr marL="450850" indent="-450850" algn="just">
              <a:buAutoNum type="arabicPeriod"/>
            </a:pPr>
            <a:r>
              <a:rPr lang="ru-RU" sz="2800" b="1" dirty="0" err="1"/>
              <a:t>Що</a:t>
            </a:r>
            <a:r>
              <a:rPr lang="ru-RU" sz="2800" b="1" dirty="0"/>
              <a:t> вони </a:t>
            </a:r>
            <a:r>
              <a:rPr lang="ru-RU" sz="2800" b="1" dirty="0" err="1"/>
              <a:t>робили</a:t>
            </a:r>
            <a:r>
              <a:rPr lang="ru-RU" sz="2800" b="1" dirty="0"/>
              <a:t> за столом</a:t>
            </a:r>
            <a:r>
              <a:rPr lang="uk-UA" sz="2800" b="1" dirty="0"/>
              <a:t>?</a:t>
            </a:r>
          </a:p>
        </p:txBody>
      </p:sp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705959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18236" y="57728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тексту»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5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83996" y="510470"/>
            <a:ext cx="8732066" cy="6838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 err="1" smtClean="0">
                <a:solidFill>
                  <a:schemeClr val="bg1"/>
                </a:solidFill>
              </a:rPr>
              <a:t>чистомовку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755100" y="1410997"/>
            <a:ext cx="1951101" cy="398606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2824610" y="1410997"/>
            <a:ext cx="8331070" cy="45685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А Б В Г Ґ — гуси, гуси, </a:t>
            </a:r>
            <a:r>
              <a:rPr lang="ru-RU" sz="3200" b="1" dirty="0" smtClean="0"/>
              <a:t>«</a:t>
            </a:r>
            <a:r>
              <a:rPr lang="ru-RU" sz="3200" b="1" dirty="0" err="1" smtClean="0"/>
              <a:t>ґе-ґе-ґе</a:t>
            </a:r>
            <a:r>
              <a:rPr lang="ru-RU" sz="3200" b="1" dirty="0"/>
              <a:t>!»</a:t>
            </a:r>
          </a:p>
          <a:p>
            <a:r>
              <a:rPr lang="ru-RU" sz="3200" b="1" dirty="0" smtClean="0"/>
              <a:t>Д </a:t>
            </a:r>
            <a:r>
              <a:rPr lang="ru-RU" sz="3200" b="1" dirty="0"/>
              <a:t>Е Є Ж 3 — </a:t>
            </a:r>
            <a:r>
              <a:rPr lang="ru-RU" sz="3200" b="1" dirty="0" err="1"/>
              <a:t>швидко</a:t>
            </a:r>
            <a:r>
              <a:rPr lang="ru-RU" sz="3200" b="1" dirty="0"/>
              <a:t> потяг нас </a:t>
            </a:r>
            <a:r>
              <a:rPr lang="ru-RU" sz="3200" b="1" dirty="0" err="1"/>
              <a:t>везе</a:t>
            </a:r>
            <a:r>
              <a:rPr lang="ru-RU" sz="3200" b="1" dirty="0"/>
              <a:t>.</a:t>
            </a:r>
          </a:p>
          <a:p>
            <a:r>
              <a:rPr lang="ru-RU" sz="3200" b="1" dirty="0" smtClean="0"/>
              <a:t>И </a:t>
            </a:r>
            <a:r>
              <a:rPr lang="ru-RU" sz="3200" b="1" dirty="0"/>
              <a:t>І Ї Й (йот) К — яка ж </a:t>
            </a:r>
            <a:r>
              <a:rPr lang="ru-RU" sz="3200" b="1" dirty="0" err="1"/>
              <a:t>білочка</a:t>
            </a:r>
            <a:r>
              <a:rPr lang="ru-RU" sz="3200" b="1" dirty="0"/>
              <a:t> </a:t>
            </a:r>
            <a:r>
              <a:rPr lang="ru-RU" sz="3200" b="1" dirty="0" smtClean="0"/>
              <a:t>прудка</a:t>
            </a:r>
            <a:r>
              <a:rPr lang="ru-RU" sz="3200" b="1" dirty="0"/>
              <a:t>!</a:t>
            </a:r>
          </a:p>
          <a:p>
            <a:r>
              <a:rPr lang="ru-RU" sz="3200" b="1" dirty="0" smtClean="0"/>
              <a:t>Л </a:t>
            </a:r>
            <a:r>
              <a:rPr lang="ru-RU" sz="3200" b="1" dirty="0"/>
              <a:t>М Н О П — </a:t>
            </a:r>
            <a:r>
              <a:rPr lang="ru-RU" sz="3200" b="1" dirty="0" err="1"/>
              <a:t>їдемо</a:t>
            </a:r>
            <a:r>
              <a:rPr lang="ru-RU" sz="3200" b="1" dirty="0"/>
              <a:t> </a:t>
            </a:r>
            <a:r>
              <a:rPr lang="ru-RU" sz="3200" b="1" dirty="0" smtClean="0"/>
              <a:t>разом в </a:t>
            </a:r>
            <a:r>
              <a:rPr lang="ru-RU" sz="3200" b="1" dirty="0"/>
              <a:t>купе.</a:t>
            </a:r>
          </a:p>
          <a:p>
            <a:r>
              <a:rPr lang="ru-RU" sz="3200" b="1" dirty="0" smtClean="0"/>
              <a:t>Р </a:t>
            </a:r>
            <a:r>
              <a:rPr lang="ru-RU" sz="3200" b="1" dirty="0"/>
              <a:t>С Т У Ф — </a:t>
            </a:r>
            <a:r>
              <a:rPr lang="ru-RU" sz="3200" b="1" dirty="0" err="1"/>
              <a:t>їде</a:t>
            </a:r>
            <a:r>
              <a:rPr lang="ru-RU" sz="3200" b="1" dirty="0"/>
              <a:t> з нами й </a:t>
            </a:r>
            <a:r>
              <a:rPr lang="ru-RU" sz="3200" b="1" dirty="0" err="1"/>
              <a:t>добрий</a:t>
            </a:r>
            <a:r>
              <a:rPr lang="ru-RU" sz="3200" b="1" dirty="0"/>
              <a:t> </a:t>
            </a:r>
            <a:r>
              <a:rPr lang="ru-RU" sz="3200" b="1" dirty="0" err="1"/>
              <a:t>ельф</a:t>
            </a:r>
            <a:r>
              <a:rPr lang="ru-RU" sz="3200" b="1" dirty="0"/>
              <a:t>.</a:t>
            </a:r>
          </a:p>
          <a:p>
            <a:r>
              <a:rPr lang="en-US" sz="3200" b="1" dirty="0" smtClean="0"/>
              <a:t>X </a:t>
            </a:r>
            <a:r>
              <a:rPr lang="ru-RU" sz="3200" b="1" dirty="0"/>
              <a:t>Ц Ч Ш Щ — </a:t>
            </a:r>
            <a:r>
              <a:rPr lang="ru-RU" sz="3200" b="1" dirty="0" err="1"/>
              <a:t>вибіг</a:t>
            </a:r>
            <a:r>
              <a:rPr lang="ru-RU" sz="3200" b="1" dirty="0"/>
              <a:t> зайчик </a:t>
            </a:r>
            <a:r>
              <a:rPr lang="ru-RU" sz="3200" b="1" dirty="0" smtClean="0"/>
              <a:t>з-</a:t>
            </a:r>
            <a:r>
              <a:rPr lang="ru-RU" sz="3200" b="1" dirty="0" err="1" smtClean="0"/>
              <a:t>під</a:t>
            </a:r>
            <a:r>
              <a:rPr lang="ru-RU" sz="3200" b="1" dirty="0" smtClean="0"/>
              <a:t> </a:t>
            </a:r>
            <a:r>
              <a:rPr lang="ru-RU" sz="3200" b="1" dirty="0"/>
              <a:t>куща.</a:t>
            </a:r>
          </a:p>
          <a:p>
            <a:r>
              <a:rPr lang="ru-RU" sz="3200" b="1" dirty="0" smtClean="0"/>
              <a:t>Ь </a:t>
            </a:r>
            <a:r>
              <a:rPr lang="ru-RU" sz="3200" b="1" dirty="0"/>
              <a:t>(знак </a:t>
            </a:r>
            <a:r>
              <a:rPr lang="ru-RU" sz="3200" b="1" dirty="0" err="1"/>
              <a:t>пом'якшення</a:t>
            </a:r>
            <a:r>
              <a:rPr lang="ru-RU" sz="3200" b="1" dirty="0"/>
              <a:t>) Ю Я — ось вся й азбука моя.</a:t>
            </a:r>
          </a:p>
        </p:txBody>
      </p:sp>
    </p:spTree>
    <p:extLst>
      <p:ext uri="{BB962C8B-B14F-4D97-AF65-F5344CB8AC3E}">
        <p14:creationId xmlns:p14="http://schemas.microsoft.com/office/powerpoint/2010/main" val="4085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8824" y="1754141"/>
            <a:ext cx="6074478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м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познайомимось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українським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алфавітом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пояснимо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слова,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засвоїмо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алфавітні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Удосконалимо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вміння робити звуковий аналіз слів,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тексти, друкувати речення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1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8227" y="503956"/>
            <a:ext cx="8732066" cy="799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03571"/>
            <a:ext cx="1054100" cy="1154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1. Навчання грамоти\1 УРОКИ 2023\1 Читання\6 Блок я ц ю є ї ф щ дз дж апостроф\091 - Алфавіт. Читання літер алфавіту\2024-03-13_161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89" y="1450771"/>
            <a:ext cx="7086601" cy="424237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7425" t="1504" r="9826" b="9043"/>
          <a:stretch/>
        </p:blipFill>
        <p:spPr>
          <a:xfrm>
            <a:off x="439794" y="1624816"/>
            <a:ext cx="4006476" cy="351536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188720" y="5276827"/>
            <a:ext cx="3131820" cy="5354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таке алфавіт?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5177790" y="3086100"/>
            <a:ext cx="6275070" cy="5715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815840" y="3530047"/>
            <a:ext cx="4408170" cy="2857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88720" y="5817995"/>
            <a:ext cx="4057650" cy="5354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ще називають алфавіт</a:t>
            </a:r>
            <a:r>
              <a:rPr lang="uk-UA" sz="2400" b="1" dirty="0" smtClean="0">
                <a:solidFill>
                  <a:schemeClr val="bg1"/>
                </a:solidFill>
              </a:rPr>
              <a:t>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815840" y="3911048"/>
            <a:ext cx="4838700" cy="2857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53122</TotalTime>
  <Words>873</Words>
  <Application>Microsoft Office PowerPoint</Application>
  <PresentationFormat>Произвольный</PresentationFormat>
  <Paragraphs>162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3435</cp:revision>
  <dcterms:created xsi:type="dcterms:W3CDTF">2018-01-05T16:38:53Z</dcterms:created>
  <dcterms:modified xsi:type="dcterms:W3CDTF">2024-03-13T17:55:46Z</dcterms:modified>
</cp:coreProperties>
</file>