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39" r:id="rId3"/>
    <p:sldId id="1634" r:id="rId4"/>
    <p:sldId id="1741" r:id="rId5"/>
    <p:sldId id="1644" r:id="rId6"/>
    <p:sldId id="1676" r:id="rId7"/>
    <p:sldId id="1830" r:id="rId8"/>
    <p:sldId id="1831" r:id="rId9"/>
    <p:sldId id="1431" r:id="rId10"/>
    <p:sldId id="1688" r:id="rId11"/>
    <p:sldId id="1807" r:id="rId12"/>
    <p:sldId id="1787" r:id="rId13"/>
    <p:sldId id="1833" r:id="rId14"/>
    <p:sldId id="1835" r:id="rId15"/>
    <p:sldId id="1836" r:id="rId16"/>
    <p:sldId id="1832" r:id="rId17"/>
    <p:sldId id="1834" r:id="rId18"/>
    <p:sldId id="1821" r:id="rId19"/>
    <p:sldId id="1814" r:id="rId20"/>
    <p:sldId id="1811" r:id="rId21"/>
    <p:sldId id="1440" r:id="rId22"/>
    <p:sldId id="183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339"/>
            <p14:sldId id="1634"/>
            <p14:sldId id="1741"/>
            <p14:sldId id="1644"/>
            <p14:sldId id="1676"/>
            <p14:sldId id="1830"/>
            <p14:sldId id="1831"/>
            <p14:sldId id="1431"/>
            <p14:sldId id="1688"/>
            <p14:sldId id="1807"/>
            <p14:sldId id="1787"/>
            <p14:sldId id="1833"/>
            <p14:sldId id="1835"/>
            <p14:sldId id="1836"/>
            <p14:sldId id="1832"/>
            <p14:sldId id="1834"/>
            <p14:sldId id="1821"/>
            <p14:sldId id="1814"/>
            <p14:sldId id="1811"/>
            <p14:sldId id="1440"/>
            <p14:sldId id="183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FF"/>
    <a:srgbClr val="FFB7FF"/>
    <a:srgbClr val="354B80"/>
    <a:srgbClr val="FF330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microsoft.com/office/2007/relationships/hdphoto" Target="../media/hdphoto9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hyperlink" Target="https://learningapps.org/watch?v=po5r335kn22" TargetMode="External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3.png"/><Relationship Id="rId18" Type="http://schemas.openxmlformats.org/officeDocument/2006/relationships/image" Target="../media/image67.png"/><Relationship Id="rId3" Type="http://schemas.microsoft.com/office/2007/relationships/hdphoto" Target="../media/hdphoto10.wdp"/><Relationship Id="rId21" Type="http://schemas.openxmlformats.org/officeDocument/2006/relationships/image" Target="../media/image69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image" Target="../media/image55.png"/><Relationship Id="rId16" Type="http://schemas.microsoft.com/office/2007/relationships/hdphoto" Target="../media/hdphoto13.wdp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5" Type="http://schemas.openxmlformats.org/officeDocument/2006/relationships/image" Target="../media/image65.png"/><Relationship Id="rId10" Type="http://schemas.microsoft.com/office/2007/relationships/hdphoto" Target="../media/hdphoto12.wdp"/><Relationship Id="rId19" Type="http://schemas.microsoft.com/office/2007/relationships/hdphoto" Target="../media/hdphoto14.wdp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Relationship Id="rId22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604083" y="4914660"/>
            <a:ext cx="8925018" cy="102155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Обчислення виду 13 + 2 </a:t>
            </a:r>
          </a:p>
        </p:txBody>
      </p:sp>
      <p:pic>
        <p:nvPicPr>
          <p:cNvPr id="1026" name="Picture 2" descr="Vector feliz lindo niño niña estudio matemátic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2218" r="8763" b="2595"/>
          <a:stretch/>
        </p:blipFill>
        <p:spPr bwMode="auto">
          <a:xfrm>
            <a:off x="1604083" y="927685"/>
            <a:ext cx="2277704" cy="32742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9780" y="1285083"/>
            <a:ext cx="3049321" cy="282630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Числа 11-20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9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2315200" y="519781"/>
            <a:ext cx="8732066" cy="83529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Одиниці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додаємо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4000" b="1" dirty="0">
                <a:solidFill>
                  <a:srgbClr val="FFFF00"/>
                </a:solidFill>
              </a:rPr>
              <a:t>до одиниць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73" name="Picture 6" descr="Mr Peabody Stickers | Redbubble">
            <a:extLst>
              <a:ext uri="{FF2B5EF4-FFF2-40B4-BE49-F238E27FC236}">
                <a16:creationId xmlns="" xmlns:a16="http://schemas.microsoft.com/office/drawing/2014/main" id="{D6C5A2C5-C9EE-DB83-598C-4DA7C8F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73021" y="1355074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кутник: округлені кути 1">
            <a:extLst>
              <a:ext uri="{FF2B5EF4-FFF2-40B4-BE49-F238E27FC236}">
                <a16:creationId xmlns="" xmlns:a16="http://schemas.microsoft.com/office/drawing/2014/main" id="{4FDD2D5C-F520-8B29-925C-1368B43C136D}"/>
              </a:ext>
            </a:extLst>
          </p:cNvPr>
          <p:cNvSpPr/>
          <p:nvPr/>
        </p:nvSpPr>
        <p:spPr>
          <a:xfrm>
            <a:off x="2870631" y="1519592"/>
            <a:ext cx="2631341" cy="24488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3D2F13B-3EEF-FCE2-7C61-3FA1016B3FBD}"/>
              </a:ext>
            </a:extLst>
          </p:cNvPr>
          <p:cNvSpPr txBox="1"/>
          <p:nvPr/>
        </p:nvSpPr>
        <p:spPr>
          <a:xfrm>
            <a:off x="5724950" y="2177119"/>
            <a:ext cx="231818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+ 2 = 5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Прямокутник: округлені кути 31">
            <a:extLst>
              <a:ext uri="{FF2B5EF4-FFF2-40B4-BE49-F238E27FC236}">
                <a16:creationId xmlns="" xmlns:a16="http://schemas.microsoft.com/office/drawing/2014/main" id="{602CA467-CD61-2DB1-0A28-50A4CFD27708}"/>
              </a:ext>
            </a:extLst>
          </p:cNvPr>
          <p:cNvSpPr/>
          <p:nvPr/>
        </p:nvSpPr>
        <p:spPr>
          <a:xfrm>
            <a:off x="8181948" y="1599359"/>
            <a:ext cx="3261064" cy="24488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BD41F44A-CCA7-E80D-3AF0-D0D1DF7B8ED8}"/>
              </a:ext>
            </a:extLst>
          </p:cNvPr>
          <p:cNvSpPr txBox="1"/>
          <p:nvPr/>
        </p:nvSpPr>
        <p:spPr>
          <a:xfrm>
            <a:off x="8565760" y="1968061"/>
            <a:ext cx="231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84504CE4-3DA2-E0E0-C75A-CB99F70A6DEC}"/>
              </a:ext>
            </a:extLst>
          </p:cNvPr>
          <p:cNvSpPr txBox="1"/>
          <p:nvPr/>
        </p:nvSpPr>
        <p:spPr>
          <a:xfrm>
            <a:off x="8308763" y="2700716"/>
            <a:ext cx="294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Дуга 78">
            <a:extLst>
              <a:ext uri="{FF2B5EF4-FFF2-40B4-BE49-F238E27FC236}">
                <a16:creationId xmlns="" xmlns:a16="http://schemas.microsoft.com/office/drawing/2014/main" id="{74D49F85-085E-4450-CFA7-2C0C6BD47570}"/>
              </a:ext>
            </a:extLst>
          </p:cNvPr>
          <p:cNvSpPr/>
          <p:nvPr/>
        </p:nvSpPr>
        <p:spPr>
          <a:xfrm rot="8045199">
            <a:off x="8574116" y="2137707"/>
            <a:ext cx="1472683" cy="146935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0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0C0C9A7B-869A-5C91-8D13-51F722AA6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3877801" y="1998236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18EAEF84-9DCC-42BF-3F31-B4E1B6444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25098"/>
          <a:stretch/>
        </p:blipFill>
        <p:spPr bwMode="auto">
          <a:xfrm rot="10800000">
            <a:off x="4792999" y="1989277"/>
            <a:ext cx="243625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CABBA211-CC58-80F9-C77F-180181127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3565094" y="198927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C285D94-0884-B1CC-3834-1508AFF61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3201537" y="198927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73318A32-D9ED-3DAE-E5C6-EE339862A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25098"/>
          <a:stretch/>
        </p:blipFill>
        <p:spPr bwMode="auto">
          <a:xfrm rot="10800000">
            <a:off x="4484218" y="1989277"/>
            <a:ext cx="243625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4A6C0EDF-10C1-CDC8-824D-CBEA83858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2743184" y="450684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DAD44BE0-AC82-735B-D441-4D32C7A1D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3109359" y="450684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96272A3C-7649-5673-B211-9F772BBC6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3459070" y="4497888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5212BAC6-1222-EF13-A5D9-2C55B9936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3808780" y="450684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D611AF18-29B6-BAFA-6124-288026A77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4174955" y="450684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13C482AA-0577-137D-C751-D3A67E1C1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4524666" y="4497888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CB497AA0-96C0-BB26-DCA4-A04BD5C08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4842197" y="450684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69746D24-F3F8-1725-7821-D528600E6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5208372" y="4506847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3CA2C71B-484D-977F-3548-D789223C0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2111461" y="4506848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1F55B49F-1F23-9237-F7E0-4CF5957CB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6579644" y="4544366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D6704FBC-807B-D554-BFA9-3FAA387B2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6210436" y="4544365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AC5D44F3-5854-3448-0C5D-5DB05F846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5877101" y="4544365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302C1940-DC65-33D4-3FCF-5D69FA8F0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8" r="-1"/>
          <a:stretch/>
        </p:blipFill>
        <p:spPr bwMode="auto">
          <a:xfrm rot="10800000">
            <a:off x="2400476" y="4497888"/>
            <a:ext cx="203177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097BFF03-86A0-796D-7FF1-7DA4A7BAF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25098"/>
          <a:stretch/>
        </p:blipFill>
        <p:spPr bwMode="auto">
          <a:xfrm rot="10800000">
            <a:off x="7639089" y="4544365"/>
            <a:ext cx="243625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" descr="Карандаш векторный рисунок (57 фото) » Рисунки для срисовки и не только">
            <a:extLst>
              <a:ext uri="{FF2B5EF4-FFF2-40B4-BE49-F238E27FC236}">
                <a16:creationId xmlns="" xmlns:a16="http://schemas.microsoft.com/office/drawing/2014/main" id="{BD177274-4D3F-51B3-87D3-41715A4F7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25098"/>
          <a:stretch/>
        </p:blipFill>
        <p:spPr bwMode="auto">
          <a:xfrm rot="10800000">
            <a:off x="7317156" y="4558373"/>
            <a:ext cx="243625" cy="174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Прямокутник: округлені кути 91">
            <a:extLst>
              <a:ext uri="{FF2B5EF4-FFF2-40B4-BE49-F238E27FC236}">
                <a16:creationId xmlns="" xmlns:a16="http://schemas.microsoft.com/office/drawing/2014/main" id="{FDA0F2C3-BADA-4A11-E961-365D45264CE7}"/>
              </a:ext>
            </a:extLst>
          </p:cNvPr>
          <p:cNvSpPr/>
          <p:nvPr/>
        </p:nvSpPr>
        <p:spPr>
          <a:xfrm>
            <a:off x="5646872" y="4221474"/>
            <a:ext cx="2675263" cy="2164815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8A82CEBA-E50C-DCA0-C171-B41156EF3B76}"/>
              </a:ext>
            </a:extLst>
          </p:cNvPr>
          <p:cNvSpPr txBox="1"/>
          <p:nvPr/>
        </p:nvSpPr>
        <p:spPr>
          <a:xfrm>
            <a:off x="8490504" y="4823542"/>
            <a:ext cx="295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Дуга 132">
            <a:extLst>
              <a:ext uri="{FF2B5EF4-FFF2-40B4-BE49-F238E27FC236}">
                <a16:creationId xmlns="" xmlns:a16="http://schemas.microsoft.com/office/drawing/2014/main" id="{CD9BDC9F-9BBA-D042-A97D-232C38DFD367}"/>
              </a:ext>
            </a:extLst>
          </p:cNvPr>
          <p:cNvSpPr/>
          <p:nvPr/>
        </p:nvSpPr>
        <p:spPr>
          <a:xfrm rot="8045199">
            <a:off x="8794180" y="4273780"/>
            <a:ext cx="1472683" cy="1469359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кутник: округлені кути 80">
            <a:extLst>
              <a:ext uri="{FF2B5EF4-FFF2-40B4-BE49-F238E27FC236}">
                <a16:creationId xmlns="" xmlns:a16="http://schemas.microsoft.com/office/drawing/2014/main" id="{8CB325C6-3EEB-4105-1614-693B271D4CE5}"/>
              </a:ext>
            </a:extLst>
          </p:cNvPr>
          <p:cNvSpPr/>
          <p:nvPr/>
        </p:nvSpPr>
        <p:spPr>
          <a:xfrm>
            <a:off x="8051071" y="3457187"/>
            <a:ext cx="2682032" cy="9310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Прямокутник: округлені кути 9">
            <a:extLst>
              <a:ext uri="{FF2B5EF4-FFF2-40B4-BE49-F238E27FC236}">
                <a16:creationId xmlns="" xmlns:a16="http://schemas.microsoft.com/office/drawing/2014/main" id="{E5293694-FA02-1C19-9B3E-20F18B8B1212}"/>
              </a:ext>
            </a:extLst>
          </p:cNvPr>
          <p:cNvSpPr/>
          <p:nvPr/>
        </p:nvSpPr>
        <p:spPr>
          <a:xfrm>
            <a:off x="3694037" y="3457187"/>
            <a:ext cx="2493945" cy="93104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968829" y="498665"/>
            <a:ext cx="10210799" cy="9055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Виконай обчислення за числовим </a:t>
            </a:r>
            <a:r>
              <a:rPr lang="uk-UA" sz="3600" b="1" dirty="0" smtClean="0">
                <a:solidFill>
                  <a:schemeClr val="bg1"/>
                </a:solidFill>
              </a:rPr>
              <a:t>променем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9" r="29509" b="-13338"/>
          <a:stretch/>
        </p:blipFill>
        <p:spPr bwMode="auto">
          <a:xfrm flipH="1">
            <a:off x="-26902" y="1619262"/>
            <a:ext cx="2242320" cy="39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5">
            <a:extLst>
              <a:ext uri="{FF2B5EF4-FFF2-40B4-BE49-F238E27FC236}">
                <a16:creationId xmlns="" xmlns:a16="http://schemas.microsoft.com/office/drawing/2014/main" id="{08FAA4B7-EB4B-6F60-4BB8-7729317C48FD}"/>
              </a:ext>
            </a:extLst>
          </p:cNvPr>
          <p:cNvGrpSpPr/>
          <p:nvPr/>
        </p:nvGrpSpPr>
        <p:grpSpPr>
          <a:xfrm>
            <a:off x="2218796" y="2520253"/>
            <a:ext cx="9186823" cy="641251"/>
            <a:chOff x="2709255" y="2724121"/>
            <a:chExt cx="9186823" cy="641251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B9345767-A0C3-5C46-293E-FF52695ADD87}"/>
                </a:ext>
              </a:extLst>
            </p:cNvPr>
            <p:cNvSpPr txBox="1"/>
            <p:nvPr/>
          </p:nvSpPr>
          <p:spPr>
            <a:xfrm>
              <a:off x="2709255" y="2813753"/>
              <a:ext cx="322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Пряма зі стрілкою 10">
              <a:extLst>
                <a:ext uri="{FF2B5EF4-FFF2-40B4-BE49-F238E27FC236}">
                  <a16:creationId xmlns="" xmlns:a16="http://schemas.microsoft.com/office/drawing/2014/main" id="{BF00D9CC-36AF-136F-585B-351B83AC69E6}"/>
                </a:ext>
              </a:extLst>
            </p:cNvPr>
            <p:cNvCxnSpPr>
              <a:cxnSpLocks/>
            </p:cNvCxnSpPr>
            <p:nvPr/>
          </p:nvCxnSpPr>
          <p:spPr>
            <a:xfrm>
              <a:off x="2894296" y="2779768"/>
              <a:ext cx="9001782" cy="0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Овал 20">
              <a:extLst>
                <a:ext uri="{FF2B5EF4-FFF2-40B4-BE49-F238E27FC236}">
                  <a16:creationId xmlns="" xmlns:a16="http://schemas.microsoft.com/office/drawing/2014/main" id="{EEB31B34-EBDD-DCEF-88AB-DD98C083B4D3}"/>
                </a:ext>
              </a:extLst>
            </p:cNvPr>
            <p:cNvSpPr/>
            <p:nvPr/>
          </p:nvSpPr>
          <p:spPr>
            <a:xfrm>
              <a:off x="2841030" y="2725284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Овал 23">
              <a:extLst>
                <a:ext uri="{FF2B5EF4-FFF2-40B4-BE49-F238E27FC236}">
                  <a16:creationId xmlns="" xmlns:a16="http://schemas.microsoft.com/office/drawing/2014/main" id="{500E9E2E-61DA-ECF6-D00A-4DA49571F002}"/>
                </a:ext>
              </a:extLst>
            </p:cNvPr>
            <p:cNvSpPr/>
            <p:nvPr/>
          </p:nvSpPr>
          <p:spPr>
            <a:xfrm>
              <a:off x="3240828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63359DC7-9A0C-A7E3-D7AE-49121D4A3A52}"/>
                </a:ext>
              </a:extLst>
            </p:cNvPr>
            <p:cNvSpPr txBox="1"/>
            <p:nvPr/>
          </p:nvSpPr>
          <p:spPr>
            <a:xfrm>
              <a:off x="6605542" y="2842152"/>
              <a:ext cx="546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B2E93034-7E53-D331-E47A-7450B9B6F614}"/>
                </a:ext>
              </a:extLst>
            </p:cNvPr>
            <p:cNvSpPr/>
            <p:nvPr/>
          </p:nvSpPr>
          <p:spPr>
            <a:xfrm>
              <a:off x="3640626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Овал 30">
              <a:extLst>
                <a:ext uri="{FF2B5EF4-FFF2-40B4-BE49-F238E27FC236}">
                  <a16:creationId xmlns="" xmlns:a16="http://schemas.microsoft.com/office/drawing/2014/main" id="{9B429345-9F85-A36B-7F08-46E19692FFF9}"/>
                </a:ext>
              </a:extLst>
            </p:cNvPr>
            <p:cNvSpPr/>
            <p:nvPr/>
          </p:nvSpPr>
          <p:spPr>
            <a:xfrm>
              <a:off x="4040424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Овал 31">
              <a:extLst>
                <a:ext uri="{FF2B5EF4-FFF2-40B4-BE49-F238E27FC236}">
                  <a16:creationId xmlns="" xmlns:a16="http://schemas.microsoft.com/office/drawing/2014/main" id="{6C28C321-F600-6F3B-F292-BADF0CB0DB29}"/>
                </a:ext>
              </a:extLst>
            </p:cNvPr>
            <p:cNvSpPr/>
            <p:nvPr/>
          </p:nvSpPr>
          <p:spPr>
            <a:xfrm>
              <a:off x="4439024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Овал 32">
              <a:extLst>
                <a:ext uri="{FF2B5EF4-FFF2-40B4-BE49-F238E27FC236}">
                  <a16:creationId xmlns="" xmlns:a16="http://schemas.microsoft.com/office/drawing/2014/main" id="{7A0F2069-A1C0-D1C7-8B7C-52DAECFB02C9}"/>
                </a:ext>
              </a:extLst>
            </p:cNvPr>
            <p:cNvSpPr/>
            <p:nvPr/>
          </p:nvSpPr>
          <p:spPr>
            <a:xfrm>
              <a:off x="4837624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Овал 33">
              <a:extLst>
                <a:ext uri="{FF2B5EF4-FFF2-40B4-BE49-F238E27FC236}">
                  <a16:creationId xmlns="" xmlns:a16="http://schemas.microsoft.com/office/drawing/2014/main" id="{66494B96-2C14-5E30-BF2A-55F682EBD5F4}"/>
                </a:ext>
              </a:extLst>
            </p:cNvPr>
            <p:cNvSpPr/>
            <p:nvPr/>
          </p:nvSpPr>
          <p:spPr>
            <a:xfrm>
              <a:off x="5236224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431569A-6952-0D95-DDE4-73057F207303}"/>
                </a:ext>
              </a:extLst>
            </p:cNvPr>
            <p:cNvSpPr/>
            <p:nvPr/>
          </p:nvSpPr>
          <p:spPr>
            <a:xfrm>
              <a:off x="5641204" y="2725284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1523DD3C-878D-DC09-3063-AB7297974D8A}"/>
                </a:ext>
              </a:extLst>
            </p:cNvPr>
            <p:cNvSpPr/>
            <p:nvPr/>
          </p:nvSpPr>
          <p:spPr>
            <a:xfrm>
              <a:off x="6041002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0640A7A8-59B6-C4CC-ECC0-5D72867C2A03}"/>
                </a:ext>
              </a:extLst>
            </p:cNvPr>
            <p:cNvSpPr/>
            <p:nvPr/>
          </p:nvSpPr>
          <p:spPr>
            <a:xfrm>
              <a:off x="6440800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Овал 37">
              <a:extLst>
                <a:ext uri="{FF2B5EF4-FFF2-40B4-BE49-F238E27FC236}">
                  <a16:creationId xmlns="" xmlns:a16="http://schemas.microsoft.com/office/drawing/2014/main" id="{08BA6312-7596-DC05-D81B-ED6E199F6E75}"/>
                </a:ext>
              </a:extLst>
            </p:cNvPr>
            <p:cNvSpPr/>
            <p:nvPr/>
          </p:nvSpPr>
          <p:spPr>
            <a:xfrm>
              <a:off x="6840598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Овал 38">
              <a:extLst>
                <a:ext uri="{FF2B5EF4-FFF2-40B4-BE49-F238E27FC236}">
                  <a16:creationId xmlns="" xmlns:a16="http://schemas.microsoft.com/office/drawing/2014/main" id="{9225A607-8FA8-8307-B89E-A58200FAC0EE}"/>
                </a:ext>
              </a:extLst>
            </p:cNvPr>
            <p:cNvSpPr/>
            <p:nvPr/>
          </p:nvSpPr>
          <p:spPr>
            <a:xfrm>
              <a:off x="7239198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9D892CC2-D59D-6F09-E485-DCBF5449A9F1}"/>
                </a:ext>
              </a:extLst>
            </p:cNvPr>
            <p:cNvSpPr/>
            <p:nvPr/>
          </p:nvSpPr>
          <p:spPr>
            <a:xfrm>
              <a:off x="7637798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BF517B83-5DAB-FF76-D870-F910337A2A73}"/>
                </a:ext>
              </a:extLst>
            </p:cNvPr>
            <p:cNvSpPr/>
            <p:nvPr/>
          </p:nvSpPr>
          <p:spPr>
            <a:xfrm>
              <a:off x="8036398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Овал 41">
              <a:extLst>
                <a:ext uri="{FF2B5EF4-FFF2-40B4-BE49-F238E27FC236}">
                  <a16:creationId xmlns="" xmlns:a16="http://schemas.microsoft.com/office/drawing/2014/main" id="{156EBBFF-12A7-1D08-FD24-704D0031B320}"/>
                </a:ext>
              </a:extLst>
            </p:cNvPr>
            <p:cNvSpPr/>
            <p:nvPr/>
          </p:nvSpPr>
          <p:spPr>
            <a:xfrm>
              <a:off x="8434998" y="2725284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Овал 42">
              <a:extLst>
                <a:ext uri="{FF2B5EF4-FFF2-40B4-BE49-F238E27FC236}">
                  <a16:creationId xmlns="" xmlns:a16="http://schemas.microsoft.com/office/drawing/2014/main" id="{5DFDA8F2-D05B-8C34-C243-E2E6372437C6}"/>
                </a:ext>
              </a:extLst>
            </p:cNvPr>
            <p:cNvSpPr/>
            <p:nvPr/>
          </p:nvSpPr>
          <p:spPr>
            <a:xfrm>
              <a:off x="8834796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Овал 43">
              <a:extLst>
                <a:ext uri="{FF2B5EF4-FFF2-40B4-BE49-F238E27FC236}">
                  <a16:creationId xmlns="" xmlns:a16="http://schemas.microsoft.com/office/drawing/2014/main" id="{BC54187B-8658-4E5C-3904-62015CD42AA3}"/>
                </a:ext>
              </a:extLst>
            </p:cNvPr>
            <p:cNvSpPr/>
            <p:nvPr/>
          </p:nvSpPr>
          <p:spPr>
            <a:xfrm>
              <a:off x="9234594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Овал 44">
              <a:extLst>
                <a:ext uri="{FF2B5EF4-FFF2-40B4-BE49-F238E27FC236}">
                  <a16:creationId xmlns="" xmlns:a16="http://schemas.microsoft.com/office/drawing/2014/main" id="{DDB91F0A-A52C-575E-D9A0-AD4A830102E3}"/>
                </a:ext>
              </a:extLst>
            </p:cNvPr>
            <p:cNvSpPr/>
            <p:nvPr/>
          </p:nvSpPr>
          <p:spPr>
            <a:xfrm>
              <a:off x="9634392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Овал 45">
              <a:extLst>
                <a:ext uri="{FF2B5EF4-FFF2-40B4-BE49-F238E27FC236}">
                  <a16:creationId xmlns="" xmlns:a16="http://schemas.microsoft.com/office/drawing/2014/main" id="{38890D16-6AF4-1022-E99F-28AA8C770D3E}"/>
                </a:ext>
              </a:extLst>
            </p:cNvPr>
            <p:cNvSpPr/>
            <p:nvPr/>
          </p:nvSpPr>
          <p:spPr>
            <a:xfrm>
              <a:off x="10032992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Овал 46">
              <a:extLst>
                <a:ext uri="{FF2B5EF4-FFF2-40B4-BE49-F238E27FC236}">
                  <a16:creationId xmlns="" xmlns:a16="http://schemas.microsoft.com/office/drawing/2014/main" id="{42F0C100-8B9D-41BC-AEC6-68A00A4C925B}"/>
                </a:ext>
              </a:extLst>
            </p:cNvPr>
            <p:cNvSpPr/>
            <p:nvPr/>
          </p:nvSpPr>
          <p:spPr>
            <a:xfrm>
              <a:off x="10431592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C4B0B788-62CE-429E-35E0-98F773F3EB93}"/>
                </a:ext>
              </a:extLst>
            </p:cNvPr>
            <p:cNvSpPr/>
            <p:nvPr/>
          </p:nvSpPr>
          <p:spPr>
            <a:xfrm>
              <a:off x="10830192" y="2724121"/>
              <a:ext cx="106532" cy="1089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CE6A0953-665E-267A-B833-7242B82DB05D}"/>
                </a:ext>
              </a:extLst>
            </p:cNvPr>
            <p:cNvSpPr txBox="1"/>
            <p:nvPr/>
          </p:nvSpPr>
          <p:spPr>
            <a:xfrm>
              <a:off x="4706444" y="2813753"/>
              <a:ext cx="322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A756253-0DE0-E9B6-60F8-165C707F8A6B}"/>
                </a:ext>
              </a:extLst>
            </p:cNvPr>
            <p:cNvSpPr txBox="1"/>
            <p:nvPr/>
          </p:nvSpPr>
          <p:spPr>
            <a:xfrm>
              <a:off x="8615024" y="2842152"/>
              <a:ext cx="546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DF4D8918-235A-9C27-635D-8F402AD3CD4D}"/>
                </a:ext>
              </a:extLst>
            </p:cNvPr>
            <p:cNvSpPr txBox="1"/>
            <p:nvPr/>
          </p:nvSpPr>
          <p:spPr>
            <a:xfrm>
              <a:off x="10610420" y="2842152"/>
              <a:ext cx="546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endParaRPr lang="x-none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Стрілка: вигнута вгору 6">
            <a:extLst>
              <a:ext uri="{FF2B5EF4-FFF2-40B4-BE49-F238E27FC236}">
                <a16:creationId xmlns="" xmlns:a16="http://schemas.microsoft.com/office/drawing/2014/main" id="{0AB63F80-3EBA-C0F4-C77F-C9CCA8D16E4F}"/>
              </a:ext>
            </a:extLst>
          </p:cNvPr>
          <p:cNvSpPr/>
          <p:nvPr/>
        </p:nvSpPr>
        <p:spPr>
          <a:xfrm>
            <a:off x="4377366" y="2016367"/>
            <a:ext cx="1279709" cy="36544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E18EBBC-4E37-47AD-D298-0B626BDB69D1}"/>
              </a:ext>
            </a:extLst>
          </p:cNvPr>
          <p:cNvSpPr txBox="1"/>
          <p:nvPr/>
        </p:nvSpPr>
        <p:spPr>
          <a:xfrm>
            <a:off x="4702871" y="1538737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Стрілка: вигнута вгору 77">
            <a:extLst>
              <a:ext uri="{FF2B5EF4-FFF2-40B4-BE49-F238E27FC236}">
                <a16:creationId xmlns="" xmlns:a16="http://schemas.microsoft.com/office/drawing/2014/main" id="{6BCDDB4C-F56C-5519-F7E6-5FE0C8EBCA3C}"/>
              </a:ext>
            </a:extLst>
          </p:cNvPr>
          <p:cNvSpPr/>
          <p:nvPr/>
        </p:nvSpPr>
        <p:spPr>
          <a:xfrm>
            <a:off x="8344337" y="2041954"/>
            <a:ext cx="1279709" cy="365442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B0339485-4AD9-BC52-E8D8-747790528FD5}"/>
              </a:ext>
            </a:extLst>
          </p:cNvPr>
          <p:cNvSpPr txBox="1"/>
          <p:nvPr/>
        </p:nvSpPr>
        <p:spPr>
          <a:xfrm>
            <a:off x="8669842" y="156432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endParaRPr lang="x-none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DB6623A-C4C2-15B2-375F-6DB05CB2D613}"/>
              </a:ext>
            </a:extLst>
          </p:cNvPr>
          <p:cNvSpPr txBox="1"/>
          <p:nvPr/>
        </p:nvSpPr>
        <p:spPr>
          <a:xfrm>
            <a:off x="3840284" y="3534224"/>
            <a:ext cx="1725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5 + 3 = 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073AE15E-CDCB-7DE3-4D44-C4AF73115AE8}"/>
              </a:ext>
            </a:extLst>
          </p:cNvPr>
          <p:cNvSpPr txBox="1"/>
          <p:nvPr/>
        </p:nvSpPr>
        <p:spPr>
          <a:xfrm>
            <a:off x="8147727" y="3543931"/>
            <a:ext cx="1972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15 + 3 = </a:t>
            </a:r>
            <a:endParaRPr lang="x-none" sz="4400" b="1" dirty="0">
              <a:solidFill>
                <a:srgbClr val="7030A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1C34BA02-4B25-ABC9-5C48-E849ACF2567B}"/>
              </a:ext>
            </a:extLst>
          </p:cNvPr>
          <p:cNvSpPr txBox="1"/>
          <p:nvPr/>
        </p:nvSpPr>
        <p:spPr>
          <a:xfrm>
            <a:off x="9977243" y="3543931"/>
            <a:ext cx="831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18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CA7CDB3-2796-A804-9C13-F06F91093AB3}"/>
              </a:ext>
            </a:extLst>
          </p:cNvPr>
          <p:cNvSpPr txBox="1"/>
          <p:nvPr/>
        </p:nvSpPr>
        <p:spPr>
          <a:xfrm>
            <a:off x="5459124" y="3543931"/>
            <a:ext cx="618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7030A0"/>
                </a:solidFill>
              </a:rPr>
              <a:t>8</a:t>
            </a:r>
            <a:r>
              <a:rPr lang="uk-UA" sz="4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4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1" grpId="0" animBg="1"/>
      <p:bldP spid="62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20222" y="508765"/>
            <a:ext cx="8732066" cy="78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Обчисли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9" name="Picture 6" descr="Mr Peabody Stickers | Redbubble">
            <a:extLst>
              <a:ext uri="{FF2B5EF4-FFF2-40B4-BE49-F238E27FC236}">
                <a16:creationId xmlns="" xmlns:a16="http://schemas.microsoft.com/office/drawing/2014/main" id="{D6C5A2C5-C9EE-DB83-598C-4DA7C8FC6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52735" y="2540070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646061" y="1593257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13 </a:t>
            </a:r>
            <a:r>
              <a:rPr lang="uk-UA" sz="4000" dirty="0">
                <a:solidFill>
                  <a:srgbClr val="7030A0"/>
                </a:solidFill>
              </a:rPr>
              <a:t>+ 3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36524" y="1658235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86313" y="2738597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15 </a:t>
            </a:r>
            <a:r>
              <a:rPr lang="uk-UA" sz="4000" dirty="0">
                <a:solidFill>
                  <a:srgbClr val="7030A0"/>
                </a:solidFill>
              </a:rPr>
              <a:t>+ 4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86185" y="2771085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86313" y="3826276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16 </a:t>
            </a:r>
            <a:r>
              <a:rPr lang="uk-UA" sz="4000" dirty="0">
                <a:solidFill>
                  <a:srgbClr val="7030A0"/>
                </a:solidFill>
              </a:rPr>
              <a:t>+ 2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8536" y="4888027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11 </a:t>
            </a:r>
            <a:r>
              <a:rPr lang="uk-UA" sz="4000" dirty="0">
                <a:solidFill>
                  <a:srgbClr val="7030A0"/>
                </a:solidFill>
              </a:rPr>
              <a:t>+ 7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56625" y="3849941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1371" y="4938151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99807" y="1660480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13 </a:t>
            </a:r>
            <a:r>
              <a:rPr lang="uk-UA" sz="4000" dirty="0">
                <a:solidFill>
                  <a:srgbClr val="7030A0"/>
                </a:solidFill>
              </a:rPr>
              <a:t>+ </a:t>
            </a:r>
            <a:r>
              <a:rPr lang="uk-UA" sz="4000" dirty="0" smtClean="0">
                <a:solidFill>
                  <a:srgbClr val="7030A0"/>
                </a:solidFill>
              </a:rPr>
              <a:t>3    13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94294" y="3849941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15 </a:t>
            </a:r>
            <a:r>
              <a:rPr lang="uk-UA" sz="4000" dirty="0">
                <a:solidFill>
                  <a:srgbClr val="7030A0"/>
                </a:solidFill>
              </a:rPr>
              <a:t>+ </a:t>
            </a:r>
            <a:r>
              <a:rPr lang="uk-UA" sz="4000" dirty="0" smtClean="0">
                <a:solidFill>
                  <a:srgbClr val="7030A0"/>
                </a:solidFill>
              </a:rPr>
              <a:t>4    17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94296" y="2771085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16 </a:t>
            </a:r>
            <a:r>
              <a:rPr lang="uk-UA" sz="4000" dirty="0">
                <a:solidFill>
                  <a:srgbClr val="7030A0"/>
                </a:solidFill>
              </a:rPr>
              <a:t>+ </a:t>
            </a:r>
            <a:r>
              <a:rPr lang="uk-UA" sz="4000" dirty="0" smtClean="0">
                <a:solidFill>
                  <a:srgbClr val="7030A0"/>
                </a:solidFill>
              </a:rPr>
              <a:t>2     20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4043" y="4938151"/>
            <a:ext cx="281900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uk-UA" sz="4000" dirty="0" smtClean="0">
                <a:solidFill>
                  <a:srgbClr val="7030A0"/>
                </a:solidFill>
              </a:rPr>
              <a:t> 11 </a:t>
            </a:r>
            <a:r>
              <a:rPr lang="uk-UA" sz="4000" dirty="0">
                <a:solidFill>
                  <a:srgbClr val="7030A0"/>
                </a:solidFill>
              </a:rPr>
              <a:t>+ </a:t>
            </a:r>
            <a:r>
              <a:rPr lang="uk-UA" sz="4000" dirty="0" smtClean="0">
                <a:solidFill>
                  <a:srgbClr val="7030A0"/>
                </a:solidFill>
              </a:rPr>
              <a:t>5     18  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61786" y="1725458"/>
            <a:ext cx="4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41095" y="2583242"/>
            <a:ext cx="422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&lt;</a:t>
            </a:r>
            <a:endParaRPr lang="ru-RU" sz="4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719411" y="1164304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03612" y="2312667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24949" y="3379268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937176" y="4403275"/>
            <a:ext cx="72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813040" y="3853103"/>
            <a:ext cx="490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916745" y="4928204"/>
            <a:ext cx="4220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&lt;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58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19" grpId="0"/>
      <p:bldP spid="2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667" r="74225" b="76637"/>
          <a:stretch/>
        </p:blipFill>
        <p:spPr>
          <a:xfrm>
            <a:off x="653224" y="1395555"/>
            <a:ext cx="6048000" cy="30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881743" y="472521"/>
            <a:ext cx="10304109" cy="72831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Сформулюй умову та розв’яжи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848134" y="3776902"/>
            <a:ext cx="4883661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Яка маса ананаса й гарбуза </a:t>
            </a:r>
            <a:r>
              <a:rPr lang="uk-UA" sz="2800" b="1" dirty="0" smtClean="0">
                <a:solidFill>
                  <a:srgbClr val="7030A0"/>
                </a:solidFill>
              </a:rPr>
              <a:t>разом</a:t>
            </a:r>
            <a:r>
              <a:rPr lang="uk-UA" sz="2800" b="1" dirty="0" smtClean="0">
                <a:solidFill>
                  <a:srgbClr val="7030A0"/>
                </a:solidFill>
              </a:rPr>
              <a:t>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6FDF4A3B-9CC8-15AD-89C3-4D3C2F848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t="872" r="74273" b="82038"/>
          <a:stretch/>
        </p:blipFill>
        <p:spPr>
          <a:xfrm>
            <a:off x="638996" y="4379933"/>
            <a:ext cx="6048000" cy="2304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4F138BE9-FB88-3761-DFAA-E5AA6EC09E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551590" y="4068012"/>
            <a:ext cx="336084" cy="220623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C61F582-EFE4-A70E-ECC4-5826A494A2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95763" y="3825208"/>
            <a:ext cx="381740" cy="60433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55E889-ADDE-B193-EBE1-C5B0A1A6E8EE}"/>
              </a:ext>
            </a:extLst>
          </p:cNvPr>
          <p:cNvSpPr txBox="1"/>
          <p:nvPr/>
        </p:nvSpPr>
        <p:spPr>
          <a:xfrm>
            <a:off x="770339" y="5324080"/>
            <a:ext cx="62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14        разом.</a:t>
            </a:r>
            <a:endParaRPr lang="x-none" sz="3600" i="1" dirty="0">
              <a:solidFill>
                <a:srgbClr val="7030A0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698DCF88-D746-1BE9-5983-EB2A1C306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703714" y="4068012"/>
            <a:ext cx="387602" cy="27926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5FFE5E5-B003-73F5-7938-2F35E26A01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37662" y="3831105"/>
            <a:ext cx="381740" cy="604335"/>
          </a:xfrm>
          <a:prstGeom prst="rect">
            <a:avLst/>
          </a:prstGeom>
        </p:spPr>
      </p:pic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F8EF2A43-1CC5-7E0A-BAF6-1E37302A207E}"/>
              </a:ext>
            </a:extLst>
          </p:cNvPr>
          <p:cNvSpPr/>
          <p:nvPr/>
        </p:nvSpPr>
        <p:spPr>
          <a:xfrm>
            <a:off x="870882" y="2452629"/>
            <a:ext cx="2505368" cy="1222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 smtClean="0">
                <a:solidFill>
                  <a:srgbClr val="7030A0"/>
                </a:solidFill>
              </a:rPr>
              <a:t>Г</a:t>
            </a:r>
            <a:r>
              <a:rPr lang="uk-UA" sz="4000" b="1" dirty="0" smtClean="0">
                <a:solidFill>
                  <a:srgbClr val="7030A0"/>
                </a:solidFill>
              </a:rPr>
              <a:t>  –  </a:t>
            </a:r>
            <a:endParaRPr lang="uk-UA" sz="4000" b="1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4000" dirty="0">
                <a:solidFill>
                  <a:srgbClr val="7030A0"/>
                </a:solidFill>
              </a:rPr>
              <a:t>А</a:t>
            </a:r>
            <a:r>
              <a:rPr lang="uk-UA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– 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128532" y="2511032"/>
            <a:ext cx="263593" cy="1202308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603759" y="2711190"/>
            <a:ext cx="537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solidFill>
                  <a:srgbClr val="FF0000"/>
                </a:solidFill>
              </a:rPr>
              <a:t>? 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2935365" y="1400658"/>
            <a:ext cx="843321" cy="9079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179244" y="1771544"/>
            <a:ext cx="684000" cy="43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438598" y="1777879"/>
            <a:ext cx="648502" cy="79261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3995108" y="1883349"/>
            <a:ext cx="283073" cy="226549"/>
            <a:chOff x="3751412" y="3340101"/>
            <a:chExt cx="278500" cy="231775"/>
          </a:xfrm>
        </p:grpSpPr>
        <p:sp>
          <p:nvSpPr>
            <p:cNvPr id="27" name="Овал 26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6848134" y="4879855"/>
            <a:ext cx="5104380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Що важче — ананас чи гарбуз? На скільки кілограмів важче?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35" name="Picture 12" descr="Head Svg Png Icon Free Download (#401919) - OnlineWebFonts.COM">
            <a:extLst>
              <a:ext uri="{FF2B5EF4-FFF2-40B4-BE49-F238E27FC236}">
                <a16:creationId xmlns="" xmlns:a16="http://schemas.microsoft.com/office/drawing/2014/main" id="{0772F4B4-E381-7901-8C5F-F1AB5FD65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96498" y="2814581"/>
            <a:ext cx="975562" cy="6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кутник: округлені кути 73">
            <a:extLst>
              <a:ext uri="{FF2B5EF4-FFF2-40B4-BE49-F238E27FC236}">
                <a16:creationId xmlns="" xmlns:a16="http://schemas.microsoft.com/office/drawing/2014/main" id="{4DB8B1D7-6FFF-B039-A3B8-A06381701A2F}"/>
              </a:ext>
            </a:extLst>
          </p:cNvPr>
          <p:cNvSpPr/>
          <p:nvPr/>
        </p:nvSpPr>
        <p:spPr>
          <a:xfrm>
            <a:off x="4693138" y="2797728"/>
            <a:ext cx="118514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На </a:t>
            </a:r>
            <a:r>
              <a:rPr lang="uk-UA" sz="3600" b="1" dirty="0" smtClean="0">
                <a:solidFill>
                  <a:srgbClr val="FF0000"/>
                </a:solidFill>
              </a:rPr>
              <a:t>?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285CE31-CC49-9C22-F2EF-D5FDFB77C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13696" y="4813274"/>
            <a:ext cx="336084" cy="2206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841F63E7-D53C-2ECF-5739-D615C629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93388" y="4572328"/>
            <a:ext cx="381740" cy="6043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E0493F3-3D4A-FA26-BA26-097168DB9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18"/>
          <a:stretch/>
        </p:blipFill>
        <p:spPr>
          <a:xfrm>
            <a:off x="1857038" y="4877349"/>
            <a:ext cx="336084" cy="1189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628883" y="4706589"/>
            <a:ext cx="1161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(  </a:t>
            </a:r>
            <a:r>
              <a:rPr lang="uk-UA" sz="2400" i="1" dirty="0" smtClean="0"/>
              <a:t>         </a:t>
            </a:r>
            <a:r>
              <a:rPr lang="uk-UA" sz="2400" i="1" dirty="0" smtClean="0"/>
              <a:t>)</a:t>
            </a:r>
            <a:endParaRPr lang="uk-UA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9446" y="6037602"/>
            <a:ext cx="3419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На </a:t>
            </a:r>
            <a:r>
              <a:rPr lang="uk-UA" sz="3600" dirty="0" smtClean="0">
                <a:solidFill>
                  <a:srgbClr val="7030A0"/>
                </a:solidFill>
              </a:rPr>
              <a:t>10       важче</a:t>
            </a:r>
            <a:r>
              <a:rPr lang="uk-UA" sz="3600" dirty="0" smtClean="0">
                <a:solidFill>
                  <a:srgbClr val="7030A0"/>
                </a:solidFill>
              </a:rPr>
              <a:t>.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0775" y="442987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На</a:t>
            </a:r>
            <a:endParaRPr lang="ru-RU" dirty="0"/>
          </a:p>
        </p:txBody>
      </p:sp>
      <p:pic>
        <p:nvPicPr>
          <p:cNvPr id="44" name="Picture 2" descr="vector set of weighing machine Clipart Image">
            <a:extLst>
              <a:ext uri="{FF2B5EF4-FFF2-40B4-BE49-F238E27FC236}">
                <a16:creationId xmlns="" xmlns:a16="http://schemas.microsoft.com/office/drawing/2014/main" id="{44288AB0-876F-97C3-CEC8-4DF0D08AE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7232025" y="2077766"/>
            <a:ext cx="1577577" cy="16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4A98AF9D-3BBE-155C-D8B8-E6FB9C461305}"/>
              </a:ext>
            </a:extLst>
          </p:cNvPr>
          <p:cNvSpPr txBox="1"/>
          <p:nvPr/>
        </p:nvSpPr>
        <p:spPr>
          <a:xfrm>
            <a:off x="7539744" y="2954099"/>
            <a:ext cx="94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кг</a:t>
            </a:r>
            <a:endParaRPr lang="x-non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6" name="Picture 2" descr="vector set of weighing machine Clipart Image">
            <a:extLst>
              <a:ext uri="{FF2B5EF4-FFF2-40B4-BE49-F238E27FC236}">
                <a16:creationId xmlns="" xmlns:a16="http://schemas.microsoft.com/office/drawing/2014/main" id="{DCD86A10-C4E5-FAC6-8912-AC6FBCE0C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4" r="70580" b="23382"/>
          <a:stretch/>
        </p:blipFill>
        <p:spPr bwMode="auto">
          <a:xfrm>
            <a:off x="9608275" y="2142788"/>
            <a:ext cx="1577577" cy="15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8644386E-5937-CB1A-D7E8-AA168E4D8524}"/>
              </a:ext>
            </a:extLst>
          </p:cNvPr>
          <p:cNvSpPr txBox="1"/>
          <p:nvPr/>
        </p:nvSpPr>
        <p:spPr>
          <a:xfrm>
            <a:off x="9996794" y="2971877"/>
            <a:ext cx="94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кг</a:t>
            </a:r>
            <a:endParaRPr lang="x-none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Pumpkin Large Clipart PNG Image​ | Gallery Yopriceville - High-Quality Free  Images and Transparent PNG Clipart">
            <a:extLst>
              <a:ext uri="{FF2B5EF4-FFF2-40B4-BE49-F238E27FC236}">
                <a16:creationId xmlns="" xmlns:a16="http://schemas.microsoft.com/office/drawing/2014/main" id="{921FFBD1-CCAA-5336-F83F-6EF8C2A6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93" y="1331670"/>
            <a:ext cx="1573511" cy="14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Ананас PNG фото">
            <a:extLst>
              <a:ext uri="{FF2B5EF4-FFF2-40B4-BE49-F238E27FC236}">
                <a16:creationId xmlns="" xmlns:a16="http://schemas.microsoft.com/office/drawing/2014/main" id="{C7F1B717-30C9-FF5F-6EA5-A79FFDF33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714" y="1241793"/>
            <a:ext cx="686292" cy="14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72" y="2433519"/>
            <a:ext cx="927474" cy="5847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29" y="3144271"/>
            <a:ext cx="927474" cy="5847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61" y="2790327"/>
            <a:ext cx="927474" cy="58477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0" y="2834301"/>
            <a:ext cx="927474" cy="58477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155085" y="2357682"/>
            <a:ext cx="470074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66AFBE91-EAE3-8D80-6A5A-1F70DA0698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843266" y="2346736"/>
            <a:ext cx="381740" cy="60433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752915" y="3112186"/>
            <a:ext cx="470074" cy="68689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427441" y="3843302"/>
            <a:ext cx="470074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122241" y="3864197"/>
            <a:ext cx="470074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423201" y="4572328"/>
            <a:ext cx="470074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31F1ED79-E1B0-877C-0630-FE77BE23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193122" y="4561564"/>
            <a:ext cx="470074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66AFBE91-EAE3-8D80-6A5A-1F70DA0698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2963214" y="4577687"/>
            <a:ext cx="381740" cy="604335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D904062-4AC4-8181-B3D3-9EE9136A0C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4805" r="13656" b="23632"/>
          <a:stretch/>
        </p:blipFill>
        <p:spPr>
          <a:xfrm>
            <a:off x="3780000" y="4032000"/>
            <a:ext cx="612000" cy="3600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30EDC075-B940-9A78-2CE2-147BA6365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284601" y="3808830"/>
            <a:ext cx="424330" cy="68689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591634" y="3967542"/>
            <a:ext cx="117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(</a:t>
            </a:r>
            <a:r>
              <a:rPr lang="uk-UA" sz="2400" i="1" dirty="0"/>
              <a:t> </a:t>
            </a:r>
            <a:r>
              <a:rPr lang="uk-UA" sz="2400" i="1" dirty="0" smtClean="0"/>
              <a:t>         </a:t>
            </a:r>
            <a:r>
              <a:rPr lang="uk-UA" sz="2400" i="1" dirty="0" smtClean="0"/>
              <a:t>)</a:t>
            </a:r>
            <a:endParaRPr lang="uk-UA" sz="2400" i="1" dirty="0"/>
          </a:p>
        </p:txBody>
      </p: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D904062-4AC4-8181-B3D3-9EE9136A0C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7" t="14805" r="13656" b="23632"/>
          <a:stretch/>
        </p:blipFill>
        <p:spPr>
          <a:xfrm>
            <a:off x="3835086" y="4746537"/>
            <a:ext cx="612000" cy="3600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43BCB3E2-AD4C-36FB-642A-8DA039835F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3345529" y="4562108"/>
            <a:ext cx="317675" cy="68689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22" y="5376169"/>
            <a:ext cx="927474" cy="58477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7B4240D7-F1AA-27DB-B989-7D5086E66F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22" y="6126349"/>
            <a:ext cx="927474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0" grpId="0"/>
      <p:bldP spid="21" grpId="0" animBg="1"/>
      <p:bldP spid="22" grpId="0"/>
      <p:bldP spid="36" grpId="0"/>
      <p:bldP spid="43" grpId="0"/>
      <p:bldP spid="3" grpId="0"/>
      <p:bldP spid="4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73427" y="579431"/>
            <a:ext cx="8732066" cy="6457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Будую </a:t>
            </a:r>
            <a:r>
              <a:rPr lang="uk-UA" sz="4000" b="1" dirty="0">
                <a:solidFill>
                  <a:schemeClr val="bg1"/>
                </a:solidFill>
              </a:rPr>
              <a:t>відрізки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B95CEA0-0430-C371-17F4-F4D9388CCDDE}"/>
              </a:ext>
            </a:extLst>
          </p:cNvPr>
          <p:cNvSpPr/>
          <p:nvPr/>
        </p:nvSpPr>
        <p:spPr>
          <a:xfrm>
            <a:off x="2432396" y="1396923"/>
            <a:ext cx="8098945" cy="920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Побудуй </a:t>
            </a:r>
            <a:r>
              <a:rPr lang="uk-UA" sz="2400" b="1" dirty="0">
                <a:solidFill>
                  <a:srgbClr val="7030A0"/>
                </a:solidFill>
              </a:rPr>
              <a:t>два відрізки: один — на 1 см довший за даний,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а </a:t>
            </a:r>
            <a:r>
              <a:rPr lang="uk-UA" sz="2400" b="1" dirty="0">
                <a:solidFill>
                  <a:srgbClr val="7030A0"/>
                </a:solidFill>
              </a:rPr>
              <a:t>другий — на 10 см коротший від даного. 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22" r="55638" b="74391"/>
          <a:stretch/>
        </p:blipFill>
        <p:spPr>
          <a:xfrm>
            <a:off x="1322217" y="3663376"/>
            <a:ext cx="10623350" cy="223629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53" name="Скругленный прямоугольник 7">
            <a:extLst>
              <a:ext uri="{FF2B5EF4-FFF2-40B4-BE49-F238E27FC236}">
                <a16:creationId xmlns="" xmlns:a16="http://schemas.microsoft.com/office/drawing/2014/main" id="{B9291B71-7257-5171-CA73-F5630AFBC26A}"/>
              </a:ext>
            </a:extLst>
          </p:cNvPr>
          <p:cNvSpPr/>
          <p:nvPr/>
        </p:nvSpPr>
        <p:spPr>
          <a:xfrm>
            <a:off x="1322217" y="3591059"/>
            <a:ext cx="10623350" cy="2355334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1711719" y="5000967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10667319" y="4990552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56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1811602" y="5104645"/>
            <a:ext cx="8855717" cy="35591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10" descr="Заметки писаки 2.0: Клипарт: ручки и карандаши">
            <a:extLst>
              <a:ext uri="{FF2B5EF4-FFF2-40B4-BE49-F238E27FC236}">
                <a16:creationId xmlns="" xmlns:a16="http://schemas.microsoft.com/office/drawing/2014/main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95" y="3853371"/>
            <a:ext cx="1480402" cy="14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20A7A60-14F0-3C1E-D326-1A959EAE9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888525" y="4120470"/>
            <a:ext cx="364486" cy="189154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B7A04578-A245-6CCD-9123-36C9AF7476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5542102" y="3969938"/>
            <a:ext cx="798411" cy="65375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96F3F28-04F4-FF6A-D410-72BA58A7CF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849288" y="3879758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DA24940-4BF9-B8BA-FADD-DE717F261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273965" y="4097482"/>
            <a:ext cx="440143" cy="28893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FF70714-098C-25B8-8910-658323583A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007916" y="3972856"/>
            <a:ext cx="798411" cy="65375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4118BCEF-3712-7A9C-C7BB-30E5AFC848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748471" y="3865318"/>
            <a:ext cx="381740" cy="604335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5AD3341-D324-1140-6476-D318FC2A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8920418" y="4004642"/>
            <a:ext cx="798411" cy="65375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="" xmlns:a16="http://schemas.microsoft.com/office/drawing/2014/main" id="{4F109A07-3006-B014-F65A-59CCCD3D70F2}"/>
              </a:ext>
            </a:extLst>
          </p:cNvPr>
          <p:cNvSpPr/>
          <p:nvPr/>
        </p:nvSpPr>
        <p:spPr>
          <a:xfrm>
            <a:off x="1673315" y="2862827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Овал 71">
            <a:extLst>
              <a:ext uri="{FF2B5EF4-FFF2-40B4-BE49-F238E27FC236}">
                <a16:creationId xmlns="" xmlns:a16="http://schemas.microsoft.com/office/drawing/2014/main" id="{58579A28-8547-8BCF-CAE3-B1EA7E675FB9}"/>
              </a:ext>
            </a:extLst>
          </p:cNvPr>
          <p:cNvSpPr/>
          <p:nvPr/>
        </p:nvSpPr>
        <p:spPr>
          <a:xfrm>
            <a:off x="9251627" y="286901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76" name="Пряма сполучна лінія 30">
            <a:extLst>
              <a:ext uri="{FF2B5EF4-FFF2-40B4-BE49-F238E27FC236}">
                <a16:creationId xmlns="" xmlns:a16="http://schemas.microsoft.com/office/drawing/2014/main" id="{1DA08858-A59E-5BB8-CEE7-0B87FBA73D09}"/>
              </a:ext>
            </a:extLst>
          </p:cNvPr>
          <p:cNvCxnSpPr>
            <a:cxnSpLocks/>
          </p:cNvCxnSpPr>
          <p:nvPr/>
        </p:nvCxnSpPr>
        <p:spPr>
          <a:xfrm>
            <a:off x="1811602" y="3017746"/>
            <a:ext cx="7539908" cy="4122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E3A0F59F-1707-D44D-0EED-4E42A1131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716161" y="2351882"/>
            <a:ext cx="381740" cy="604335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7E7B2EB-A4A7-6138-3EF6-EE1E44A0B1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365307" y="2461668"/>
            <a:ext cx="798411" cy="653758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5AD40413-7203-8F88-AF9B-FEECF6442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244302" y="3879758"/>
            <a:ext cx="381740" cy="604335"/>
          </a:xfrm>
          <a:prstGeom prst="rect">
            <a:avLst/>
          </a:prstGeom>
        </p:spPr>
      </p:pic>
      <p:pic>
        <p:nvPicPr>
          <p:cNvPr id="10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9" y="1019366"/>
            <a:ext cx="1380240" cy="13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600722" y="466976"/>
            <a:ext cx="796703" cy="11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EED0165-491E-A981-17F2-73D4D5915A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905754" y="2372411"/>
            <a:ext cx="424330" cy="6868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8EED0165-491E-A981-17F2-73D4D5915A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210050" y="3879846"/>
            <a:ext cx="424330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C7A6013-5FAB-38D2-2FD8-D0A9EA830D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556353" y="3893970"/>
            <a:ext cx="42433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5AD3341-D324-1140-6476-D318FC2A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288395" y="5126268"/>
            <a:ext cx="798411" cy="6537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5AD40413-7203-8F88-AF9B-FEECF6442D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612279" y="5001384"/>
            <a:ext cx="381740" cy="60433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0C7A6013-5FAB-38D2-2FD8-D0A9EA830D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924330" y="5015596"/>
            <a:ext cx="424330" cy="686891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73802 0.00138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1" y="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5" y="1640900"/>
            <a:ext cx="1380240" cy="137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579688" y="1088510"/>
            <a:ext cx="796703" cy="11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22" r="55638" b="74391"/>
          <a:stretch/>
        </p:blipFill>
        <p:spPr>
          <a:xfrm>
            <a:off x="1423449" y="3114516"/>
            <a:ext cx="10623350" cy="2236291"/>
          </a:xfrm>
          <a:prstGeom prst="roundRect">
            <a:avLst/>
          </a:prstGeom>
          <a:solidFill>
            <a:schemeClr val="bg1"/>
          </a:solidFill>
        </p:spPr>
      </p:pic>
      <p:sp>
        <p:nvSpPr>
          <p:cNvPr id="37" name="Скругленный прямоугольник 7">
            <a:extLst>
              <a:ext uri="{FF2B5EF4-FFF2-40B4-BE49-F238E27FC236}">
                <a16:creationId xmlns="" xmlns:a16="http://schemas.microsoft.com/office/drawing/2014/main" id="{B9291B71-7257-5171-CA73-F5630AFBC26A}"/>
              </a:ext>
            </a:extLst>
          </p:cNvPr>
          <p:cNvSpPr/>
          <p:nvPr/>
        </p:nvSpPr>
        <p:spPr>
          <a:xfrm>
            <a:off x="1533235" y="3042199"/>
            <a:ext cx="10513563" cy="2355334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E83E58F3-7012-CB54-7556-30025CD56C10}"/>
              </a:ext>
            </a:extLst>
          </p:cNvPr>
          <p:cNvSpPr/>
          <p:nvPr/>
        </p:nvSpPr>
        <p:spPr>
          <a:xfrm>
            <a:off x="1812951" y="4452107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E0AF3524-7128-9750-25B6-36BF0DE678D4}"/>
              </a:ext>
            </a:extLst>
          </p:cNvPr>
          <p:cNvSpPr/>
          <p:nvPr/>
        </p:nvSpPr>
        <p:spPr>
          <a:xfrm>
            <a:off x="4063460" y="4464695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40" name="Пряма сполучна лінія 51">
            <a:extLst>
              <a:ext uri="{FF2B5EF4-FFF2-40B4-BE49-F238E27FC236}">
                <a16:creationId xmlns="" xmlns:a16="http://schemas.microsoft.com/office/drawing/2014/main" id="{530776A8-DD52-A73E-36A8-A4A9B6EB6475}"/>
              </a:ext>
            </a:extLst>
          </p:cNvPr>
          <p:cNvCxnSpPr>
            <a:cxnSpLocks/>
          </p:cNvCxnSpPr>
          <p:nvPr/>
        </p:nvCxnSpPr>
        <p:spPr>
          <a:xfrm flipV="1">
            <a:off x="1912834" y="4566200"/>
            <a:ext cx="2225057" cy="25176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0" descr="Заметки писаки 2.0: Клипарт: ручки и карандаши">
            <a:extLst>
              <a:ext uri="{FF2B5EF4-FFF2-40B4-BE49-F238E27FC236}">
                <a16:creationId xmlns="" xmlns:a16="http://schemas.microsoft.com/office/drawing/2014/main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725" y="3300831"/>
            <a:ext cx="920058" cy="14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220A7A60-14F0-3C1E-D326-1A959EAE98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324966" y="3604488"/>
            <a:ext cx="364486" cy="18915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5687F811-7F99-8E4E-87DA-DA4FCFCC58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6"/>
          <a:stretch/>
        </p:blipFill>
        <p:spPr>
          <a:xfrm>
            <a:off x="1812951" y="5746147"/>
            <a:ext cx="10111956" cy="771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B7A04578-A245-6CCD-9123-36C9AF7476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5619415" y="3445272"/>
            <a:ext cx="798411" cy="6537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96F3F28-04F4-FF6A-D410-72BA58A7CF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4950520" y="3330898"/>
            <a:ext cx="381740" cy="60433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FF70714-098C-25B8-8910-658323583A5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481354" y="3437047"/>
            <a:ext cx="798411" cy="6537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4118BCEF-3712-7A9C-C7BB-30E5AFC848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849703" y="3316458"/>
            <a:ext cx="381740" cy="60433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5AD3341-D324-1140-6476-D318FC2ACA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9067406" y="3437047"/>
            <a:ext cx="798411" cy="653758"/>
          </a:xfrm>
          <a:prstGeom prst="rect">
            <a:avLst/>
          </a:prstGeom>
        </p:spPr>
      </p:pic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4F109A07-3006-B014-F65A-59CCCD3D70F2}"/>
              </a:ext>
            </a:extLst>
          </p:cNvPr>
          <p:cNvSpPr/>
          <p:nvPr/>
        </p:nvSpPr>
        <p:spPr>
          <a:xfrm>
            <a:off x="3461489" y="2604739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58579A28-8547-8BCF-CAE3-B1EA7E675FB9}"/>
              </a:ext>
            </a:extLst>
          </p:cNvPr>
          <p:cNvSpPr/>
          <p:nvPr/>
        </p:nvSpPr>
        <p:spPr>
          <a:xfrm>
            <a:off x="11001397" y="2608861"/>
            <a:ext cx="199766" cy="228186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59" name="Пряма сполучна лінія 30">
            <a:extLst>
              <a:ext uri="{FF2B5EF4-FFF2-40B4-BE49-F238E27FC236}">
                <a16:creationId xmlns="" xmlns:a16="http://schemas.microsoft.com/office/drawing/2014/main" id="{1DA08858-A59E-5BB8-CEE7-0B87FBA73D09}"/>
              </a:ext>
            </a:extLst>
          </p:cNvPr>
          <p:cNvCxnSpPr>
            <a:cxnSpLocks/>
            <a:stCxn id="52" idx="2"/>
            <a:endCxn id="58" idx="2"/>
          </p:cNvCxnSpPr>
          <p:nvPr/>
        </p:nvCxnSpPr>
        <p:spPr>
          <a:xfrm>
            <a:off x="3461489" y="2718832"/>
            <a:ext cx="7539908" cy="4122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E3A0F59F-1707-D44D-0EED-4E42A11319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199133" y="2100442"/>
            <a:ext cx="381740" cy="60433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27E7B2EB-A4A7-6138-3EF6-EE1E44A0B1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7848279" y="2210228"/>
            <a:ext cx="798411" cy="65375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FD73A9FE-4507-434E-44F7-69934086C5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5200"/>
          <a:stretch/>
        </p:blipFill>
        <p:spPr>
          <a:xfrm>
            <a:off x="6478489" y="3623018"/>
            <a:ext cx="364486" cy="10265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326490CC-D49F-70D4-ACAA-95A1A8D432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258786" y="3314420"/>
            <a:ext cx="317675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8EED0165-491E-A981-17F2-73D4D5915A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7388726" y="2110949"/>
            <a:ext cx="424330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8EED0165-491E-A981-17F2-73D4D5915A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332867" y="3339822"/>
            <a:ext cx="424330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EED0165-491E-A981-17F2-73D4D5915A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748886" y="3334250"/>
            <a:ext cx="424330" cy="686891"/>
          </a:xfrm>
          <a:prstGeom prst="rect">
            <a:avLst/>
          </a:prstGeom>
        </p:spPr>
      </p:pic>
      <p:sp>
        <p:nvSpPr>
          <p:cNvPr id="54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73427" y="579431"/>
            <a:ext cx="8732066" cy="6457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Будую </a:t>
            </a:r>
            <a:r>
              <a:rPr lang="uk-UA" sz="4000" b="1" dirty="0">
                <a:solidFill>
                  <a:schemeClr val="bg1"/>
                </a:solidFill>
              </a:rPr>
              <a:t>відрізки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83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B95CEA0-0430-C371-17F4-F4D9388CCDDE}"/>
              </a:ext>
            </a:extLst>
          </p:cNvPr>
          <p:cNvSpPr/>
          <p:nvPr/>
        </p:nvSpPr>
        <p:spPr>
          <a:xfrm>
            <a:off x="2611259" y="1272529"/>
            <a:ext cx="8098945" cy="92076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Побудуй </a:t>
            </a:r>
            <a:r>
              <a:rPr lang="uk-UA" sz="2400" b="1" dirty="0">
                <a:solidFill>
                  <a:srgbClr val="7030A0"/>
                </a:solidFill>
              </a:rPr>
              <a:t>два відрізки: один — на 1 см довший за даний, а другий — на 10 см коротший від даного. </a:t>
            </a:r>
          </a:p>
        </p:txBody>
      </p:sp>
    </p:spTree>
    <p:extLst>
      <p:ext uri="{BB962C8B-B14F-4D97-AF65-F5344CB8AC3E}">
        <p14:creationId xmlns:p14="http://schemas.microsoft.com/office/powerpoint/2010/main" val="39183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00208 -0.15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0.18802 -0.00185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3" y="2689837"/>
            <a:ext cx="2086630" cy="39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802086"/>
            <a:ext cx="859971" cy="10559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 </a:t>
            </a:r>
          </a:p>
        </p:txBody>
      </p:sp>
      <p:pic>
        <p:nvPicPr>
          <p:cNvPr id="1026" name="Picture 2" descr="D:\1 клас\2 Матем\1 УРОКИ Листопад\5 Числа 11_20\№091 Обчислення виду 13 + 2\2024-02-27_231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64" y="1426756"/>
            <a:ext cx="7433481" cy="45059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FBC45B7A-4986-AF89-478E-08D6807FDFA9}"/>
              </a:ext>
            </a:extLst>
          </p:cNvPr>
          <p:cNvSpPr/>
          <p:nvPr/>
        </p:nvSpPr>
        <p:spPr>
          <a:xfrm>
            <a:off x="1013529" y="1415870"/>
            <a:ext cx="1995531" cy="103341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Напиши за зразком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TextBox 31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39DDE92-0FFF-053B-E110-9E72F9A4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3" y="2689837"/>
            <a:ext cx="2086630" cy="39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48118" y="476151"/>
            <a:ext cx="8732066" cy="7581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802086"/>
            <a:ext cx="859971" cy="105591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 </a:t>
            </a:r>
          </a:p>
        </p:txBody>
      </p:sp>
      <p:pic>
        <p:nvPicPr>
          <p:cNvPr id="2050" name="Picture 2" descr="D:\1 клас\2 Матем\1 УРОКИ Листопад\5 Числа 11_20\№091 Обчислення виду 13 + 2\2024-02-27_2318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74" y="1234304"/>
            <a:ext cx="6230710" cy="533096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4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1868898" y="461769"/>
            <a:ext cx="8732066" cy="8771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Логічна задача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C07C644D-2E2B-CF0F-FFBD-2AD1D149B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7" b="90000" l="10000" r="90000">
                        <a14:foregroundMark x1="49091" y1="8857" x2="53939" y2="8857"/>
                        <a14:foregroundMark x1="22727" y1="80857" x2="78485" y2="84857"/>
                        <a14:foregroundMark x1="78485" y1="84857" x2="24848" y2="85143"/>
                        <a14:foregroundMark x1="24848" y1="85143" x2="24242" y2="84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5292" y="4167542"/>
            <a:ext cx="1855305" cy="1967748"/>
          </a:xfrm>
          <a:prstGeom prst="rect">
            <a:avLst/>
          </a:prstGeom>
        </p:spPr>
      </p:pic>
      <p:sp>
        <p:nvSpPr>
          <p:cNvPr id="17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FBC45B7A-4986-AF89-478E-08D6807FDFA9}"/>
              </a:ext>
            </a:extLst>
          </p:cNvPr>
          <p:cNvSpPr/>
          <p:nvPr/>
        </p:nvSpPr>
        <p:spPr>
          <a:xfrm>
            <a:off x="1868898" y="1426757"/>
            <a:ext cx="8732066" cy="102816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 поділити між двома дівчатками яблука так, щоб одне яблуко залишилося у кошику?</a:t>
            </a:r>
          </a:p>
        </p:txBody>
      </p:sp>
      <p:pic>
        <p:nvPicPr>
          <p:cNvPr id="18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E8D77BE4-BC44-F433-086C-027D68E0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7107" y="1940838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липарт девочка (49 фото) » Рисунки для срисовки и не только">
            <a:extLst>
              <a:ext uri="{FF2B5EF4-FFF2-40B4-BE49-F238E27FC236}">
                <a16:creationId xmlns="" xmlns:a16="http://schemas.microsoft.com/office/drawing/2014/main" id="{C0568F56-2A96-9714-0323-BC75FB0EC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58"/>
          <a:stretch/>
        </p:blipFill>
        <p:spPr bwMode="auto">
          <a:xfrm>
            <a:off x="3044695" y="2415160"/>
            <a:ext cx="1855306" cy="37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153BCFA1-00C2-DA4A-27F3-933B0BF025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9556" r="20317" b="34766"/>
          <a:stretch/>
        </p:blipFill>
        <p:spPr>
          <a:xfrm rot="434918">
            <a:off x="5417680" y="4625861"/>
            <a:ext cx="638129" cy="67746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8C6962F-26CD-435D-E6A7-7CD7DFFA3B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41" b="90000" l="9904" r="89989">
                        <a14:foregroundMark x1="46290" y1="65123" x2="46290" y2="65123"/>
                        <a14:foregroundMark x1="49823" y1="49074" x2="49823" y2="49074"/>
                        <a14:backgroundMark x1="43131" y1="67593" x2="59212" y2="68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7" t="13354" r="23901" b="18975"/>
          <a:stretch/>
        </p:blipFill>
        <p:spPr>
          <a:xfrm rot="21169785">
            <a:off x="5930063" y="4622806"/>
            <a:ext cx="609734" cy="909656"/>
          </a:xfrm>
          <a:prstGeom prst="rect">
            <a:avLst/>
          </a:prstGeom>
        </p:spPr>
      </p:pic>
      <p:pic>
        <p:nvPicPr>
          <p:cNvPr id="28" name="Picture 6" descr="Клипарт девочка (49 фото) » Рисунки для срисовки и не только">
            <a:extLst>
              <a:ext uri="{FF2B5EF4-FFF2-40B4-BE49-F238E27FC236}">
                <a16:creationId xmlns="" xmlns:a16="http://schemas.microsoft.com/office/drawing/2014/main" id="{54B34903-6D8D-8BCC-05C9-D2AD85973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8"/>
          <a:stretch/>
        </p:blipFill>
        <p:spPr bwMode="auto">
          <a:xfrm>
            <a:off x="7223067" y="2429100"/>
            <a:ext cx="1855305" cy="37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5160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24453 0.005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2556 -0.005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25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27969 0.00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>
            <a:extLst>
              <a:ext uri="{FF2B5EF4-FFF2-40B4-BE49-F238E27FC236}">
                <a16:creationId xmlns="" xmlns:a16="http://schemas.microsoft.com/office/drawing/2014/main" id="{603C034B-56CE-B8D7-A266-76F09B5C596A}"/>
              </a:ext>
            </a:extLst>
          </p:cNvPr>
          <p:cNvSpPr/>
          <p:nvPr/>
        </p:nvSpPr>
        <p:spPr>
          <a:xfrm>
            <a:off x="1077685" y="500027"/>
            <a:ext cx="9949543" cy="6791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Розв'язування логічної задачі 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FBC45B7A-4986-AF89-478E-08D6807FDFA9}"/>
              </a:ext>
            </a:extLst>
          </p:cNvPr>
          <p:cNvSpPr/>
          <p:nvPr/>
        </p:nvSpPr>
        <p:spPr>
          <a:xfrm>
            <a:off x="1540326" y="1277144"/>
            <a:ext cx="9024259" cy="163001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Вінні-Пух ніс віслючкові Іа-Іа глек з 12 л меду. Після того, як Вінні розкрив глек і подивився на мед, його на 2 л поменшало. Коли ведмедик понюхав мед, його поменшало ще на 3 л. А коли Вінні покуштував, чи не зіпсувався, бува, мед, то меду не лишилося зовсім. Скільки меду потрібно було Пухові, аби покуштувати, чи не зіпсувався він?</a:t>
            </a:r>
          </a:p>
        </p:txBody>
      </p:sp>
      <p:pic>
        <p:nvPicPr>
          <p:cNvPr id="13" name="Picture 2" descr="Картинки по запросу &quot;клипарт лампочка&quot;">
            <a:extLst>
              <a:ext uri="{FF2B5EF4-FFF2-40B4-BE49-F238E27FC236}">
                <a16:creationId xmlns="" xmlns:a16="http://schemas.microsoft.com/office/drawing/2014/main" id="{E8D77BE4-BC44-F433-086C-027D68E00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0344" y="-197637"/>
            <a:ext cx="1644535" cy="20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Винни Пух (советский) клипарт Мультики советские клипарт Клипарт">
            <a:extLst>
              <a:ext uri="{FF2B5EF4-FFF2-40B4-BE49-F238E27FC236}">
                <a16:creationId xmlns="" xmlns:a16="http://schemas.microsoft.com/office/drawing/2014/main" id="{DCB7FAAC-2851-62EB-7455-123DECDD72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0"/>
          <a:stretch/>
        </p:blipFill>
        <p:spPr bwMode="auto">
          <a:xfrm>
            <a:off x="860803" y="3092220"/>
            <a:ext cx="2383140" cy="241287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5" name="Picture 4" descr="Набор стикеров для Telegram «Винни пух и его друзья»">
            <a:extLst>
              <a:ext uri="{FF2B5EF4-FFF2-40B4-BE49-F238E27FC236}">
                <a16:creationId xmlns="" xmlns:a16="http://schemas.microsoft.com/office/drawing/2014/main" id="{5D113DFC-09A2-AD18-E4A7-0FB8CAF77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01" y="3182096"/>
            <a:ext cx="2160971" cy="216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артинки по запросу торт горшочек с медом | Винни-пух, Мультяшные рисунки,  Детские картины">
            <a:extLst>
              <a:ext uri="{FF2B5EF4-FFF2-40B4-BE49-F238E27FC236}">
                <a16:creationId xmlns="" xmlns:a16="http://schemas.microsoft.com/office/drawing/2014/main" id="{C2F3D99B-9714-0E38-82A6-9FDF82504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46" y="3182096"/>
            <a:ext cx="2322996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Женщина и кофе -две мечты..... ~ Плейкасты ~ Beesona.Ru">
            <a:extLst>
              <a:ext uri="{FF2B5EF4-FFF2-40B4-BE49-F238E27FC236}">
                <a16:creationId xmlns="" xmlns:a16="http://schemas.microsoft.com/office/drawing/2014/main" id="{32667425-58AD-9267-6C10-F8F5D9BB1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360" y="4262582"/>
            <a:ext cx="700481" cy="64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A1A425-E930-17F6-B11B-199A6D116883}"/>
              </a:ext>
            </a:extLst>
          </p:cNvPr>
          <p:cNvSpPr txBox="1"/>
          <p:nvPr/>
        </p:nvSpPr>
        <p:spPr>
          <a:xfrm>
            <a:off x="1279838" y="5588019"/>
            <a:ext cx="119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л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C0372EB-4B88-7083-41A9-D2F16BEBA9AC}"/>
              </a:ext>
            </a:extLst>
          </p:cNvPr>
          <p:cNvSpPr txBox="1"/>
          <p:nvPr/>
        </p:nvSpPr>
        <p:spPr>
          <a:xfrm>
            <a:off x="4072781" y="5588019"/>
            <a:ext cx="151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 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3FF803-4F0B-1059-09BE-C79B9D37FA55}"/>
              </a:ext>
            </a:extLst>
          </p:cNvPr>
          <p:cNvSpPr txBox="1"/>
          <p:nvPr/>
        </p:nvSpPr>
        <p:spPr>
          <a:xfrm>
            <a:off x="8377596" y="5548114"/>
            <a:ext cx="111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B333BFE-AF40-716D-8025-7E9F6F609CF9}"/>
              </a:ext>
            </a:extLst>
          </p:cNvPr>
          <p:cNvSpPr txBox="1"/>
          <p:nvPr/>
        </p:nvSpPr>
        <p:spPr>
          <a:xfrm>
            <a:off x="10180728" y="5548113"/>
            <a:ext cx="162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 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792D16-E830-8943-D8BA-73C8B9C2D8CD}"/>
              </a:ext>
            </a:extLst>
          </p:cNvPr>
          <p:cNvSpPr txBox="1"/>
          <p:nvPr/>
        </p:nvSpPr>
        <p:spPr>
          <a:xfrm>
            <a:off x="5468881" y="5588019"/>
            <a:ext cx="172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3 л</a:t>
            </a:r>
          </a:p>
        </p:txBody>
      </p:sp>
    </p:spTree>
    <p:extLst>
      <p:ext uri="{BB962C8B-B14F-4D97-AF65-F5344CB8AC3E}">
        <p14:creationId xmlns:p14="http://schemas.microsoft.com/office/powerpoint/2010/main" val="12492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ownload Books With Children On White Background for free | Школьные идеи,  Школьные темы,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13" y="1661138"/>
            <a:ext cx="3571427" cy="441008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200839" y="481461"/>
            <a:ext cx="9686980" cy="71937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класу. Вправа «Криголам»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096813" y="1608239"/>
            <a:ext cx="1206500" cy="952500"/>
          </a:xfrm>
          <a:prstGeom prst="round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У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96813" y="2750578"/>
            <a:ext cx="1206500" cy="952500"/>
          </a:xfrm>
          <a:prstGeom prst="roundRect">
            <a:avLst/>
          </a:prstGeom>
          <a:solidFill>
            <a:srgbClr val="FFCCFF"/>
          </a:solidFill>
          <a:ln w="57150">
            <a:solidFill>
              <a:srgbClr val="E24E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Р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96813" y="3937532"/>
            <a:ext cx="1206500" cy="952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О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96813" y="5143014"/>
            <a:ext cx="1206500" cy="952500"/>
          </a:xfrm>
          <a:prstGeom prst="roundRect">
            <a:avLst/>
          </a:prstGeom>
          <a:solidFill>
            <a:srgbClr val="66FFCC"/>
          </a:solidFill>
          <a:ln w="57150">
            <a:solidFill>
              <a:srgbClr val="00C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bg2">
                    <a:lumMod val="10000"/>
                  </a:schemeClr>
                </a:solidFill>
              </a:rPr>
              <a:t>К</a:t>
            </a:r>
            <a:endParaRPr lang="ru-RU" sz="6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428" y="1641885"/>
            <a:ext cx="364850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Яким ви уявляєте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наш урок?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65110" y="1608239"/>
            <a:ext cx="2847352" cy="968378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Успіх, усмішка, уважність.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428" y="2843579"/>
            <a:ext cx="36485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Без чого не можна обійтися на уроці?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65110" y="2750578"/>
            <a:ext cx="2847352" cy="952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Розуміння, руху, роботи.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427" y="4152173"/>
            <a:ext cx="368984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Що вона нам несе?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65110" y="3937533"/>
            <a:ext cx="2847352" cy="9524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Ознайомлення, організованість.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8344" y="5117116"/>
            <a:ext cx="377692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Які наші очікування від уроку?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52661" y="5118723"/>
            <a:ext cx="2847352" cy="9525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Користь.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Куб сахар на белом фоне | Премиум векторы">
            <a:extLst>
              <a:ext uri="{FF2B5EF4-FFF2-40B4-BE49-F238E27FC236}">
                <a16:creationId xmlns="" xmlns:a16="http://schemas.microsoft.com/office/drawing/2014/main" id="{AD7EC7B8-1EC5-52BE-EF51-C92CB463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91" y="4825720"/>
            <a:ext cx="1992531" cy="153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49086" y="475239"/>
            <a:ext cx="10199914" cy="9181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Робота з асоціативною схемою «Чим корисний мед?»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2" name="Picture 2" descr="Мед и пчелы - запись пользователя any (Аннушка Петровна) в сообществе  Картинки для творчества в категории Разное | Bee art, Bee clipart, Diamond  painting">
            <a:extLst>
              <a:ext uri="{FF2B5EF4-FFF2-40B4-BE49-F238E27FC236}">
                <a16:creationId xmlns="" xmlns:a16="http://schemas.microsoft.com/office/drawing/2014/main" id="{8924209C-37CE-1057-EFEB-69CAEC7BA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76" y="3429000"/>
            <a:ext cx="1886259" cy="1636958"/>
          </a:xfrm>
          <a:prstGeom prst="hexagon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0EBFEC7-095F-5795-D1BE-C3A8BF71F382}"/>
              </a:ext>
            </a:extLst>
          </p:cNvPr>
          <p:cNvSpPr txBox="1"/>
          <p:nvPr/>
        </p:nvSpPr>
        <p:spPr>
          <a:xfrm>
            <a:off x="549685" y="1541335"/>
            <a:ext cx="4920895" cy="4401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Зміцнює імунітет (горішок)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Нормалізує сон (подушка)  </a:t>
            </a:r>
          </a:p>
          <a:p>
            <a:endParaRPr lang="uk-UA" sz="28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Пом’якшує горло (жирафа) </a:t>
            </a:r>
          </a:p>
          <a:p>
            <a:r>
              <a:rPr lang="uk-UA" sz="2800" b="1" dirty="0">
                <a:solidFill>
                  <a:srgbClr val="7030A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Заряджає енергією (батарейка)  </a:t>
            </a:r>
          </a:p>
          <a:p>
            <a:endParaRPr lang="uk-UA" sz="2800" b="1" dirty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7030A0"/>
                </a:solidFill>
              </a:rPr>
              <a:t>Замінник цукру (цукор)</a:t>
            </a:r>
          </a:p>
        </p:txBody>
      </p:sp>
      <p:cxnSp>
        <p:nvCxnSpPr>
          <p:cNvPr id="24" name="Пряма зі стрілкою 9">
            <a:extLst>
              <a:ext uri="{FF2B5EF4-FFF2-40B4-BE49-F238E27FC236}">
                <a16:creationId xmlns="" xmlns:a16="http://schemas.microsoft.com/office/drawing/2014/main" id="{F1DFA634-9ADA-48F0-3B46-FAB46242443B}"/>
              </a:ext>
            </a:extLst>
          </p:cNvPr>
          <p:cNvCxnSpPr>
            <a:cxnSpLocks/>
          </p:cNvCxnSpPr>
          <p:nvPr/>
        </p:nvCxnSpPr>
        <p:spPr>
          <a:xfrm flipV="1">
            <a:off x="9113656" y="3349400"/>
            <a:ext cx="648070" cy="39253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48">
            <a:extLst>
              <a:ext uri="{FF2B5EF4-FFF2-40B4-BE49-F238E27FC236}">
                <a16:creationId xmlns="" xmlns:a16="http://schemas.microsoft.com/office/drawing/2014/main" id="{85E3C5F0-F140-B18E-29C3-EFFB7B2C7B30}"/>
              </a:ext>
            </a:extLst>
          </p:cNvPr>
          <p:cNvCxnSpPr>
            <a:cxnSpLocks/>
          </p:cNvCxnSpPr>
          <p:nvPr/>
        </p:nvCxnSpPr>
        <p:spPr>
          <a:xfrm flipV="1">
            <a:off x="8326905" y="2720793"/>
            <a:ext cx="0" cy="62860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зі стрілкою 49">
            <a:extLst>
              <a:ext uri="{FF2B5EF4-FFF2-40B4-BE49-F238E27FC236}">
                <a16:creationId xmlns="" xmlns:a16="http://schemas.microsoft.com/office/drawing/2014/main" id="{434A4914-D0FE-FDD8-5BDF-39F5A4E09925}"/>
              </a:ext>
            </a:extLst>
          </p:cNvPr>
          <p:cNvCxnSpPr>
            <a:cxnSpLocks/>
          </p:cNvCxnSpPr>
          <p:nvPr/>
        </p:nvCxnSpPr>
        <p:spPr>
          <a:xfrm flipH="1" flipV="1">
            <a:off x="6947505" y="3349400"/>
            <a:ext cx="589287" cy="39390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50">
            <a:extLst>
              <a:ext uri="{FF2B5EF4-FFF2-40B4-BE49-F238E27FC236}">
                <a16:creationId xmlns="" xmlns:a16="http://schemas.microsoft.com/office/drawing/2014/main" id="{FC7D0918-5F97-017E-5E8C-790E814CAAAE}"/>
              </a:ext>
            </a:extLst>
          </p:cNvPr>
          <p:cNvCxnSpPr>
            <a:cxnSpLocks/>
          </p:cNvCxnSpPr>
          <p:nvPr/>
        </p:nvCxnSpPr>
        <p:spPr>
          <a:xfrm flipH="1">
            <a:off x="6870997" y="4710969"/>
            <a:ext cx="665795" cy="35498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 зі стрілкою 53">
            <a:extLst>
              <a:ext uri="{FF2B5EF4-FFF2-40B4-BE49-F238E27FC236}">
                <a16:creationId xmlns="" xmlns:a16="http://schemas.microsoft.com/office/drawing/2014/main" id="{0A2EFFB6-689B-AD9B-67AD-7B29A9B3BC58}"/>
              </a:ext>
            </a:extLst>
          </p:cNvPr>
          <p:cNvCxnSpPr>
            <a:cxnSpLocks/>
          </p:cNvCxnSpPr>
          <p:nvPr/>
        </p:nvCxnSpPr>
        <p:spPr>
          <a:xfrm>
            <a:off x="9124832" y="4698969"/>
            <a:ext cx="636894" cy="44658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Грецкий орех PNG">
            <a:extLst>
              <a:ext uri="{FF2B5EF4-FFF2-40B4-BE49-F238E27FC236}">
                <a16:creationId xmlns="" xmlns:a16="http://schemas.microsoft.com/office/drawing/2014/main" id="{77AF98BF-4D8C-1E71-27AD-F94A25EF2E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8"/>
          <a:stretch/>
        </p:blipFill>
        <p:spPr bwMode="auto">
          <a:xfrm>
            <a:off x="5650533" y="2381500"/>
            <a:ext cx="1309498" cy="12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Подушка PNG">
            <a:extLst>
              <a:ext uri="{FF2B5EF4-FFF2-40B4-BE49-F238E27FC236}">
                <a16:creationId xmlns="" xmlns:a16="http://schemas.microsoft.com/office/drawing/2014/main" id="{850C4543-781E-2EC6-ADC1-565CF369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1" y="1453327"/>
            <a:ext cx="1267466" cy="12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Клипарт батарейки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20AE1293-D5F5-4D9E-D257-D0715DCAB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53" y="4405050"/>
            <a:ext cx="1550588" cy="17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Смешной жираф шаржа с шарфом Иллюстрация вектора - иллюстрации  насчитывающей млекопитающее, шарф: 85505868">
            <a:extLst>
              <a:ext uri="{FF2B5EF4-FFF2-40B4-BE49-F238E27FC236}">
                <a16:creationId xmlns="" xmlns:a16="http://schemas.microsoft.com/office/drawing/2014/main" id="{051FDBF2-6DDF-FA3E-CAEE-D30A98B3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15" b="94077" l="9927" r="89969">
                        <a14:foregroundMark x1="38140" y1="20692" x2="38140" y2="20692"/>
                        <a14:foregroundMark x1="46499" y1="19923" x2="46499" y2="19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73133" y="1712442"/>
            <a:ext cx="2038151" cy="276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1919320" y="424084"/>
            <a:ext cx="8672819" cy="7189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388193" y="1861127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1331" y="2136622"/>
            <a:ext cx="1241616" cy="12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2222" y="1882220"/>
            <a:ext cx="2244145" cy="326133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56627" y="453804"/>
            <a:ext cx="8732066" cy="8444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2333" y="1298217"/>
            <a:ext cx="10397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cap="none" spc="0" dirty="0">
                <a:ln/>
                <a:solidFill>
                  <a:srgbClr val="00B75D"/>
                </a:solidFill>
                <a:effectLst/>
              </a:rPr>
              <a:t>Цеглинку лего підійміть, зустріч нашу оцініть.</a:t>
            </a:r>
            <a:endParaRPr lang="ru-RU" sz="4000" b="1" cap="none" spc="0" dirty="0">
              <a:ln/>
              <a:solidFill>
                <a:srgbClr val="00B75D"/>
              </a:solidFill>
              <a:effectLst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28" y="2169132"/>
            <a:ext cx="1783461" cy="28843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901" y="2088583"/>
            <a:ext cx="2076450" cy="30454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0924" y="2201235"/>
            <a:ext cx="1968678" cy="297135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1204" y="2006103"/>
            <a:ext cx="2347570" cy="3100300"/>
          </a:xfrm>
          <a:prstGeom prst="rect">
            <a:avLst/>
          </a:prstGeom>
        </p:spPr>
      </p:pic>
      <p:pic>
        <p:nvPicPr>
          <p:cNvPr id="29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4768430" y="5044995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177086" y="5044994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7173354" y="5019588"/>
            <a:ext cx="2390087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9409258" y="5053495"/>
            <a:ext cx="2477942" cy="171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403997" y="5106403"/>
            <a:ext cx="2469564" cy="19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31164" l="0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703" b="67770"/>
          <a:stretch/>
        </p:blipFill>
        <p:spPr bwMode="auto">
          <a:xfrm>
            <a:off x="6502244" y="2874775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6" b="31361" l="52022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13" t="-466" r="-1010" b="68236"/>
          <a:stretch/>
        </p:blipFill>
        <p:spPr bwMode="auto">
          <a:xfrm>
            <a:off x="406632" y="2788957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3728" b="61933" l="1395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31073" r="50112" b="36697"/>
          <a:stretch/>
        </p:blipFill>
        <p:spPr bwMode="auto">
          <a:xfrm>
            <a:off x="8995923" y="3000279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722" b="91716" l="50628" r="977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2" t="63097" r="1391" b="4673"/>
          <a:stretch/>
        </p:blipFill>
        <p:spPr bwMode="auto">
          <a:xfrm>
            <a:off x="10958772" y="2429842"/>
            <a:ext cx="685701" cy="4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Демонстраційний матеріал &quot;Цеглинки LEGO&quot; | Інші методичні матеріали. НУШ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2525" b="95858" l="1953" r="48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03" r="49476"/>
          <a:stretch/>
        </p:blipFill>
        <p:spPr bwMode="auto">
          <a:xfrm>
            <a:off x="2765480" y="2429862"/>
            <a:ext cx="708502" cy="56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9398840" y="5851950"/>
            <a:ext cx="2400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складно!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77086" y="5741164"/>
            <a:ext cx="2084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легко!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64664" y="5623083"/>
            <a:ext cx="1696172" cy="9194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2400879" y="5712799"/>
            <a:ext cx="2194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дуже втомився!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7236710" y="5660878"/>
            <a:ext cx="2088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вийшло!</a:t>
            </a:r>
          </a:p>
        </p:txBody>
      </p:sp>
    </p:spTree>
    <p:extLst>
      <p:ext uri="{BB962C8B-B14F-4D97-AF65-F5344CB8AC3E}">
        <p14:creationId xmlns:p14="http://schemas.microsoft.com/office/powerpoint/2010/main" val="1835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48527" t="50873" r="8718"/>
          <a:stretch/>
        </p:blipFill>
        <p:spPr>
          <a:xfrm>
            <a:off x="2593144" y="1221570"/>
            <a:ext cx="2345848" cy="27971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76" y="1264793"/>
            <a:ext cx="1608272" cy="28171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6642" r="30363" b="51078"/>
          <a:stretch/>
        </p:blipFill>
        <p:spPr>
          <a:xfrm>
            <a:off x="5418920" y="1302615"/>
            <a:ext cx="1699724" cy="26153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65468" b="50067"/>
          <a:stretch/>
        </p:blipFill>
        <p:spPr>
          <a:xfrm>
            <a:off x="7624312" y="1148966"/>
            <a:ext cx="2004831" cy="30083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15931" t="52792" r="51075" b="363"/>
          <a:stretch/>
        </p:blipFill>
        <p:spPr>
          <a:xfrm>
            <a:off x="552645" y="1313539"/>
            <a:ext cx="1878973" cy="27684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17158">
            <a:off x="1142988" y="2717816"/>
            <a:ext cx="97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дес. 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од. </a:t>
            </a:r>
          </a:p>
        </p:txBody>
      </p:sp>
      <p:pic>
        <p:nvPicPr>
          <p:cNvPr id="16" name="Picture 2" descr="Lenagold - Клипарт - Мя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3" y="4882896"/>
            <a:ext cx="1373415" cy="134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000">
                        <a14:foregroundMark x1="35800" y1="35070" x2="35800" y2="35070"/>
                        <a14:foregroundMark x1="50600" y1="51102" x2="50600" y2="51102"/>
                        <a14:foregroundMark x1="41800" y1="44489" x2="41800" y2="44489"/>
                        <a14:foregroundMark x1="41800" y1="41683" x2="41800" y2="41683"/>
                        <a14:foregroundMark x1="56200" y1="63928" x2="56200" y2="63928"/>
                        <a14:foregroundMark x1="60400" y1="71343" x2="60400" y2="71343"/>
                        <a14:foregroundMark x1="95800" y1="47295" x2="95800" y2="47295"/>
                        <a14:foregroundMark x1="88000" y1="37074" x2="88000" y2="37074"/>
                        <a14:foregroundMark x1="85400" y1="33467" x2="85400" y2="33467"/>
                        <a14:foregroundMark x1="74000" y1="22244" x2="74000" y2="22244"/>
                        <a14:foregroundMark x1="69000" y1="14028" x2="69000" y2="14028"/>
                        <a14:foregroundMark x1="64600" y1="10220" x2="64600" y2="10220"/>
                        <a14:foregroundMark x1="79800" y1="25050" x2="79800" y2="25050"/>
                        <a14:foregroundMark x1="91200" y1="58116" x2="91200" y2="58116"/>
                        <a14:foregroundMark x1="88400" y1="44890" x2="88400" y2="44890"/>
                        <a14:foregroundMark x1="88400" y1="42886" x2="88400" y2="42886"/>
                        <a14:foregroundMark x1="68600" y1="19439" x2="68600" y2="19439"/>
                        <a14:foregroundMark x1="56200" y1="8216" x2="56200" y2="8216"/>
                        <a14:foregroundMark x1="34000" y1="41683" x2="34000" y2="41683"/>
                        <a14:foregroundMark x1="33200" y1="29259" x2="33200" y2="29259"/>
                        <a14:foregroundMark x1="33200" y1="26052" x2="33200" y2="26052"/>
                        <a14:foregroundMark x1="45600" y1="54309" x2="45600" y2="54309"/>
                        <a14:foregroundMark x1="53000" y1="68737" x2="53000" y2="68737"/>
                        <a14:foregroundMark x1="54600" y1="73747" x2="54600" y2="73747"/>
                        <a14:foregroundMark x1="64000" y1="77956" x2="64000" y2="77956"/>
                        <a14:foregroundMark x1="55400" y1="56513" x2="55400" y2="56513"/>
                        <a14:foregroundMark x1="39400" y1="46894" x2="39400" y2="46894"/>
                        <a14:foregroundMark x1="40600" y1="30461" x2="40600" y2="30461"/>
                        <a14:foregroundMark x1="30000" y1="30461" x2="30000" y2="30461"/>
                        <a14:foregroundMark x1="44000" y1="56914" x2="44000" y2="56914"/>
                        <a14:foregroundMark x1="60800" y1="82766" x2="60800" y2="82766"/>
                        <a14:foregroundMark x1="49800" y1="60521" x2="49800" y2="60521"/>
                        <a14:foregroundMark x1="46400" y1="46493" x2="46400" y2="46493"/>
                        <a14:foregroundMark x1="28000" y1="34669" x2="28000" y2="34669"/>
                        <a14:foregroundMark x1="30800" y1="25050" x2="30800" y2="25050"/>
                        <a14:foregroundMark x1="43200" y1="33868" x2="43200" y2="33868"/>
                        <a14:foregroundMark x1="46400" y1="40882" x2="46400" y2="40882"/>
                        <a14:foregroundMark x1="55000" y1="80762" x2="55000" y2="80762"/>
                        <a14:foregroundMark x1="69000" y1="79559" x2="70200" y2="79559"/>
                        <a14:foregroundMark x1="66200" y1="69138" x2="66200" y2="69138"/>
                        <a14:foregroundMark x1="60400" y1="59319" x2="60400" y2="59319"/>
                        <a14:foregroundMark x1="52600" y1="44489" x2="52600" y2="44489"/>
                        <a14:foregroundMark x1="41800" y1="51503" x2="41800" y2="51503"/>
                        <a14:foregroundMark x1="28000" y1="41283" x2="28000" y2="41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37" y="4872243"/>
            <a:ext cx="1394691" cy="13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ячи - на прозрачном фоне | Фон, Картин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29" y="4682269"/>
            <a:ext cx="1625644" cy="162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65" y="4848240"/>
            <a:ext cx="1415904" cy="141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Картинки по запросу &quot;клипарт мяч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74" y="4598536"/>
            <a:ext cx="1626073" cy="16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70347" y="4996523"/>
            <a:ext cx="1278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5518" y="4996523"/>
            <a:ext cx="12792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1664" y="4973506"/>
            <a:ext cx="830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81755" y="4940032"/>
            <a:ext cx="1082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61978" y="4940032"/>
            <a:ext cx="10513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16330" y="456502"/>
            <a:ext cx="9571342" cy="69246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з м'ячиком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03104" y="2416443"/>
            <a:ext cx="140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дес.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од.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6430" y="1531127"/>
            <a:ext cx="140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дес. 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од.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327186" y="2713721"/>
            <a:ext cx="1409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дес.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416569" y="2113556"/>
            <a:ext cx="1096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дес.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35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88984" y="498666"/>
            <a:ext cx="8732066" cy="854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пірамідки»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18FB14-2FEA-9E6F-125C-9EEAEB872C23}"/>
              </a:ext>
            </a:extLst>
          </p:cNvPr>
          <p:cNvSpPr txBox="1"/>
          <p:nvPr/>
        </p:nvSpPr>
        <p:spPr>
          <a:xfrm>
            <a:off x="3517982" y="3548727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1ACCC88-2198-229C-66FC-5E50DB4B8A98}"/>
              </a:ext>
            </a:extLst>
          </p:cNvPr>
          <p:cNvSpPr txBox="1"/>
          <p:nvPr/>
        </p:nvSpPr>
        <p:spPr>
          <a:xfrm>
            <a:off x="1916535" y="368525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36CDAA1-B1ED-2526-7E51-E98FFC70F1D1}"/>
              </a:ext>
            </a:extLst>
          </p:cNvPr>
          <p:cNvSpPr txBox="1"/>
          <p:nvPr/>
        </p:nvSpPr>
        <p:spPr>
          <a:xfrm>
            <a:off x="4303661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9B461A4-185E-BDA5-1AB4-C528A4133805}"/>
              </a:ext>
            </a:extLst>
          </p:cNvPr>
          <p:cNvSpPr txBox="1"/>
          <p:nvPr/>
        </p:nvSpPr>
        <p:spPr>
          <a:xfrm>
            <a:off x="2688964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BC6FAEC-5F11-982B-11FE-F71D33320B53}"/>
              </a:ext>
            </a:extLst>
          </p:cNvPr>
          <p:cNvSpPr txBox="1"/>
          <p:nvPr/>
        </p:nvSpPr>
        <p:spPr>
          <a:xfrm>
            <a:off x="1058597" y="4852722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211604" y="234114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7B69A2C-77F4-C2EE-3996-B801A05E5EFD}"/>
              </a:ext>
            </a:extLst>
          </p:cNvPr>
          <p:cNvSpPr txBox="1"/>
          <p:nvPr/>
        </p:nvSpPr>
        <p:spPr>
          <a:xfrm>
            <a:off x="2690375" y="2376095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7F37050-67F5-FD4B-75A9-3FB66075769A}"/>
              </a:ext>
            </a:extLst>
          </p:cNvPr>
          <p:cNvSpPr txBox="1"/>
          <p:nvPr/>
        </p:nvSpPr>
        <p:spPr>
          <a:xfrm>
            <a:off x="7168761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ED03E23-3683-49FC-DAE9-91601A541F3A}"/>
              </a:ext>
            </a:extLst>
          </p:cNvPr>
          <p:cNvSpPr txBox="1"/>
          <p:nvPr/>
        </p:nvSpPr>
        <p:spPr>
          <a:xfrm>
            <a:off x="10391248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46CBCFD4-10A4-9E79-BA3C-615C1B3972B0}"/>
              </a:ext>
            </a:extLst>
          </p:cNvPr>
          <p:cNvSpPr txBox="1"/>
          <p:nvPr/>
        </p:nvSpPr>
        <p:spPr>
          <a:xfrm>
            <a:off x="7936625" y="3546170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CE649A6-7A7D-27EA-8D4D-104D51E59542}"/>
              </a:ext>
            </a:extLst>
          </p:cNvPr>
          <p:cNvSpPr txBox="1"/>
          <p:nvPr/>
        </p:nvSpPr>
        <p:spPr>
          <a:xfrm>
            <a:off x="9549536" y="3485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59081" y="213677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2679AD0F-FEF0-F6A8-40C4-63B57EEB6D18}"/>
              </a:ext>
            </a:extLst>
          </p:cNvPr>
          <p:cNvSpPr txBox="1"/>
          <p:nvPr/>
        </p:nvSpPr>
        <p:spPr>
          <a:xfrm>
            <a:off x="8433342" y="2211899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1788984" y="1428889"/>
            <a:ext cx="87320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Заповніть числові «пірамідки». </a:t>
            </a:r>
            <a:r>
              <a:rPr lang="uk-UA" sz="2400" b="1" dirty="0" smtClean="0">
                <a:solidFill>
                  <a:srgbClr val="7030A0"/>
                </a:solidFill>
              </a:rPr>
              <a:t>Кожне </a:t>
            </a:r>
            <a:r>
              <a:rPr lang="uk-UA" sz="2400" b="1" dirty="0">
                <a:solidFill>
                  <a:srgbClr val="7030A0"/>
                </a:solidFill>
              </a:rPr>
              <a:t>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17924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TextBox 34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018FB14-2FEA-9E6F-125C-9EEAEB872C23}"/>
              </a:ext>
            </a:extLst>
          </p:cNvPr>
          <p:cNvSpPr txBox="1"/>
          <p:nvPr/>
        </p:nvSpPr>
        <p:spPr>
          <a:xfrm>
            <a:off x="3517982" y="3548727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1ACCC88-2198-229C-66FC-5E50DB4B8A98}"/>
              </a:ext>
            </a:extLst>
          </p:cNvPr>
          <p:cNvSpPr txBox="1"/>
          <p:nvPr/>
        </p:nvSpPr>
        <p:spPr>
          <a:xfrm>
            <a:off x="1667357" y="3649818"/>
            <a:ext cx="1301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836CDAA1-B1ED-2526-7E51-E98FFC70F1D1}"/>
              </a:ext>
            </a:extLst>
          </p:cNvPr>
          <p:cNvSpPr txBox="1"/>
          <p:nvPr/>
        </p:nvSpPr>
        <p:spPr>
          <a:xfrm>
            <a:off x="4303661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9B461A4-185E-BDA5-1AB4-C528A4133805}"/>
              </a:ext>
            </a:extLst>
          </p:cNvPr>
          <p:cNvSpPr txBox="1"/>
          <p:nvPr/>
        </p:nvSpPr>
        <p:spPr>
          <a:xfrm>
            <a:off x="2688964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BC6FAEC-5F11-982B-11FE-F71D33320B53}"/>
              </a:ext>
            </a:extLst>
          </p:cNvPr>
          <p:cNvSpPr txBox="1"/>
          <p:nvPr/>
        </p:nvSpPr>
        <p:spPr>
          <a:xfrm>
            <a:off x="1058597" y="4852722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211604" y="234114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7B69A2C-77F4-C2EE-3996-B801A05E5EFD}"/>
              </a:ext>
            </a:extLst>
          </p:cNvPr>
          <p:cNvSpPr txBox="1"/>
          <p:nvPr/>
        </p:nvSpPr>
        <p:spPr>
          <a:xfrm>
            <a:off x="2400332" y="2341145"/>
            <a:ext cx="130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7F37050-67F5-FD4B-75A9-3FB66075769A}"/>
              </a:ext>
            </a:extLst>
          </p:cNvPr>
          <p:cNvSpPr txBox="1"/>
          <p:nvPr/>
        </p:nvSpPr>
        <p:spPr>
          <a:xfrm>
            <a:off x="7168761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ED03E23-3683-49FC-DAE9-91601A541F3A}"/>
              </a:ext>
            </a:extLst>
          </p:cNvPr>
          <p:cNvSpPr txBox="1"/>
          <p:nvPr/>
        </p:nvSpPr>
        <p:spPr>
          <a:xfrm>
            <a:off x="10391248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46CBCFD4-10A4-9E79-BA3C-615C1B3972B0}"/>
              </a:ext>
            </a:extLst>
          </p:cNvPr>
          <p:cNvSpPr txBox="1"/>
          <p:nvPr/>
        </p:nvSpPr>
        <p:spPr>
          <a:xfrm>
            <a:off x="7936625" y="3546170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ECE649A6-7A7D-27EA-8D4D-104D51E59542}"/>
              </a:ext>
            </a:extLst>
          </p:cNvPr>
          <p:cNvSpPr txBox="1"/>
          <p:nvPr/>
        </p:nvSpPr>
        <p:spPr>
          <a:xfrm>
            <a:off x="9549536" y="3485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59081" y="213677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2679AD0F-FEF0-F6A8-40C4-63B57EEB6D18}"/>
              </a:ext>
            </a:extLst>
          </p:cNvPr>
          <p:cNvSpPr txBox="1"/>
          <p:nvPr/>
        </p:nvSpPr>
        <p:spPr>
          <a:xfrm>
            <a:off x="8635983" y="2209680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88984" y="498666"/>
            <a:ext cx="8732066" cy="8545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«Числові пірамідки»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1788984" y="1428889"/>
            <a:ext cx="87320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Заповніть числові «пірамідки». </a:t>
            </a:r>
            <a:r>
              <a:rPr lang="uk-UA" sz="2400" b="1" dirty="0" smtClean="0">
                <a:solidFill>
                  <a:srgbClr val="7030A0"/>
                </a:solidFill>
              </a:rPr>
              <a:t>Кожне </a:t>
            </a:r>
            <a:r>
              <a:rPr lang="uk-UA" sz="2400" b="1" dirty="0">
                <a:solidFill>
                  <a:srgbClr val="7030A0"/>
                </a:solidFill>
              </a:rPr>
              <a:t>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355596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Підготовчі вправи. Вправа «Числові пірамідки»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8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27.02.2024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8C772D5-B611-9C6A-D1AE-EDB8F246D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3041188" y="3549630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1B76560-D8A5-1223-F238-7C544329C3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1522269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C2D6404-7835-2A49-5584-C17366244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3826301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C736D-8ED5-096F-3F0E-75500DE2C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2211604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CC283E0B-6E1B-AA3C-3461-B8D9D3D5C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579826" y="4817772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018FB14-2FEA-9E6F-125C-9EEAEB872C23}"/>
              </a:ext>
            </a:extLst>
          </p:cNvPr>
          <p:cNvSpPr txBox="1"/>
          <p:nvPr/>
        </p:nvSpPr>
        <p:spPr>
          <a:xfrm>
            <a:off x="3517982" y="3548727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1ACCC88-2198-229C-66FC-5E50DB4B8A98}"/>
              </a:ext>
            </a:extLst>
          </p:cNvPr>
          <p:cNvSpPr txBox="1"/>
          <p:nvPr/>
        </p:nvSpPr>
        <p:spPr>
          <a:xfrm>
            <a:off x="1916535" y="368525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836CDAA1-B1ED-2526-7E51-E98FFC70F1D1}"/>
              </a:ext>
            </a:extLst>
          </p:cNvPr>
          <p:cNvSpPr txBox="1"/>
          <p:nvPr/>
        </p:nvSpPr>
        <p:spPr>
          <a:xfrm>
            <a:off x="4303661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9B461A4-185E-BDA5-1AB4-C528A4133805}"/>
              </a:ext>
            </a:extLst>
          </p:cNvPr>
          <p:cNvSpPr txBox="1"/>
          <p:nvPr/>
        </p:nvSpPr>
        <p:spPr>
          <a:xfrm>
            <a:off x="2688964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BC6FAEC-5F11-982B-11FE-F71D33320B53}"/>
              </a:ext>
            </a:extLst>
          </p:cNvPr>
          <p:cNvSpPr txBox="1"/>
          <p:nvPr/>
        </p:nvSpPr>
        <p:spPr>
          <a:xfrm>
            <a:off x="1058597" y="4852722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827716D-46A7-A970-7961-ACBCBA8AF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2211604" y="234114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7B69A2C-77F4-C2EE-3996-B801A05E5EFD}"/>
              </a:ext>
            </a:extLst>
          </p:cNvPr>
          <p:cNvSpPr txBox="1"/>
          <p:nvPr/>
        </p:nvSpPr>
        <p:spPr>
          <a:xfrm>
            <a:off x="2690375" y="2376095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68DCA79-856C-AC56-CF23-15AEDD728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6691401" y="4735226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7F37050-67F5-FD4B-75A9-3FB66075769A}"/>
              </a:ext>
            </a:extLst>
          </p:cNvPr>
          <p:cNvSpPr txBox="1"/>
          <p:nvPr/>
        </p:nvSpPr>
        <p:spPr>
          <a:xfrm>
            <a:off x="7168761" y="4833889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4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213E578-E38F-8634-8C1A-401FAFF3F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95355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251B2750-DE73-F1BD-A323-D3EBD1B235B8}"/>
              </a:ext>
            </a:extLst>
          </p:cNvPr>
          <p:cNvSpPr txBox="1"/>
          <p:nvPr/>
        </p:nvSpPr>
        <p:spPr>
          <a:xfrm>
            <a:off x="8689621" y="4878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3F7DB0-3F07-2539-6819-6D1A38C97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9913888" y="4704374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ED03E23-3683-49FC-DAE9-91601A541F3A}"/>
              </a:ext>
            </a:extLst>
          </p:cNvPr>
          <p:cNvSpPr txBox="1"/>
          <p:nvPr/>
        </p:nvSpPr>
        <p:spPr>
          <a:xfrm>
            <a:off x="10391248" y="4892694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1CE8603F-9F78-EDFC-7BD0-6E519A0268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7457854" y="3511220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6CBCFD4-10A4-9E79-BA3C-615C1B3972B0}"/>
              </a:ext>
            </a:extLst>
          </p:cNvPr>
          <p:cNvSpPr txBox="1"/>
          <p:nvPr/>
        </p:nvSpPr>
        <p:spPr>
          <a:xfrm>
            <a:off x="7629601" y="3510450"/>
            <a:ext cx="128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6BD83C6E-783B-62F4-8952-62141E64DE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9072742" y="3486316"/>
            <a:ext cx="1683976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ECE649A6-7A7D-27EA-8D4D-104D51E59542}"/>
              </a:ext>
            </a:extLst>
          </p:cNvPr>
          <p:cNvSpPr txBox="1"/>
          <p:nvPr/>
        </p:nvSpPr>
        <p:spPr>
          <a:xfrm>
            <a:off x="9549536" y="3485413"/>
            <a:ext cx="730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956002C4-DA4B-5E77-E229-282B720F4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8259081" y="2136775"/>
            <a:ext cx="1685109" cy="170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2679AD0F-FEF0-F6A8-40C4-63B57EEB6D18}"/>
              </a:ext>
            </a:extLst>
          </p:cNvPr>
          <p:cNvSpPr txBox="1"/>
          <p:nvPr/>
        </p:nvSpPr>
        <p:spPr>
          <a:xfrm>
            <a:off x="8433342" y="2211899"/>
            <a:ext cx="1476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3817423" y="961709"/>
            <a:ext cx="80615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Заповніть числові «пірамідки».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Кожне невідоме число є сумою двох чисел, розташованих нижче.</a:t>
            </a:r>
          </a:p>
        </p:txBody>
      </p:sp>
    </p:spTree>
    <p:extLst>
      <p:ext uri="{BB962C8B-B14F-4D97-AF65-F5344CB8AC3E}">
        <p14:creationId xmlns:p14="http://schemas.microsoft.com/office/powerpoint/2010/main" val="8466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1" grpId="0"/>
      <p:bldP spid="63" grpId="0"/>
      <p:bldP spid="65" grpId="0"/>
      <p:bldP spid="67" grpId="0"/>
      <p:bldP spid="69" grpId="0"/>
      <p:bldP spid="71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819960" y="476890"/>
            <a:ext cx="8732066" cy="7871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Познач</a:t>
            </a:r>
            <a:r>
              <a:rPr lang="ru-RU" sz="4000" b="1" dirty="0"/>
              <a:t> </a:t>
            </a:r>
            <a:r>
              <a:rPr lang="ru-RU" sz="4000" b="1" dirty="0" err="1"/>
              <a:t>відповідний</a:t>
            </a:r>
            <a:r>
              <a:rPr lang="ru-RU" sz="4000" b="1" dirty="0"/>
              <a:t> </a:t>
            </a:r>
            <a:r>
              <a:rPr lang="ru-RU" sz="4000" b="1" dirty="0" smtClean="0"/>
              <a:t>приклад</a:t>
            </a:r>
            <a:endParaRPr lang="ru-RU" sz="4000" b="1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2108961" y="1353180"/>
            <a:ext cx="7965417" cy="6804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err="1" smtClean="0">
                <a:solidFill>
                  <a:srgbClr val="7030A0"/>
                </a:solidFill>
              </a:rPr>
              <a:t>Було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— 5 </a:t>
            </a:r>
            <a:r>
              <a:rPr lang="uk-UA" sz="2400" dirty="0">
                <a:solidFill>
                  <a:srgbClr val="7030A0"/>
                </a:solidFill>
              </a:rPr>
              <a:t>лисичок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Побігли</a:t>
            </a:r>
            <a:r>
              <a:rPr lang="ru-RU" sz="2400" dirty="0">
                <a:solidFill>
                  <a:srgbClr val="7030A0"/>
                </a:solidFill>
              </a:rPr>
              <a:t> — 3. </a:t>
            </a:r>
            <a:r>
              <a:rPr lang="ru-RU" sz="2400" dirty="0" err="1">
                <a:solidFill>
                  <a:srgbClr val="7030A0"/>
                </a:solidFill>
              </a:rPr>
              <a:t>Залишилося</a:t>
            </a:r>
            <a:r>
              <a:rPr lang="ru-RU" sz="2400" dirty="0">
                <a:solidFill>
                  <a:srgbClr val="7030A0"/>
                </a:solidFill>
              </a:rPr>
              <a:t> — ? </a:t>
            </a:r>
          </a:p>
        </p:txBody>
      </p:sp>
      <p:pic>
        <p:nvPicPr>
          <p:cNvPr id="1026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1664" r="28568" b="3068"/>
          <a:stretch/>
        </p:blipFill>
        <p:spPr bwMode="auto">
          <a:xfrm>
            <a:off x="1609500" y="2795778"/>
            <a:ext cx="1607127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1664" r="28568" b="3068"/>
          <a:stretch/>
        </p:blipFill>
        <p:spPr bwMode="auto">
          <a:xfrm>
            <a:off x="3495965" y="2818549"/>
            <a:ext cx="1607127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1664" r="28568" b="3068"/>
          <a:stretch/>
        </p:blipFill>
        <p:spPr bwMode="auto">
          <a:xfrm>
            <a:off x="5382430" y="2818549"/>
            <a:ext cx="1607127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1664" r="28568" b="3068"/>
          <a:stretch/>
        </p:blipFill>
        <p:spPr bwMode="auto">
          <a:xfrm>
            <a:off x="7372866" y="2795778"/>
            <a:ext cx="1607127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1664" r="28568" b="3068"/>
          <a:stretch/>
        </p:blipFill>
        <p:spPr bwMode="auto">
          <a:xfrm>
            <a:off x="9270815" y="2818549"/>
            <a:ext cx="1607127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кутник: округлені кути 9">
            <a:extLst>
              <a:ext uri="{FF2B5EF4-FFF2-40B4-BE49-F238E27FC236}">
                <a16:creationId xmlns="" xmlns:a16="http://schemas.microsoft.com/office/drawing/2014/main" id="{E5293694-FA02-1C19-9B3E-20F18B8B1212}"/>
              </a:ext>
            </a:extLst>
          </p:cNvPr>
          <p:cNvSpPr/>
          <p:nvPr/>
        </p:nvSpPr>
        <p:spPr>
          <a:xfrm>
            <a:off x="2888485" y="5454957"/>
            <a:ext cx="2493945" cy="93104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4" name="TextBox 3"/>
          <p:cNvSpPr txBox="1"/>
          <p:nvPr/>
        </p:nvSpPr>
        <p:spPr>
          <a:xfrm>
            <a:off x="3128132" y="5597311"/>
            <a:ext cx="20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5 – 3 = 2</a:t>
            </a:r>
          </a:p>
        </p:txBody>
      </p:sp>
      <p:sp>
        <p:nvSpPr>
          <p:cNvPr id="40" name="Прямокутник: округлені кути 9">
            <a:extLst>
              <a:ext uri="{FF2B5EF4-FFF2-40B4-BE49-F238E27FC236}">
                <a16:creationId xmlns="" xmlns:a16="http://schemas.microsoft.com/office/drawing/2014/main" id="{E5293694-FA02-1C19-9B3E-20F18B8B1212}"/>
              </a:ext>
            </a:extLst>
          </p:cNvPr>
          <p:cNvSpPr/>
          <p:nvPr/>
        </p:nvSpPr>
        <p:spPr>
          <a:xfrm>
            <a:off x="7664295" y="5408850"/>
            <a:ext cx="2493945" cy="93104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41" name="TextBox 40"/>
          <p:cNvSpPr txBox="1"/>
          <p:nvPr/>
        </p:nvSpPr>
        <p:spPr>
          <a:xfrm>
            <a:off x="7903942" y="5551204"/>
            <a:ext cx="20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5 + 3 = 8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421091" y="2641600"/>
            <a:ext cx="1551709" cy="24291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498557" y="2653422"/>
            <a:ext cx="1551709" cy="24291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658397" y="2755635"/>
            <a:ext cx="1551709" cy="2429164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2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extBox 45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686964F8-28B5-2D0A-448F-26389323ED60}"/>
              </a:ext>
            </a:extLst>
          </p:cNvPr>
          <p:cNvSpPr txBox="1"/>
          <p:nvPr/>
        </p:nvSpPr>
        <p:spPr>
          <a:xfrm>
            <a:off x="2121343" y="1396723"/>
            <a:ext cx="7965417" cy="6280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8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 err="1" smtClean="0">
                <a:solidFill>
                  <a:srgbClr val="7030A0"/>
                </a:solidFill>
              </a:rPr>
              <a:t>Було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>
                <a:solidFill>
                  <a:srgbClr val="7030A0"/>
                </a:solidFill>
              </a:rPr>
              <a:t>— 3 </a:t>
            </a:r>
            <a:r>
              <a:rPr lang="uk-UA" sz="2400" dirty="0">
                <a:solidFill>
                  <a:srgbClr val="7030A0"/>
                </a:solidFill>
              </a:rPr>
              <a:t>ведмедики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  <a:r>
              <a:rPr lang="ru-RU" sz="2400" dirty="0" err="1">
                <a:solidFill>
                  <a:srgbClr val="7030A0"/>
                </a:solidFill>
              </a:rPr>
              <a:t>Прибігли</a:t>
            </a:r>
            <a:r>
              <a:rPr lang="ru-RU" sz="2400" dirty="0">
                <a:solidFill>
                  <a:srgbClr val="7030A0"/>
                </a:solidFill>
              </a:rPr>
              <a:t> — 2. Стало — ? </a:t>
            </a:r>
          </a:p>
        </p:txBody>
      </p:sp>
      <p:sp>
        <p:nvSpPr>
          <p:cNvPr id="38" name="Прямокутник: округлені кути 9">
            <a:extLst>
              <a:ext uri="{FF2B5EF4-FFF2-40B4-BE49-F238E27FC236}">
                <a16:creationId xmlns="" xmlns:a16="http://schemas.microsoft.com/office/drawing/2014/main" id="{E5293694-FA02-1C19-9B3E-20F18B8B1212}"/>
              </a:ext>
            </a:extLst>
          </p:cNvPr>
          <p:cNvSpPr/>
          <p:nvPr/>
        </p:nvSpPr>
        <p:spPr>
          <a:xfrm>
            <a:off x="2888485" y="5454957"/>
            <a:ext cx="2493945" cy="93104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4" name="TextBox 3"/>
          <p:cNvSpPr txBox="1"/>
          <p:nvPr/>
        </p:nvSpPr>
        <p:spPr>
          <a:xfrm>
            <a:off x="3128132" y="5597311"/>
            <a:ext cx="20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3 – 2 = 1</a:t>
            </a:r>
          </a:p>
        </p:txBody>
      </p:sp>
      <p:sp>
        <p:nvSpPr>
          <p:cNvPr id="40" name="Прямокутник: округлені кути 9">
            <a:extLst>
              <a:ext uri="{FF2B5EF4-FFF2-40B4-BE49-F238E27FC236}">
                <a16:creationId xmlns="" xmlns:a16="http://schemas.microsoft.com/office/drawing/2014/main" id="{E5293694-FA02-1C19-9B3E-20F18B8B1212}"/>
              </a:ext>
            </a:extLst>
          </p:cNvPr>
          <p:cNvSpPr/>
          <p:nvPr/>
        </p:nvSpPr>
        <p:spPr>
          <a:xfrm>
            <a:off x="7664295" y="5408850"/>
            <a:ext cx="2493945" cy="931041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41" name="TextBox 40"/>
          <p:cNvSpPr txBox="1"/>
          <p:nvPr/>
        </p:nvSpPr>
        <p:spPr>
          <a:xfrm>
            <a:off x="7903942" y="5551204"/>
            <a:ext cx="20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/>
              <a:t>3 + 2 = 5</a:t>
            </a:r>
          </a:p>
        </p:txBody>
      </p:sp>
      <p:pic>
        <p:nvPicPr>
          <p:cNvPr id="18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5" t="51449" r="1730" b="3283"/>
          <a:stretch/>
        </p:blipFill>
        <p:spPr bwMode="auto">
          <a:xfrm>
            <a:off x="1997427" y="2513749"/>
            <a:ext cx="1937264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5" t="51449" r="1730" b="3283"/>
          <a:stretch/>
        </p:blipFill>
        <p:spPr bwMode="auto">
          <a:xfrm>
            <a:off x="4095143" y="2513749"/>
            <a:ext cx="1937264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5" t="51449" r="1730" b="3283"/>
          <a:stretch/>
        </p:blipFill>
        <p:spPr bwMode="auto">
          <a:xfrm>
            <a:off x="6104052" y="2544337"/>
            <a:ext cx="1937264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5" t="51449" r="1730" b="3283"/>
          <a:stretch/>
        </p:blipFill>
        <p:spPr bwMode="auto">
          <a:xfrm>
            <a:off x="7981328" y="2544337"/>
            <a:ext cx="1937264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Vector gratuito conjunto de animales jóvenes realistas con conejito mapache gato elefante ciervo león zorro y oso imágenes aisladas ilustración vectorial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5" t="51449" r="1730" b="3283"/>
          <a:stretch/>
        </p:blipFill>
        <p:spPr bwMode="auto">
          <a:xfrm>
            <a:off x="9990237" y="2574925"/>
            <a:ext cx="1937264" cy="23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19960" y="476890"/>
            <a:ext cx="8732066" cy="7871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Познач</a:t>
            </a:r>
            <a:r>
              <a:rPr lang="ru-RU" sz="4000" b="1" dirty="0"/>
              <a:t> </a:t>
            </a:r>
            <a:r>
              <a:rPr lang="ru-RU" sz="4000" b="1" dirty="0" err="1"/>
              <a:t>відповідний</a:t>
            </a:r>
            <a:r>
              <a:rPr lang="ru-RU" sz="4000" b="1" dirty="0"/>
              <a:t> </a:t>
            </a:r>
            <a:r>
              <a:rPr lang="ru-RU" sz="4000" b="1" dirty="0" smtClean="0"/>
              <a:t>приклад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8395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3981" y="509552"/>
            <a:ext cx="8732066" cy="9273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6751" y="1620607"/>
            <a:ext cx="810113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круглі двоцифрові числа в порядку зростання.</a:t>
            </a:r>
          </a:p>
          <a:p>
            <a:pPr marL="457200" indent="-457200">
              <a:buAutoNum type="arabicParenR"/>
            </a:pPr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числа другого десятка в порядку спадання.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813216" y="3206047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1" y="1620608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99889" y="1620607"/>
            <a:ext cx="521476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додавати </a:t>
            </a:r>
            <a:r>
              <a:rPr lang="uk-UA" sz="3200" b="1" dirty="0" smtClean="0">
                <a:solidFill>
                  <a:schemeClr val="bg1"/>
                </a:solidFill>
              </a:rPr>
              <a:t>та порівнювати числа</a:t>
            </a:r>
            <a:r>
              <a:rPr lang="uk-UA" sz="3200" b="1" dirty="0">
                <a:solidFill>
                  <a:schemeClr val="bg1"/>
                </a:solidFill>
              </a:rPr>
              <a:t>. Складати та розв'язувати задачі різних типів.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3845" y="4375840"/>
            <a:ext cx="7489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10 20 30 40 50 60 70 80 90 100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844" y="5156718"/>
            <a:ext cx="748937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20 19 18 17 16 15 14 13 12 11 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12355</TotalTime>
  <Words>743</Words>
  <Application>Microsoft Office PowerPoint</Application>
  <PresentationFormat>Произвольный</PresentationFormat>
  <Paragraphs>208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1340</cp:revision>
  <dcterms:created xsi:type="dcterms:W3CDTF">2018-01-05T16:38:53Z</dcterms:created>
  <dcterms:modified xsi:type="dcterms:W3CDTF">2024-02-27T21:40:13Z</dcterms:modified>
</cp:coreProperties>
</file>