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1122" r:id="rId3"/>
    <p:sldId id="1107" r:id="rId4"/>
    <p:sldId id="1125" r:id="rId5"/>
    <p:sldId id="1123" r:id="rId6"/>
    <p:sldId id="1090" r:id="rId7"/>
    <p:sldId id="1098" r:id="rId8"/>
    <p:sldId id="1119" r:id="rId9"/>
    <p:sldId id="1029" r:id="rId10"/>
    <p:sldId id="1121" r:id="rId11"/>
    <p:sldId id="1103" r:id="rId12"/>
    <p:sldId id="1091" r:id="rId13"/>
    <p:sldId id="352" r:id="rId14"/>
    <p:sldId id="112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295FFF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zdm03x7c23" TargetMode="External"/><Relationship Id="rId5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42197" y="4450434"/>
            <a:ext cx="9254403" cy="12939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chemeClr val="bg1"/>
                </a:solidFill>
              </a:rPr>
              <a:t>Удосконалення </a:t>
            </a:r>
            <a:r>
              <a:rPr lang="ru-RU" sz="3500" b="1" dirty="0" err="1">
                <a:solidFill>
                  <a:schemeClr val="bg1"/>
                </a:solidFill>
              </a:rPr>
              <a:t>вміння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писати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вивчені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букви</a:t>
            </a:r>
            <a:r>
              <a:rPr lang="ru-RU" sz="3500" b="1" dirty="0">
                <a:solidFill>
                  <a:schemeClr val="bg1"/>
                </a:solidFill>
              </a:rPr>
              <a:t>, слова і </a:t>
            </a:r>
            <a:r>
              <a:rPr lang="ru-RU" sz="3500" b="1" dirty="0" err="1">
                <a:solidFill>
                  <a:schemeClr val="bg1"/>
                </a:solidFill>
              </a:rPr>
              <a:t>речення</a:t>
            </a:r>
            <a:r>
              <a:rPr lang="ru-RU" sz="3500" b="1" dirty="0">
                <a:solidFill>
                  <a:schemeClr val="bg1"/>
                </a:solidFill>
              </a:rPr>
              <a:t> з ними.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1528" y="1486545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!!!_Есміра_літера Ш+Досліджую Світ\_free_2024-01-20-22-09-20_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497" y="1099457"/>
            <a:ext cx="3026230" cy="302623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t="2641" r="38001" b="73505"/>
          <a:stretch/>
        </p:blipFill>
        <p:spPr>
          <a:xfrm>
            <a:off x="939611" y="2391794"/>
            <a:ext cx="9756000" cy="295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665447" y="2460646"/>
            <a:ext cx="501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smtClean="0"/>
              <a:t>г</a:t>
            </a:r>
            <a:endParaRPr lang="ru-RU" sz="3500" dirty="0"/>
          </a:p>
        </p:txBody>
      </p:sp>
      <p:sp>
        <p:nvSpPr>
          <p:cNvPr id="27" name="TextBox 26"/>
          <p:cNvSpPr txBox="1"/>
          <p:nvPr/>
        </p:nvSpPr>
        <p:spPr>
          <a:xfrm>
            <a:off x="2665447" y="4400174"/>
            <a:ext cx="10535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err="1" smtClean="0"/>
              <a:t>жба</a:t>
            </a:r>
            <a:endParaRPr lang="ru-RU" sz="3500" dirty="0"/>
          </a:p>
        </p:txBody>
      </p:sp>
      <p:sp>
        <p:nvSpPr>
          <p:cNvPr id="28" name="TextBox 27"/>
          <p:cNvSpPr txBox="1"/>
          <p:nvPr/>
        </p:nvSpPr>
        <p:spPr>
          <a:xfrm>
            <a:off x="869245" y="3445320"/>
            <a:ext cx="13615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err="1" smtClean="0"/>
              <a:t>дру</a:t>
            </a:r>
            <a:endParaRPr lang="ru-RU" sz="3500" dirty="0"/>
          </a:p>
        </p:txBody>
      </p:sp>
      <p:sp>
        <p:nvSpPr>
          <p:cNvPr id="29" name="TextBox 28"/>
          <p:cNvSpPr txBox="1"/>
          <p:nvPr/>
        </p:nvSpPr>
        <p:spPr>
          <a:xfrm>
            <a:off x="2665447" y="3458381"/>
            <a:ext cx="501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smtClean="0"/>
              <a:t>зі</a:t>
            </a:r>
            <a:endParaRPr lang="ru-RU" sz="35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1772679" y="2831898"/>
            <a:ext cx="892767" cy="7711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1775542" y="3764310"/>
            <a:ext cx="573743" cy="24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1772679" y="3912770"/>
            <a:ext cx="774313" cy="8028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12" t="20036" r="62607" b="62711"/>
          <a:stretch/>
        </p:blipFill>
        <p:spPr>
          <a:xfrm>
            <a:off x="4361944" y="2327646"/>
            <a:ext cx="1451113" cy="10933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393" t="22232" r="49304" b="60515"/>
          <a:stretch/>
        </p:blipFill>
        <p:spPr>
          <a:xfrm>
            <a:off x="4361944" y="3425884"/>
            <a:ext cx="1498685" cy="109330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626" t="20350" r="28896" b="62397"/>
          <a:stretch/>
        </p:blipFill>
        <p:spPr>
          <a:xfrm>
            <a:off x="4361944" y="4273012"/>
            <a:ext cx="2306891" cy="10933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99" t="37247" r="43364" b="48281"/>
          <a:stretch/>
        </p:blipFill>
        <p:spPr>
          <a:xfrm>
            <a:off x="7135659" y="2430044"/>
            <a:ext cx="3528882" cy="94071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538" t="35877" r="24889" b="48705"/>
          <a:stretch/>
        </p:blipFill>
        <p:spPr>
          <a:xfrm>
            <a:off x="7261578" y="3302194"/>
            <a:ext cx="2187999" cy="102169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81" t="52459" r="57225" b="35263"/>
          <a:stretch/>
        </p:blipFill>
        <p:spPr>
          <a:xfrm>
            <a:off x="7135659" y="4349968"/>
            <a:ext cx="2038013" cy="828226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39643" y="596948"/>
            <a:ext cx="1020732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/>
              <a:t>Утвори </a:t>
            </a:r>
            <a:r>
              <a:rPr lang="uk-UA" sz="3200" b="1" dirty="0"/>
              <a:t>за стрілочками </a:t>
            </a:r>
            <a:r>
              <a:rPr lang="uk-UA" sz="3200" b="1" dirty="0" smtClean="0"/>
              <a:t>слова. </a:t>
            </a:r>
            <a:r>
              <a:rPr lang="uk-UA" sz="3200" b="1" dirty="0" err="1" smtClean="0"/>
              <a:t>Запиши</a:t>
            </a:r>
            <a:r>
              <a:rPr lang="uk-UA" sz="3200" b="1" dirty="0" smtClean="0"/>
              <a:t> </a:t>
            </a:r>
            <a:r>
              <a:rPr lang="uk-UA" sz="3200" b="1" dirty="0"/>
              <a:t>їх у відповідних рядках рукописними </a:t>
            </a:r>
            <a:r>
              <a:rPr lang="uk-UA" sz="3200" b="1" dirty="0" smtClean="0"/>
              <a:t>літерами. Прочитай словосполучення, наведи слова по пунктирах.</a:t>
            </a:r>
            <a:endParaRPr lang="ru-RU" sz="3200" b="1" i="1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511432" y="2950891"/>
            <a:ext cx="2198500" cy="204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0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70857" y="448245"/>
            <a:ext cx="10243457" cy="12672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Скільки дітей </a:t>
            </a:r>
            <a:r>
              <a:rPr lang="uk-UA" sz="3200" b="1" dirty="0">
                <a:solidFill>
                  <a:schemeClr val="bg1"/>
                </a:solidFill>
              </a:rPr>
              <a:t>грають у </a:t>
            </a:r>
            <a:r>
              <a:rPr lang="uk-UA" sz="3200" b="1" dirty="0" smtClean="0">
                <a:solidFill>
                  <a:schemeClr val="bg1"/>
                </a:solidFill>
              </a:rPr>
              <a:t>гру? Скільки вболівають? Скільки серед </a:t>
            </a:r>
            <a:r>
              <a:rPr lang="uk-UA" sz="3200" b="1" dirty="0">
                <a:solidFill>
                  <a:schemeClr val="bg1"/>
                </a:solidFill>
              </a:rPr>
              <a:t>них хлопчиків і </a:t>
            </a:r>
            <a:r>
              <a:rPr lang="uk-UA" sz="3200" b="1" dirty="0" err="1" smtClean="0">
                <a:solidFill>
                  <a:schemeClr val="bg1"/>
                </a:solidFill>
              </a:rPr>
              <a:t>дівчаток</a:t>
            </a:r>
            <a:r>
              <a:rPr lang="uk-UA" sz="3200" b="1" dirty="0" smtClean="0">
                <a:solidFill>
                  <a:schemeClr val="bg1"/>
                </a:solidFill>
              </a:rPr>
              <a:t>? Який у </a:t>
            </a:r>
            <a:r>
              <a:rPr lang="uk-UA" sz="3200" b="1" dirty="0">
                <a:solidFill>
                  <a:schemeClr val="bg1"/>
                </a:solidFill>
              </a:rPr>
              <a:t>них </a:t>
            </a:r>
            <a:r>
              <a:rPr lang="uk-UA" sz="3200" b="1" dirty="0" smtClean="0">
                <a:solidFill>
                  <a:schemeClr val="bg1"/>
                </a:solidFill>
              </a:rPr>
              <a:t>настрій?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838" t="33100" r="43870" b="32898"/>
          <a:stretch/>
        </p:blipFill>
        <p:spPr>
          <a:xfrm>
            <a:off x="4452257" y="1932102"/>
            <a:ext cx="6662057" cy="351090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1017" t="33115" r="40170" b="31208"/>
          <a:stretch/>
        </p:blipFill>
        <p:spPr>
          <a:xfrm>
            <a:off x="4441444" y="1932103"/>
            <a:ext cx="6662057" cy="34777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0857" y="1932103"/>
            <a:ext cx="3287486" cy="27259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ігри </a:t>
            </a:r>
            <a:r>
              <a:rPr lang="uk-UA" sz="2400" b="1" dirty="0">
                <a:solidFill>
                  <a:schemeClr val="bg1"/>
                </a:solidFill>
              </a:rPr>
              <a:t>подобаються </a:t>
            </a:r>
            <a:r>
              <a:rPr lang="uk-UA" sz="2400" b="1" dirty="0" smtClean="0">
                <a:solidFill>
                  <a:schemeClr val="bg1"/>
                </a:solidFill>
              </a:rPr>
              <a:t>тобі? З </a:t>
            </a:r>
            <a:r>
              <a:rPr lang="uk-UA" sz="2400" b="1" dirty="0">
                <a:solidFill>
                  <a:schemeClr val="bg1"/>
                </a:solidFill>
              </a:rPr>
              <a:t>ким </a:t>
            </a:r>
            <a:r>
              <a:rPr lang="uk-UA" sz="2400" b="1" dirty="0" smtClean="0">
                <a:solidFill>
                  <a:schemeClr val="bg1"/>
                </a:solidFill>
              </a:rPr>
              <a:t>ти любиш грати?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Зафарбуй учасників </a:t>
            </a:r>
            <a:r>
              <a:rPr lang="uk-UA" sz="2400" b="1" dirty="0">
                <a:solidFill>
                  <a:schemeClr val="bg1"/>
                </a:solidFill>
              </a:rPr>
              <a:t>гри кольоровими </a:t>
            </a:r>
            <a:r>
              <a:rPr lang="uk-UA" sz="2400" b="1" dirty="0" smtClean="0">
                <a:solidFill>
                  <a:schemeClr val="bg1"/>
                </a:solidFill>
              </a:rPr>
              <a:t>олівцями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3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17189" r="43152" b="73346"/>
          <a:stretch/>
        </p:blipFill>
        <p:spPr>
          <a:xfrm>
            <a:off x="1432907" y="4757771"/>
            <a:ext cx="8928000" cy="117128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" t="17189" r="50800" b="66106"/>
          <a:stretch/>
        </p:blipFill>
        <p:spPr>
          <a:xfrm>
            <a:off x="1377207" y="1820881"/>
            <a:ext cx="7560000" cy="206726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433" t="50102" r="25815" b="33433"/>
          <a:stretch/>
        </p:blipFill>
        <p:spPr>
          <a:xfrm>
            <a:off x="1595291" y="1783731"/>
            <a:ext cx="3905526" cy="11762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35" t="65535" r="54324" b="18908"/>
          <a:stretch/>
        </p:blipFill>
        <p:spPr>
          <a:xfrm>
            <a:off x="5778414" y="1820880"/>
            <a:ext cx="2475335" cy="1049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080" t="65720" r="26229" b="18130"/>
          <a:stretch/>
        </p:blipFill>
        <p:spPr>
          <a:xfrm>
            <a:off x="1595291" y="2770593"/>
            <a:ext cx="3301126" cy="11235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46" t="36958" r="50002" b="47769"/>
          <a:stretch/>
        </p:blipFill>
        <p:spPr>
          <a:xfrm>
            <a:off x="5170241" y="2830852"/>
            <a:ext cx="3004202" cy="10261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02637" y="4047823"/>
            <a:ext cx="6217856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Дружба </a:t>
            </a:r>
            <a:r>
              <a:rPr lang="ru-RU" sz="4000" dirty="0" err="1">
                <a:solidFill>
                  <a:srgbClr val="0070C0"/>
                </a:solidFill>
              </a:rPr>
              <a:t>дорожча</a:t>
            </a:r>
            <a:r>
              <a:rPr lang="ru-RU" sz="4000" dirty="0">
                <a:solidFill>
                  <a:srgbClr val="0070C0"/>
                </a:solidFill>
              </a:rPr>
              <a:t> за золото.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976" t="37106" r="24872" b="47621"/>
          <a:stretch/>
        </p:blipFill>
        <p:spPr>
          <a:xfrm>
            <a:off x="1402637" y="4830322"/>
            <a:ext cx="3004202" cy="102618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78" t="53822" r="27247" b="30905"/>
          <a:stretch/>
        </p:blipFill>
        <p:spPr>
          <a:xfrm>
            <a:off x="4404468" y="4926782"/>
            <a:ext cx="5682405" cy="102618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70856" y="350772"/>
            <a:ext cx="10243457" cy="14240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Як звати твоїх друзів? </a:t>
            </a:r>
            <a:r>
              <a:rPr lang="uk-UA" sz="2800" b="1" dirty="0" smtClean="0"/>
              <a:t>Що ви разом робите</a:t>
            </a:r>
            <a:r>
              <a:rPr lang="uk-UA" sz="2800" b="1" dirty="0" smtClean="0">
                <a:solidFill>
                  <a:schemeClr val="bg1"/>
                </a:solidFill>
              </a:rPr>
              <a:t>? </a:t>
            </a:r>
            <a:r>
              <a:rPr lang="uk-UA" sz="2800" b="1" dirty="0" smtClean="0">
                <a:solidFill>
                  <a:schemeClr val="bg1"/>
                </a:solidFill>
              </a:rPr>
              <a:t>Про</a:t>
            </a:r>
            <a:r>
              <a:rPr lang="uk-UA" sz="2800" b="1" dirty="0" smtClean="0"/>
              <a:t>читай </a:t>
            </a:r>
            <a:r>
              <a:rPr lang="uk-UA" sz="2800" b="1" dirty="0"/>
              <a:t>початок </a:t>
            </a:r>
            <a:r>
              <a:rPr lang="uk-UA" sz="2800" b="1" dirty="0" smtClean="0"/>
              <a:t>речень </a:t>
            </a:r>
            <a:r>
              <a:rPr lang="uk-UA" sz="2800" b="1" dirty="0"/>
              <a:t>під </a:t>
            </a:r>
            <a:r>
              <a:rPr lang="uk-UA" sz="2800" b="1" dirty="0" smtClean="0"/>
              <a:t>малюнком. Продовж їх. Наведи </a:t>
            </a:r>
            <a:r>
              <a:rPr lang="uk-UA" sz="2800" b="1" dirty="0"/>
              <a:t>початок речень і </a:t>
            </a:r>
            <a:r>
              <a:rPr lang="uk-UA" sz="2800" b="1" dirty="0" smtClean="0"/>
              <a:t>допиши </a:t>
            </a:r>
            <a:r>
              <a:rPr lang="uk-UA" sz="2800" b="1" dirty="0"/>
              <a:t>їх продовження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64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334871" y="2149881"/>
            <a:ext cx="2052071" cy="18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432093" y="422588"/>
            <a:ext cx="8811364" cy="9171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1895" y="2246243"/>
            <a:ext cx="1186070" cy="118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82486" y="592500"/>
            <a:ext cx="9422983" cy="8226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Підсумок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28462" y="1657770"/>
            <a:ext cx="4498290" cy="2091589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 що спілкувалися 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r>
              <a:rPr lang="uk-UA" sz="2400" b="1" dirty="0" smtClean="0">
                <a:solidFill>
                  <a:srgbClr val="0070C0"/>
                </a:solidFill>
              </a:rPr>
              <a:t>? Чи легко писати свої та батьківські імена, прізвища?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Чи багато імен друзів записав(ла)?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6" name="AutoShape 2" descr="Digital Compass for Android, Aplikacije na Google Play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igital Compass for Android, Aplikacije na Google Play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Приложения в Google Play – Умный компас - Цифровой компа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0493" r="10709" b="10498"/>
          <a:stretch/>
        </p:blipFill>
        <p:spPr bwMode="auto">
          <a:xfrm>
            <a:off x="7164000" y="2375444"/>
            <a:ext cx="2988000" cy="29880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527313" y="1457149"/>
            <a:ext cx="2234061" cy="883276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Позитивні емоції</a:t>
            </a:r>
            <a:endParaRPr lang="uk-UA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47634" y="3339882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Успішна робота</a:t>
            </a:r>
            <a:endParaRPr lang="uk-UA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152000" y="3219797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Цікаві знання</a:t>
            </a:r>
            <a:endParaRPr lang="uk-UA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49817" y="5363444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Нові вміння</a:t>
            </a:r>
            <a:endParaRPr lang="uk-UA" sz="28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8462" y="1657770"/>
            <a:ext cx="4498290" cy="2091589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Подивись на компас з  результатами роботи 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r>
              <a:rPr lang="uk-UA" sz="2400" b="1" dirty="0" smtClean="0">
                <a:solidFill>
                  <a:srgbClr val="0070C0"/>
                </a:solidFill>
              </a:rPr>
              <a:t>. У кожного вони свої.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Які твої відчуття в кінці уроку?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82486" y="587829"/>
            <a:ext cx="9422983" cy="8226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за уявним компасом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82486" y="592500"/>
            <a:ext cx="9422983" cy="8226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Налаштуйся </a:t>
            </a:r>
            <a:r>
              <a:rPr lang="uk-UA" sz="3600" b="1" dirty="0">
                <a:solidFill>
                  <a:schemeClr val="bg1"/>
                </a:solidFill>
              </a:rPr>
              <a:t>на </a:t>
            </a:r>
            <a:r>
              <a:rPr lang="uk-UA" sz="3600" b="1" dirty="0" smtClean="0">
                <a:solidFill>
                  <a:schemeClr val="bg1"/>
                </a:solidFill>
              </a:rPr>
              <a:t>роботу за уявним компасом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26856" y="1859925"/>
            <a:ext cx="4498290" cy="406190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При виконанні завдань 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r>
              <a:rPr lang="uk-UA" sz="2400" b="1" dirty="0" smtClean="0">
                <a:solidFill>
                  <a:srgbClr val="0070C0"/>
                </a:solidFill>
              </a:rPr>
              <a:t> у тебе виникають різні емоції. Щоб не розгубитися серед емоцій уроку, уяви, що в тебе є твій внутрішній компас. Його стрілка показує на результати роботи.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 кожного вони свої.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Вибери, що ти очікуєш від уроку.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6" name="AutoShape 2" descr="Digital Compass for Android, Aplikacije na Google Play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igital Compass for Android, Aplikacije na Google Play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Приложения в Google Play – Умный компас - Цифровой компа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0493" r="10709" b="10498"/>
          <a:stretch/>
        </p:blipFill>
        <p:spPr bwMode="auto">
          <a:xfrm>
            <a:off x="7164000" y="2375444"/>
            <a:ext cx="2988000" cy="29880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527313" y="1457149"/>
            <a:ext cx="2234061" cy="883276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Позитивні емоції</a:t>
            </a:r>
            <a:endParaRPr lang="uk-UA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47634" y="3339882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Успішна робота</a:t>
            </a:r>
            <a:endParaRPr lang="uk-UA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152000" y="3219797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Цікаві знання</a:t>
            </a:r>
            <a:endParaRPr lang="uk-UA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49817" y="5363444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Нові вміння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24493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ЖИВЫЕ БУКВЫ&quot;, ГБОУ Школа № 1601, Моск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404" y="1627815"/>
            <a:ext cx="4201998" cy="288887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80895" y="640292"/>
            <a:ext cx="8732066" cy="8183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1647" y="1633590"/>
            <a:ext cx="347515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Якщо </a:t>
            </a:r>
            <a:r>
              <a:rPr lang="ru-RU" sz="2400" b="1" dirty="0" err="1">
                <a:solidFill>
                  <a:schemeClr val="bg1"/>
                </a:solidFill>
              </a:rPr>
              <a:t>хочеш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читати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То мене повинен знати,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А коли мене не </a:t>
            </a:r>
            <a:r>
              <a:rPr lang="ru-RU" sz="2400" b="1" dirty="0" err="1">
                <a:solidFill>
                  <a:schemeClr val="bg1"/>
                </a:solidFill>
              </a:rPr>
              <a:t>знаєш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То </a:t>
            </a:r>
            <a:r>
              <a:rPr lang="ru-RU" sz="2400" b="1" dirty="0" err="1">
                <a:solidFill>
                  <a:schemeClr val="bg1"/>
                </a:solidFill>
              </a:rPr>
              <a:t>буквар</a:t>
            </a:r>
            <a:r>
              <a:rPr lang="ru-RU" sz="2400" b="1" dirty="0">
                <a:solidFill>
                  <a:schemeClr val="bg1"/>
                </a:solidFill>
              </a:rPr>
              <a:t> не </a:t>
            </a:r>
            <a:r>
              <a:rPr lang="ru-RU" sz="2400" b="1" dirty="0" err="1">
                <a:solidFill>
                  <a:schemeClr val="bg1"/>
                </a:solidFill>
              </a:rPr>
              <a:t>прочитаєш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b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2480" y="3433405"/>
            <a:ext cx="315432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алфавіт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абетка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xmlns="" id="{ABC1B6E4-3492-449D-B132-EA34571D5514}"/>
              </a:ext>
            </a:extLst>
          </p:cNvPr>
          <p:cNvSpPr/>
          <p:nvPr/>
        </p:nvSpPr>
        <p:spPr>
          <a:xfrm>
            <a:off x="8732518" y="1633590"/>
            <a:ext cx="3013167" cy="2192406"/>
          </a:xfrm>
          <a:prstGeom prst="wedgeRoundRectCallout">
            <a:avLst>
              <a:gd name="adj1" fmla="val -49848"/>
              <a:gd name="adj2" fmla="val 17971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Що таке абетка</a:t>
            </a:r>
            <a:r>
              <a:rPr lang="uk-UA" sz="2400" b="1" dirty="0">
                <a:solidFill>
                  <a:srgbClr val="0070C0"/>
                </a:solidFill>
              </a:rPr>
              <a:t>? 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 </a:t>
            </a:r>
            <a:r>
              <a:rPr lang="uk-UA" sz="2400" b="1" dirty="0">
                <a:solidFill>
                  <a:srgbClr val="0070C0"/>
                </a:solidFill>
              </a:rPr>
              <a:t>ще можна назвати </a:t>
            </a:r>
            <a:r>
              <a:rPr lang="uk-UA" sz="2400" b="1" dirty="0" smtClean="0">
                <a:solidFill>
                  <a:srgbClr val="0070C0"/>
                </a:solidFill>
              </a:rPr>
              <a:t>абетку?</a:t>
            </a:r>
            <a:r>
              <a:rPr lang="uk-UA" sz="2400" b="1" dirty="0">
                <a:solidFill>
                  <a:srgbClr val="0070C0"/>
                </a:solidFill>
              </a:rPr>
              <a:t> Скільки букв в українській абетці</a:t>
            </a:r>
            <a:r>
              <a:rPr lang="uk-UA" sz="2400" b="1" dirty="0" smtClean="0">
                <a:solidFill>
                  <a:srgbClr val="0070C0"/>
                </a:solidFill>
              </a:rPr>
              <a:t>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: скругленные углы 8">
            <a:extLst>
              <a:ext uri="{FF2B5EF4-FFF2-40B4-BE49-F238E27FC236}">
                <a16:creationId xmlns:a16="http://schemas.microsoft.com/office/drawing/2014/main" xmlns="" id="{DCA788A8-EBFC-4DFC-9AB3-6BE0BC4F9E6A}"/>
              </a:ext>
            </a:extLst>
          </p:cNvPr>
          <p:cNvSpPr/>
          <p:nvPr/>
        </p:nvSpPr>
        <p:spPr>
          <a:xfrm>
            <a:off x="665447" y="4516689"/>
            <a:ext cx="6421154" cy="160055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Абетка, азбука, алфавіт </a:t>
            </a:r>
            <a:r>
              <a:rPr lang="uk-UA" sz="2800" b="1" dirty="0" smtClean="0"/>
              <a:t>– це букви, розташовані в усталеному порядку. </a:t>
            </a:r>
          </a:p>
          <a:p>
            <a:pPr algn="ctr"/>
            <a:r>
              <a:rPr lang="uk-UA" sz="2800" b="1" dirty="0" smtClean="0"/>
              <a:t>В українській абетці </a:t>
            </a:r>
            <a:r>
              <a:rPr lang="uk-UA" sz="2800" b="1" dirty="0" smtClean="0">
                <a:solidFill>
                  <a:srgbClr val="FFFF00"/>
                </a:solidFill>
              </a:rPr>
              <a:t>33</a:t>
            </a:r>
            <a:r>
              <a:rPr lang="uk-UA" sz="2800" b="1" dirty="0" smtClean="0"/>
              <a:t> букви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71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92512" y="518759"/>
            <a:ext cx="8732066" cy="7983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</a:t>
            </a:r>
            <a:r>
              <a:rPr lang="uk-UA" sz="4000" b="1" dirty="0" smtClean="0">
                <a:solidFill>
                  <a:schemeClr val="bg1"/>
                </a:solidFill>
              </a:rPr>
              <a:t>«Закінчи речення»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49179" y="1527947"/>
            <a:ext cx="7053943" cy="37497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Вимовляємо й </a:t>
            </a: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чуємо ...</a:t>
            </a:r>
            <a:endParaRPr lang="uk-UA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Звуки 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є ..., ...</a:t>
            </a:r>
          </a:p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Пишемо 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й </a:t>
            </a: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читаємо ...</a:t>
            </a:r>
            <a:endParaRPr lang="uk-UA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Букви є ..., ...</a:t>
            </a:r>
          </a:p>
          <a:p>
            <a:pPr hangingPunct="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/>
              <a:t>[</a:t>
            </a:r>
            <a:r>
              <a:rPr lang="uk-UA" sz="2800" b="1" dirty="0"/>
              <a:t>а</a:t>
            </a:r>
            <a:r>
              <a:rPr lang="en-US" sz="2800" b="1" dirty="0"/>
              <a:t>]</a:t>
            </a:r>
            <a:r>
              <a:rPr lang="uk-UA" sz="2800" b="1" dirty="0"/>
              <a:t>, </a:t>
            </a:r>
            <a:r>
              <a:rPr lang="en-US" sz="2800" b="1" dirty="0"/>
              <a:t>[</a:t>
            </a:r>
            <a:r>
              <a:rPr lang="uk-UA" sz="2800" b="1" dirty="0"/>
              <a:t>у</a:t>
            </a:r>
            <a:r>
              <a:rPr lang="en-US" sz="2800" b="1" dirty="0"/>
              <a:t>]</a:t>
            </a:r>
            <a:r>
              <a:rPr lang="uk-UA" sz="2800" b="1" dirty="0"/>
              <a:t>, </a:t>
            </a:r>
            <a:r>
              <a:rPr lang="en-US" sz="2800" b="1" dirty="0"/>
              <a:t>[</a:t>
            </a:r>
            <a:r>
              <a:rPr lang="uk-UA" sz="2800" b="1" dirty="0"/>
              <a:t>і</a:t>
            </a:r>
            <a:r>
              <a:rPr lang="en-US" sz="2800" b="1" dirty="0"/>
              <a:t>]</a:t>
            </a:r>
            <a:r>
              <a:rPr lang="uk-UA" sz="2800" b="1" dirty="0"/>
              <a:t>,</a:t>
            </a:r>
            <a:r>
              <a:rPr lang="en-US" sz="2800" b="1" dirty="0"/>
              <a:t> [</a:t>
            </a:r>
            <a:r>
              <a:rPr lang="uk-UA" sz="2800" b="1" dirty="0"/>
              <a:t>о</a:t>
            </a:r>
            <a:r>
              <a:rPr lang="en-US" sz="2800" b="1" dirty="0"/>
              <a:t>]</a:t>
            </a:r>
            <a:r>
              <a:rPr lang="uk-UA" sz="2800" b="1" dirty="0"/>
              <a:t>,</a:t>
            </a:r>
            <a:r>
              <a:rPr lang="en-US" sz="2800" b="1" dirty="0"/>
              <a:t> [</a:t>
            </a:r>
            <a:r>
              <a:rPr lang="uk-UA" sz="2800" b="1" dirty="0"/>
              <a:t>е</a:t>
            </a:r>
            <a:r>
              <a:rPr lang="en-US" sz="2800" b="1" dirty="0"/>
              <a:t>]</a:t>
            </a:r>
            <a:r>
              <a:rPr lang="uk-UA" sz="2800" b="1" dirty="0"/>
              <a:t>,</a:t>
            </a:r>
            <a:r>
              <a:rPr lang="en-US" sz="2800" b="1" dirty="0"/>
              <a:t> [</a:t>
            </a:r>
            <a:r>
              <a:rPr lang="uk-UA" sz="2800" b="1" dirty="0"/>
              <a:t>и</a:t>
            </a:r>
            <a:r>
              <a:rPr lang="en-US" sz="2800" b="1" dirty="0" smtClean="0"/>
              <a:t>]</a:t>
            </a:r>
            <a:r>
              <a:rPr lang="uk-UA" sz="2800" b="1" dirty="0" smtClean="0"/>
              <a:t> – це ...</a:t>
            </a:r>
            <a:endParaRPr lang="uk-UA" sz="2800" b="1" dirty="0"/>
          </a:p>
          <a:p>
            <a:pPr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/>
              <a:t>Голосні звуки </a:t>
            </a:r>
            <a:r>
              <a:rPr lang="uk-UA" sz="2800" b="1" dirty="0"/>
              <a:t>позначають </a:t>
            </a:r>
            <a:r>
              <a:rPr lang="uk-UA" sz="2800" b="1" dirty="0" smtClean="0"/>
              <a:t> буквами:</a:t>
            </a:r>
            <a:endParaRPr lang="uk-UA" sz="2800" b="1" dirty="0"/>
          </a:p>
          <a:p>
            <a:pPr lvl="0" hangingPunct="0">
              <a:lnSpc>
                <a:spcPct val="90000"/>
              </a:lnSpc>
              <a:spcBef>
                <a:spcPts val="1000"/>
              </a:spcBef>
            </a:pPr>
            <a:endParaRPr lang="uk-UA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3202" y="5343281"/>
            <a:ext cx="7577887" cy="1186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Слова </a:t>
            </a:r>
            <a:r>
              <a:rPr lang="uk-UA" sz="2800" b="1" dirty="0">
                <a:solidFill>
                  <a:srgbClr val="FFFF00"/>
                </a:solidFill>
                <a:cs typeface="Arial" panose="020B0604020202020204" pitchFamily="34" charset="0"/>
              </a:rPr>
              <a:t>для довідки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звуки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, голосні, приголосні, букви, великі, малі, друковані, писані.</a:t>
            </a:r>
            <a:endParaRPr lang="ru-RU" sz="2800" b="1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97295" y="1571491"/>
            <a:ext cx="1445958" cy="42059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звуки.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28228" y="2112979"/>
            <a:ext cx="3791038" cy="42339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голосні, приголосні.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712804" y="2641290"/>
            <a:ext cx="1653853" cy="42848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букви.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34847" y="3181070"/>
            <a:ext cx="5140867" cy="3785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великі,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малі, друковані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, писані.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7425" t="1504" r="9826" b="9043"/>
          <a:stretch/>
        </p:blipFill>
        <p:spPr>
          <a:xfrm>
            <a:off x="7700565" y="1571491"/>
            <a:ext cx="4006476" cy="351536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4765844" y="3667628"/>
            <a:ext cx="2476543" cy="38185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голосні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звуки.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92896" y="4606299"/>
            <a:ext cx="3997784" cy="5317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а, у, і, о, е, и, я, ю, є, ї.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0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04657" y="2014827"/>
            <a:ext cx="5712268" cy="296251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будемо </a:t>
            </a:r>
            <a:r>
              <a:rPr lang="ru-RU" sz="2800" b="1" dirty="0" err="1" smtClean="0">
                <a:solidFill>
                  <a:schemeClr val="bg1"/>
                </a:solidFill>
              </a:rPr>
              <a:t>удосконалювати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вміння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читати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й </a:t>
            </a:r>
            <a:r>
              <a:rPr lang="ru-RU" sz="2800" b="1" dirty="0" err="1">
                <a:solidFill>
                  <a:schemeClr val="bg1"/>
                </a:solidFill>
              </a:rPr>
              <a:t>писати</a:t>
            </a:r>
            <a:r>
              <a:rPr lang="ru-RU" sz="2800" b="1" dirty="0">
                <a:solidFill>
                  <a:schemeClr val="bg1"/>
                </a:solidFill>
              </a:rPr>
              <a:t> слова </a:t>
            </a:r>
            <a:r>
              <a:rPr lang="ru-RU" sz="2800" b="1" dirty="0" smtClean="0">
                <a:solidFill>
                  <a:schemeClr val="bg1"/>
                </a:solidFill>
              </a:rPr>
              <a:t>і </a:t>
            </a:r>
            <a:r>
              <a:rPr lang="ru-RU" sz="28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800" b="1" dirty="0" smtClean="0">
                <a:solidFill>
                  <a:schemeClr val="bg1"/>
                </a:solidFill>
              </a:rPr>
              <a:t> з </a:t>
            </a:r>
            <a:r>
              <a:rPr lang="ru-RU" sz="2800" b="1" dirty="0" err="1" smtClean="0">
                <a:solidFill>
                  <a:schemeClr val="bg1"/>
                </a:solidFill>
              </a:rPr>
              <a:t>вивченими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літерами</a:t>
            </a:r>
            <a:r>
              <a:rPr lang="uk-UA" sz="28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Побудуємо </a:t>
            </a:r>
            <a:r>
              <a:rPr lang="ru-RU" sz="2800" b="1" dirty="0" err="1">
                <a:solidFill>
                  <a:schemeClr val="bg1"/>
                </a:solidFill>
              </a:rPr>
              <a:t>речення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</a:rPr>
              <a:t>поданим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початком, </a:t>
            </a:r>
            <a:r>
              <a:rPr lang="uk-UA" sz="2800" b="1" dirty="0" smtClean="0">
                <a:solidFill>
                  <a:schemeClr val="bg1"/>
                </a:solidFill>
              </a:rPr>
              <a:t>звукові схеми слів.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17189" r="47048" b="72866"/>
          <a:stretch/>
        </p:blipFill>
        <p:spPr>
          <a:xfrm>
            <a:off x="1352205" y="3706076"/>
            <a:ext cx="8244000" cy="1230754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92" t="22448" r="62265" b="65117"/>
          <a:stretch/>
        </p:blipFill>
        <p:spPr>
          <a:xfrm>
            <a:off x="1710917" y="3706076"/>
            <a:ext cx="1547457" cy="8630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69893" y="2839380"/>
            <a:ext cx="6868873" cy="707886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 err="1">
                <a:solidFill>
                  <a:srgbClr val="0070C0"/>
                </a:solidFill>
              </a:rPr>
              <a:t>ім’я</a:t>
            </a:r>
            <a:r>
              <a:rPr lang="ru-RU" sz="4000" dirty="0">
                <a:solidFill>
                  <a:srgbClr val="0070C0"/>
                </a:solidFill>
              </a:rPr>
              <a:t> </a:t>
            </a:r>
            <a:r>
              <a:rPr lang="ru-RU" sz="4000" dirty="0" smtClean="0">
                <a:solidFill>
                  <a:srgbClr val="0070C0"/>
                </a:solidFill>
              </a:rPr>
              <a:t>         </a:t>
            </a:r>
            <a:r>
              <a:rPr lang="ru-RU" sz="4000" dirty="0" err="1" smtClean="0">
                <a:solidFill>
                  <a:srgbClr val="0070C0"/>
                </a:solidFill>
              </a:rPr>
              <a:t>прізвище</a:t>
            </a:r>
            <a:r>
              <a:rPr lang="ru-RU" sz="4000" dirty="0" smtClean="0">
                <a:solidFill>
                  <a:srgbClr val="0070C0"/>
                </a:solidFill>
              </a:rPr>
              <a:t>           </a:t>
            </a:r>
            <a:r>
              <a:rPr lang="ru-RU" sz="4000" dirty="0" err="1">
                <a:solidFill>
                  <a:srgbClr val="0070C0"/>
                </a:solidFill>
              </a:rPr>
              <a:t>сім’я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36" t="19893" r="37007" b="64516"/>
          <a:stretch/>
        </p:blipFill>
        <p:spPr>
          <a:xfrm>
            <a:off x="3586013" y="3706076"/>
            <a:ext cx="3074153" cy="112536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78" t="22647" r="60889" b="68127"/>
          <a:stretch/>
        </p:blipFill>
        <p:spPr>
          <a:xfrm>
            <a:off x="6979284" y="3916004"/>
            <a:ext cx="1659483" cy="66590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52205" y="476341"/>
            <a:ext cx="9391995" cy="15919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слова в рядках. Назви свої ім’я, прізвище.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Розкажи, з </a:t>
            </a:r>
            <a:r>
              <a:rPr lang="uk-UA" sz="2800" b="1" dirty="0" smtClean="0">
                <a:solidFill>
                  <a:schemeClr val="bg1"/>
                </a:solidFill>
              </a:rPr>
              <a:t>кого складається твоя сім’я?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Надпиши звукові схеми. </a:t>
            </a:r>
            <a:r>
              <a:rPr lang="uk-UA" sz="28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800" b="1" dirty="0" smtClean="0">
                <a:solidFill>
                  <a:schemeClr val="bg1"/>
                </a:solidFill>
              </a:rPr>
              <a:t> слова.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249849" y="2178910"/>
            <a:ext cx="2182936" cy="2028825"/>
          </a:xfrm>
          <a:prstGeom prst="rect">
            <a:avLst/>
          </a:prstGeom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45178" y="2254606"/>
            <a:ext cx="1432708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=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704808" y="2254605"/>
            <a:ext cx="2612042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=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–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–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090265" y="2254925"/>
            <a:ext cx="1548501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=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17189" r="45072" b="50204"/>
          <a:stretch/>
        </p:blipFill>
        <p:spPr>
          <a:xfrm>
            <a:off x="756000" y="1421367"/>
            <a:ext cx="8604000" cy="403521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488" t="34764" r="43358" b="49645"/>
          <a:stretch/>
        </p:blipFill>
        <p:spPr>
          <a:xfrm>
            <a:off x="1054100" y="1409705"/>
            <a:ext cx="3869283" cy="112536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542" t="33662" r="30992" b="50747"/>
          <a:stretch/>
        </p:blipFill>
        <p:spPr>
          <a:xfrm>
            <a:off x="1054099" y="2303736"/>
            <a:ext cx="1530076" cy="10764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46" t="50677" r="33085" b="36564"/>
          <a:stretch/>
        </p:blipFill>
        <p:spPr>
          <a:xfrm>
            <a:off x="1054098" y="3347158"/>
            <a:ext cx="5257096" cy="9209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36" t="19893" r="37007" b="64516"/>
          <a:stretch/>
        </p:blipFill>
        <p:spPr>
          <a:xfrm>
            <a:off x="2801541" y="2405269"/>
            <a:ext cx="3025209" cy="110744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765" t="49850" r="27188" b="37391"/>
          <a:stretch/>
        </p:blipFill>
        <p:spPr>
          <a:xfrm>
            <a:off x="1043246" y="4279786"/>
            <a:ext cx="775891" cy="92096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23" t="65035" r="42058" b="18664"/>
          <a:stretch/>
        </p:blipFill>
        <p:spPr>
          <a:xfrm>
            <a:off x="2096217" y="4285796"/>
            <a:ext cx="4095861" cy="11766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99" t="19741" r="53873" b="69983"/>
          <a:stretch/>
        </p:blipFill>
        <p:spPr>
          <a:xfrm>
            <a:off x="5282517" y="1442354"/>
            <a:ext cx="2516563" cy="7156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031" t="20026" r="31265" b="69428"/>
          <a:stretch/>
        </p:blipFill>
        <p:spPr>
          <a:xfrm>
            <a:off x="6044116" y="2421072"/>
            <a:ext cx="2810786" cy="73438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38" t="35726" r="54034" b="53998"/>
          <a:stretch/>
        </p:blipFill>
        <p:spPr>
          <a:xfrm>
            <a:off x="6408959" y="3418557"/>
            <a:ext cx="2516563" cy="7156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907" t="35265" r="34765" b="50001"/>
          <a:stretch/>
        </p:blipFill>
        <p:spPr>
          <a:xfrm>
            <a:off x="6408959" y="4363263"/>
            <a:ext cx="2516563" cy="10260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596205" y="4123262"/>
            <a:ext cx="1978094" cy="1829521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1352205" y="476342"/>
            <a:ext cx="9391995" cy="7959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речення. Доповни їх. </a:t>
            </a:r>
            <a:r>
              <a:rPr lang="uk-UA" sz="28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63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6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40721" r="48108" b="42583"/>
          <a:stretch/>
        </p:blipFill>
        <p:spPr>
          <a:xfrm>
            <a:off x="695468" y="2860440"/>
            <a:ext cx="7300352" cy="206614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399" t="63245" r="29588" b="20454"/>
          <a:stretch/>
        </p:blipFill>
        <p:spPr>
          <a:xfrm>
            <a:off x="1284340" y="2680238"/>
            <a:ext cx="1541505" cy="11766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86017" y="2129533"/>
            <a:ext cx="4017125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</a:rPr>
              <a:t>Моя </a:t>
            </a:r>
            <a:r>
              <a:rPr lang="ru-RU" sz="3600" dirty="0" err="1">
                <a:solidFill>
                  <a:srgbClr val="0070C0"/>
                </a:solidFill>
              </a:rPr>
              <a:t>сім’я</a:t>
            </a:r>
            <a:r>
              <a:rPr lang="ru-RU" sz="3600" dirty="0">
                <a:solidFill>
                  <a:srgbClr val="0070C0"/>
                </a:solidFill>
              </a:rPr>
              <a:t> (яка?) ... 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78" t="22647" r="60889" b="68127"/>
          <a:stretch/>
        </p:blipFill>
        <p:spPr>
          <a:xfrm>
            <a:off x="2963314" y="3028988"/>
            <a:ext cx="1778420" cy="71362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00" t="81010" r="56604" b="8474"/>
          <a:stretch/>
        </p:blipFill>
        <p:spPr>
          <a:xfrm>
            <a:off x="4929733" y="2858057"/>
            <a:ext cx="2219388" cy="75902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399" t="63245" r="29588" b="20454"/>
          <a:stretch/>
        </p:blipFill>
        <p:spPr>
          <a:xfrm>
            <a:off x="1064361" y="3676653"/>
            <a:ext cx="1541505" cy="117661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78" t="22647" r="60889" b="68127"/>
          <a:stretch/>
        </p:blipFill>
        <p:spPr>
          <a:xfrm>
            <a:off x="2743335" y="4025403"/>
            <a:ext cx="1778420" cy="71362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992" t="80735" r="32224" b="8749"/>
          <a:stretch/>
        </p:blipFill>
        <p:spPr>
          <a:xfrm>
            <a:off x="4709754" y="3854472"/>
            <a:ext cx="3051810" cy="759023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8405871" y="2410316"/>
            <a:ext cx="3244176" cy="243371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184109" y="4921064"/>
            <a:ext cx="215475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ED008D"/>
                </a:solidFill>
              </a:rPr>
              <a:t>Моя </a:t>
            </a:r>
            <a:r>
              <a:rPr lang="ru-RU" sz="3600" b="1" dirty="0" err="1">
                <a:solidFill>
                  <a:srgbClr val="ED008D"/>
                </a:solidFill>
              </a:rPr>
              <a:t>сім’я</a:t>
            </a:r>
            <a:endParaRPr lang="ru-RU" sz="3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971" y="2452699"/>
            <a:ext cx="3125975" cy="2348947"/>
          </a:xfrm>
          <a:prstGeom prst="round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47058" y="475202"/>
            <a:ext cx="1004314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/>
              <a:t>Прочитай </a:t>
            </a:r>
            <a:r>
              <a:rPr lang="uk-UA" sz="3200" b="1" dirty="0"/>
              <a:t>початок </a:t>
            </a:r>
            <a:r>
              <a:rPr lang="uk-UA" sz="3200" b="1" dirty="0" smtClean="0"/>
              <a:t>надрукованого </a:t>
            </a:r>
            <a:r>
              <a:rPr lang="uk-UA" sz="3200" b="1" dirty="0"/>
              <a:t>речення і </a:t>
            </a:r>
            <a:r>
              <a:rPr lang="uk-UA" sz="3200" b="1" dirty="0" err="1" smtClean="0"/>
              <a:t>продовжи</a:t>
            </a:r>
            <a:r>
              <a:rPr lang="uk-UA" sz="3200" b="1" dirty="0" smtClean="0"/>
              <a:t> </a:t>
            </a:r>
            <a:r>
              <a:rPr lang="uk-UA" sz="3200" b="1" dirty="0"/>
              <a:t>його словами, які відповідають на питання яка? </a:t>
            </a:r>
            <a:r>
              <a:rPr lang="uk-UA" sz="3200" b="1" i="1" dirty="0"/>
              <a:t>(велика чи мала, дружна, працьовита). </a:t>
            </a:r>
            <a:endParaRPr lang="ru-RU" sz="3200" b="1" i="1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64361" y="5044175"/>
            <a:ext cx="5390515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Намалюй свою </a:t>
            </a:r>
            <a:r>
              <a:rPr lang="ru-RU" sz="2800" dirty="0" err="1" smtClean="0">
                <a:solidFill>
                  <a:srgbClr val="0070C0"/>
                </a:solidFill>
              </a:rPr>
              <a:t>сім’ю</a:t>
            </a:r>
            <a:r>
              <a:rPr lang="ru-RU" sz="2800" dirty="0" smtClean="0">
                <a:solidFill>
                  <a:srgbClr val="0070C0"/>
                </a:solidFill>
              </a:rPr>
              <a:t> на </a:t>
            </a:r>
            <a:r>
              <a:rPr lang="ru-RU" sz="2800" dirty="0" err="1" smtClean="0">
                <a:solidFill>
                  <a:srgbClr val="0070C0"/>
                </a:solidFill>
              </a:rPr>
              <a:t>плашці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9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70314" y="373576"/>
            <a:ext cx="8732066" cy="12791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Пальчикова гімнастика "</a:t>
            </a:r>
            <a:r>
              <a:rPr lang="uk-UA" sz="3200" b="1" dirty="0" smtClean="0">
                <a:solidFill>
                  <a:schemeClr val="bg1"/>
                </a:solidFill>
              </a:rPr>
              <a:t>Каченята« з </a:t>
            </a:r>
            <a:r>
              <a:rPr lang="uk-UA" sz="3200" b="1" dirty="0">
                <a:solidFill>
                  <a:schemeClr val="bg1"/>
                </a:solidFill>
              </a:rPr>
              <a:t>сайту </a:t>
            </a:r>
            <a:r>
              <a:rPr lang="uk-UA" sz="3200" b="1" dirty="0" err="1">
                <a:solidFill>
                  <a:schemeClr val="bg1"/>
                </a:solidFill>
              </a:rPr>
              <a:t>Ютуб</a:t>
            </a:r>
            <a:r>
              <a:rPr lang="uk-UA" sz="3200" b="1" dirty="0">
                <a:solidFill>
                  <a:schemeClr val="bg1"/>
                </a:solidFill>
              </a:rPr>
              <a:t> від каналу </a:t>
            </a:r>
            <a:r>
              <a:rPr lang="uk-UA" sz="3200" b="1" dirty="0" smtClean="0">
                <a:solidFill>
                  <a:schemeClr val="bg1"/>
                </a:solidFill>
              </a:rPr>
              <a:t>«</a:t>
            </a:r>
            <a:r>
              <a:rPr lang="uk-UA" sz="3200" b="1" dirty="0"/>
              <a:t>Світлана Скрипка»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Народні пальчикові іг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4" y="454748"/>
            <a:ext cx="2017148" cy="110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nimated Pencil Clipart Png Transparent Png (#5472725) - PinClip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97098" l="21136" r="80000">
                        <a14:foregroundMark x1="36477" y1="37731" x2="36477" y2="37731"/>
                        <a14:foregroundMark x1="43068" y1="37863" x2="43068" y2="37863"/>
                        <a14:backgroundMark x1="27500" y1="54617" x2="27500" y2="54617"/>
                        <a14:backgroundMark x1="28295" y1="51583" x2="28295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1736"/>
          <a:stretch/>
        </p:blipFill>
        <p:spPr bwMode="auto">
          <a:xfrm flipH="1">
            <a:off x="9339944" y="1810669"/>
            <a:ext cx="2833513" cy="42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Пальчикова гімнасти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4156" y="1645547"/>
            <a:ext cx="7805788" cy="4390756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67440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44962</TotalTime>
  <Words>565</Words>
  <Application>Microsoft Office PowerPoint</Application>
  <PresentationFormat>Произвольный</PresentationFormat>
  <Paragraphs>87</Paragraphs>
  <Slides>14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2962</cp:revision>
  <dcterms:created xsi:type="dcterms:W3CDTF">2018-01-05T16:38:53Z</dcterms:created>
  <dcterms:modified xsi:type="dcterms:W3CDTF">2024-03-14T08:30:15Z</dcterms:modified>
</cp:coreProperties>
</file>