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39" r:id="rId3"/>
    <p:sldId id="1741" r:id="rId4"/>
    <p:sldId id="1634" r:id="rId5"/>
    <p:sldId id="1644" r:id="rId6"/>
    <p:sldId id="1676" r:id="rId7"/>
    <p:sldId id="1814" r:id="rId8"/>
    <p:sldId id="1431" r:id="rId9"/>
    <p:sldId id="1688" r:id="rId10"/>
    <p:sldId id="1807" r:id="rId11"/>
    <p:sldId id="1787" r:id="rId12"/>
    <p:sldId id="1528" r:id="rId13"/>
    <p:sldId id="1833" r:id="rId14"/>
    <p:sldId id="1820" r:id="rId15"/>
    <p:sldId id="1835" r:id="rId16"/>
    <p:sldId id="1836" r:id="rId17"/>
    <p:sldId id="1811" r:id="rId18"/>
    <p:sldId id="1440" r:id="rId19"/>
    <p:sldId id="151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741"/>
            <p14:sldId id="1634"/>
            <p14:sldId id="1644"/>
            <p14:sldId id="1676"/>
            <p14:sldId id="1814"/>
            <p14:sldId id="1431"/>
            <p14:sldId id="1688"/>
            <p14:sldId id="1807"/>
            <p14:sldId id="1787"/>
            <p14:sldId id="1528"/>
            <p14:sldId id="1833"/>
            <p14:sldId id="1820"/>
            <p14:sldId id="1835"/>
            <p14:sldId id="1836"/>
            <p14:sldId id="1811"/>
            <p14:sldId id="1440"/>
            <p14:sldId id="151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FF"/>
    <a:srgbClr val="FFB7FF"/>
    <a:srgbClr val="354B80"/>
    <a:srgbClr val="FF3300"/>
    <a:srgbClr val="FF3399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microsoft.com/office/2007/relationships/hdphoto" Target="../media/hdphoto8.wdp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microsoft.com/office/2007/relationships/hdphoto" Target="../media/hdphoto6.wdp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microsoft.com/office/2007/relationships/hdphoto" Target="../media/hdphoto10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s://learningapps.org/watch?v=pbbuznhoj22" TargetMode="Externa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513114" y="4638189"/>
            <a:ext cx="9111203" cy="10215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Обчислення виду 18 – 5 </a:t>
            </a:r>
          </a:p>
        </p:txBody>
      </p:sp>
      <p:pic>
        <p:nvPicPr>
          <p:cNvPr id="2050" name="Picture 2" descr="Vector feliz lindo niño niño estudiar matemáti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13" y="1149931"/>
            <a:ext cx="2448158" cy="310232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79780" y="1285083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92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404256" y="483328"/>
            <a:ext cx="9622971" cy="11930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Виконай обчислення, скориставшись числовим променем.</a:t>
            </a:r>
          </a:p>
        </p:txBody>
      </p:sp>
      <p:pic>
        <p:nvPicPr>
          <p:cNvPr id="51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r="29509" b="-13338"/>
          <a:stretch/>
        </p:blipFill>
        <p:spPr bwMode="auto">
          <a:xfrm flipH="1">
            <a:off x="192512" y="1771273"/>
            <a:ext cx="2242320" cy="39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9345767-A0C3-5C46-293E-FF52695ADD87}"/>
              </a:ext>
            </a:extLst>
          </p:cNvPr>
          <p:cNvSpPr txBox="1"/>
          <p:nvPr/>
        </p:nvSpPr>
        <p:spPr>
          <a:xfrm>
            <a:off x="2218796" y="2609885"/>
            <a:ext cx="322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Пряма зі стрілкою 10">
            <a:extLst>
              <a:ext uri="{FF2B5EF4-FFF2-40B4-BE49-F238E27FC236}">
                <a16:creationId xmlns="" xmlns:a16="http://schemas.microsoft.com/office/drawing/2014/main" id="{BF00D9CC-36AF-136F-585B-351B83AC69E6}"/>
              </a:ext>
            </a:extLst>
          </p:cNvPr>
          <p:cNvCxnSpPr>
            <a:cxnSpLocks/>
          </p:cNvCxnSpPr>
          <p:nvPr/>
        </p:nvCxnSpPr>
        <p:spPr>
          <a:xfrm>
            <a:off x="2403837" y="2575900"/>
            <a:ext cx="9001782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EEB31B34-EBDD-DCEF-88AB-DD98C083B4D3}"/>
              </a:ext>
            </a:extLst>
          </p:cNvPr>
          <p:cNvSpPr/>
          <p:nvPr/>
        </p:nvSpPr>
        <p:spPr>
          <a:xfrm>
            <a:off x="2350571" y="2521416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500E9E2E-61DA-ECF6-D00A-4DA49571F002}"/>
              </a:ext>
            </a:extLst>
          </p:cNvPr>
          <p:cNvSpPr/>
          <p:nvPr/>
        </p:nvSpPr>
        <p:spPr>
          <a:xfrm>
            <a:off x="2750369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3359DC7-9A0C-A7E3-D7AE-49121D4A3A52}"/>
              </a:ext>
            </a:extLst>
          </p:cNvPr>
          <p:cNvSpPr txBox="1"/>
          <p:nvPr/>
        </p:nvSpPr>
        <p:spPr>
          <a:xfrm>
            <a:off x="6115083" y="2638284"/>
            <a:ext cx="5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B2E93034-7E53-D331-E47A-7450B9B6F614}"/>
              </a:ext>
            </a:extLst>
          </p:cNvPr>
          <p:cNvSpPr/>
          <p:nvPr/>
        </p:nvSpPr>
        <p:spPr>
          <a:xfrm>
            <a:off x="3150167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9B429345-9F85-A36B-7F08-46E19692FFF9}"/>
              </a:ext>
            </a:extLst>
          </p:cNvPr>
          <p:cNvSpPr/>
          <p:nvPr/>
        </p:nvSpPr>
        <p:spPr>
          <a:xfrm>
            <a:off x="3549965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6C28C321-F600-6F3B-F292-BADF0CB0DB29}"/>
              </a:ext>
            </a:extLst>
          </p:cNvPr>
          <p:cNvSpPr/>
          <p:nvPr/>
        </p:nvSpPr>
        <p:spPr>
          <a:xfrm>
            <a:off x="3948565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7A0F2069-A1C0-D1C7-8B7C-52DAECFB02C9}"/>
              </a:ext>
            </a:extLst>
          </p:cNvPr>
          <p:cNvSpPr/>
          <p:nvPr/>
        </p:nvSpPr>
        <p:spPr>
          <a:xfrm>
            <a:off x="4347165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66494B96-2C14-5E30-BF2A-55F682EBD5F4}"/>
              </a:ext>
            </a:extLst>
          </p:cNvPr>
          <p:cNvSpPr/>
          <p:nvPr/>
        </p:nvSpPr>
        <p:spPr>
          <a:xfrm>
            <a:off x="4745765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2431569A-6952-0D95-DDE4-73057F207303}"/>
              </a:ext>
            </a:extLst>
          </p:cNvPr>
          <p:cNvSpPr/>
          <p:nvPr/>
        </p:nvSpPr>
        <p:spPr>
          <a:xfrm>
            <a:off x="5150745" y="2521416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1523DD3C-878D-DC09-3063-AB7297974D8A}"/>
              </a:ext>
            </a:extLst>
          </p:cNvPr>
          <p:cNvSpPr/>
          <p:nvPr/>
        </p:nvSpPr>
        <p:spPr>
          <a:xfrm>
            <a:off x="5550543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0640A7A8-59B6-C4CC-ECC0-5D72867C2A03}"/>
              </a:ext>
            </a:extLst>
          </p:cNvPr>
          <p:cNvSpPr/>
          <p:nvPr/>
        </p:nvSpPr>
        <p:spPr>
          <a:xfrm>
            <a:off x="5950341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08BA6312-7596-DC05-D81B-ED6E199F6E75}"/>
              </a:ext>
            </a:extLst>
          </p:cNvPr>
          <p:cNvSpPr/>
          <p:nvPr/>
        </p:nvSpPr>
        <p:spPr>
          <a:xfrm>
            <a:off x="6350139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9225A607-8FA8-8307-B89E-A58200FAC0EE}"/>
              </a:ext>
            </a:extLst>
          </p:cNvPr>
          <p:cNvSpPr/>
          <p:nvPr/>
        </p:nvSpPr>
        <p:spPr>
          <a:xfrm>
            <a:off x="6748739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9D892CC2-D59D-6F09-E485-DCBF5449A9F1}"/>
              </a:ext>
            </a:extLst>
          </p:cNvPr>
          <p:cNvSpPr/>
          <p:nvPr/>
        </p:nvSpPr>
        <p:spPr>
          <a:xfrm>
            <a:off x="7147339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BF517B83-5DAB-FF76-D870-F910337A2A73}"/>
              </a:ext>
            </a:extLst>
          </p:cNvPr>
          <p:cNvSpPr/>
          <p:nvPr/>
        </p:nvSpPr>
        <p:spPr>
          <a:xfrm>
            <a:off x="7545939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156EBBFF-12A7-1D08-FD24-704D0031B320}"/>
              </a:ext>
            </a:extLst>
          </p:cNvPr>
          <p:cNvSpPr/>
          <p:nvPr/>
        </p:nvSpPr>
        <p:spPr>
          <a:xfrm>
            <a:off x="7944539" y="2521416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5DFDA8F2-D05B-8C34-C243-E2E6372437C6}"/>
              </a:ext>
            </a:extLst>
          </p:cNvPr>
          <p:cNvSpPr/>
          <p:nvPr/>
        </p:nvSpPr>
        <p:spPr>
          <a:xfrm>
            <a:off x="8344337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BC54187B-8658-4E5C-3904-62015CD42AA3}"/>
              </a:ext>
            </a:extLst>
          </p:cNvPr>
          <p:cNvSpPr/>
          <p:nvPr/>
        </p:nvSpPr>
        <p:spPr>
          <a:xfrm>
            <a:off x="8744135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DDB91F0A-A52C-575E-D9A0-AD4A830102E3}"/>
              </a:ext>
            </a:extLst>
          </p:cNvPr>
          <p:cNvSpPr/>
          <p:nvPr/>
        </p:nvSpPr>
        <p:spPr>
          <a:xfrm>
            <a:off x="9143933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38890D16-6AF4-1022-E99F-28AA8C770D3E}"/>
              </a:ext>
            </a:extLst>
          </p:cNvPr>
          <p:cNvSpPr/>
          <p:nvPr/>
        </p:nvSpPr>
        <p:spPr>
          <a:xfrm>
            <a:off x="9542533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42F0C100-8B9D-41BC-AEC6-68A00A4C925B}"/>
              </a:ext>
            </a:extLst>
          </p:cNvPr>
          <p:cNvSpPr/>
          <p:nvPr/>
        </p:nvSpPr>
        <p:spPr>
          <a:xfrm>
            <a:off x="9941133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C4B0B788-62CE-429E-35E0-98F773F3EB93}"/>
              </a:ext>
            </a:extLst>
          </p:cNvPr>
          <p:cNvSpPr/>
          <p:nvPr/>
        </p:nvSpPr>
        <p:spPr>
          <a:xfrm>
            <a:off x="10339733" y="2520253"/>
            <a:ext cx="106532" cy="1089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CE6A0953-665E-267A-B833-7242B82DB05D}"/>
              </a:ext>
            </a:extLst>
          </p:cNvPr>
          <p:cNvSpPr txBox="1"/>
          <p:nvPr/>
        </p:nvSpPr>
        <p:spPr>
          <a:xfrm>
            <a:off x="4215985" y="2609885"/>
            <a:ext cx="322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4A756253-0DE0-E9B6-60F8-165C707F8A6B}"/>
              </a:ext>
            </a:extLst>
          </p:cNvPr>
          <p:cNvSpPr txBox="1"/>
          <p:nvPr/>
        </p:nvSpPr>
        <p:spPr>
          <a:xfrm>
            <a:off x="8124565" y="2638284"/>
            <a:ext cx="5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DF4D8918-235A-9C27-635D-8F402AD3CD4D}"/>
              </a:ext>
            </a:extLst>
          </p:cNvPr>
          <p:cNvSpPr txBox="1"/>
          <p:nvPr/>
        </p:nvSpPr>
        <p:spPr>
          <a:xfrm>
            <a:off x="10119961" y="2638284"/>
            <a:ext cx="5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Стрілка: вигнута вгору 6">
            <a:extLst>
              <a:ext uri="{FF2B5EF4-FFF2-40B4-BE49-F238E27FC236}">
                <a16:creationId xmlns="" xmlns:a16="http://schemas.microsoft.com/office/drawing/2014/main" id="{0AB63F80-3EBA-C0F4-C77F-C9CCA8D16E4F}"/>
              </a:ext>
            </a:extLst>
          </p:cNvPr>
          <p:cNvSpPr/>
          <p:nvPr/>
        </p:nvSpPr>
        <p:spPr>
          <a:xfrm flipH="1">
            <a:off x="3549965" y="2060547"/>
            <a:ext cx="1707312" cy="365442"/>
          </a:xfrm>
          <a:prstGeom prst="curvedDownArrow">
            <a:avLst/>
          </a:prstGeom>
          <a:solidFill>
            <a:srgbClr val="0066FF"/>
          </a:soli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9E18EBBC-4E37-47AD-D298-0B626BDB69D1}"/>
              </a:ext>
            </a:extLst>
          </p:cNvPr>
          <p:cNvSpPr txBox="1"/>
          <p:nvPr/>
        </p:nvSpPr>
        <p:spPr>
          <a:xfrm>
            <a:off x="4097481" y="1545458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</a:t>
            </a:r>
            <a:endParaRPr lang="x-none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Стрілка: вигнута вгору 77">
            <a:extLst>
              <a:ext uri="{FF2B5EF4-FFF2-40B4-BE49-F238E27FC236}">
                <a16:creationId xmlns="" xmlns:a16="http://schemas.microsoft.com/office/drawing/2014/main" id="{6BCDDB4C-F56C-5519-F7E6-5FE0C8EBCA3C}"/>
              </a:ext>
            </a:extLst>
          </p:cNvPr>
          <p:cNvSpPr/>
          <p:nvPr/>
        </p:nvSpPr>
        <p:spPr>
          <a:xfrm flipH="1">
            <a:off x="7534752" y="2029766"/>
            <a:ext cx="1660051" cy="365442"/>
          </a:xfrm>
          <a:prstGeom prst="curvedDownArrow">
            <a:avLst/>
          </a:prstGeom>
          <a:solidFill>
            <a:srgbClr val="0066FF"/>
          </a:solidFill>
          <a:ln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B0339485-4AD9-BC52-E8D8-747790528FD5}"/>
              </a:ext>
            </a:extLst>
          </p:cNvPr>
          <p:cNvSpPr txBox="1"/>
          <p:nvPr/>
        </p:nvSpPr>
        <p:spPr>
          <a:xfrm>
            <a:off x="8051071" y="1581065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</a:t>
            </a:r>
            <a:endParaRPr lang="x-none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0DB6623A-C4C2-15B2-375F-6DB05CB2D613}"/>
              </a:ext>
            </a:extLst>
          </p:cNvPr>
          <p:cNvSpPr txBox="1"/>
          <p:nvPr/>
        </p:nvSpPr>
        <p:spPr>
          <a:xfrm>
            <a:off x="3794663" y="3534224"/>
            <a:ext cx="232042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7 – 4 =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073AE15E-CDCB-7DE3-4D44-C4AF73115AE8}"/>
              </a:ext>
            </a:extLst>
          </p:cNvPr>
          <p:cNvSpPr txBox="1"/>
          <p:nvPr/>
        </p:nvSpPr>
        <p:spPr>
          <a:xfrm>
            <a:off x="8102105" y="3543931"/>
            <a:ext cx="270664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7030A0"/>
                </a:solidFill>
              </a:rPr>
              <a:t>17 – 4 = 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1C34BA02-4B25-ABC9-5C48-E849ACF2567B}"/>
              </a:ext>
            </a:extLst>
          </p:cNvPr>
          <p:cNvSpPr txBox="1"/>
          <p:nvPr/>
        </p:nvSpPr>
        <p:spPr>
          <a:xfrm>
            <a:off x="9977243" y="3543931"/>
            <a:ext cx="831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13</a:t>
            </a:r>
            <a:r>
              <a:rPr lang="uk-UA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x-none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6CA7CDB3-2796-A804-9C13-F06F91093AB3}"/>
              </a:ext>
            </a:extLst>
          </p:cNvPr>
          <p:cNvSpPr txBox="1"/>
          <p:nvPr/>
        </p:nvSpPr>
        <p:spPr>
          <a:xfrm>
            <a:off x="5459124" y="3543931"/>
            <a:ext cx="618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3</a:t>
            </a:r>
            <a:r>
              <a:rPr lang="uk-UA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x-none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571C0711-8E74-02B4-7C9A-2DC593A00D71}"/>
              </a:ext>
            </a:extLst>
          </p:cNvPr>
          <p:cNvSpPr txBox="1"/>
          <p:nvPr/>
        </p:nvSpPr>
        <p:spPr>
          <a:xfrm>
            <a:off x="5024019" y="2609885"/>
            <a:ext cx="322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62209A9A-E4CD-6F02-5C13-646394C2C3E6}"/>
              </a:ext>
            </a:extLst>
          </p:cNvPr>
          <p:cNvSpPr txBox="1"/>
          <p:nvPr/>
        </p:nvSpPr>
        <p:spPr>
          <a:xfrm>
            <a:off x="8924161" y="2638284"/>
            <a:ext cx="5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/>
      <p:bldP spid="93" grpId="0" animBg="1"/>
      <p:bldP spid="94" grpId="0"/>
      <p:bldP spid="99" grpId="0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6" descr="Mr Peabody Stickers | Redbubble">
            <a:extLst>
              <a:ext uri="{FF2B5EF4-FFF2-40B4-BE49-F238E27FC236}">
                <a16:creationId xmlns="" xmlns:a16="http://schemas.microsoft.com/office/drawing/2014/main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392675" y="1778902"/>
            <a:ext cx="2756263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14 </a:t>
            </a:r>
            <a:r>
              <a:rPr lang="uk-UA" sz="4000" dirty="0">
                <a:solidFill>
                  <a:srgbClr val="7030A0"/>
                </a:solidFill>
              </a:rPr>
              <a:t>– 2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88441" y="1773382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49128" y="2844393"/>
            <a:ext cx="2843353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15 </a:t>
            </a:r>
            <a:r>
              <a:rPr lang="uk-UA" sz="4000" dirty="0">
                <a:solidFill>
                  <a:srgbClr val="7030A0"/>
                </a:solidFill>
              </a:rPr>
              <a:t>– 3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31983" y="2777318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20222" y="508765"/>
            <a:ext cx="8732066" cy="88460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Обчисли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9129" y="3876445"/>
            <a:ext cx="2843353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18 </a:t>
            </a:r>
            <a:r>
              <a:rPr lang="uk-UA" sz="4000" dirty="0">
                <a:solidFill>
                  <a:srgbClr val="7030A0"/>
                </a:solidFill>
              </a:rPr>
              <a:t>– 7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6723" y="3876445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11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2675" y="4940977"/>
            <a:ext cx="2843353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19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6 </a:t>
            </a:r>
            <a:r>
              <a:rPr lang="uk-UA" sz="4000" dirty="0">
                <a:solidFill>
                  <a:srgbClr val="7030A0"/>
                </a:solidFill>
              </a:rPr>
              <a:t>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38130" y="4923296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13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5181" y="1773382"/>
            <a:ext cx="3445060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16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5 + 3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6623" y="1193540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11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75181" y="2844392"/>
            <a:ext cx="3416277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17 </a:t>
            </a:r>
            <a:r>
              <a:rPr lang="uk-UA" sz="4000" dirty="0">
                <a:solidFill>
                  <a:srgbClr val="7030A0"/>
                </a:solidFill>
              </a:rPr>
              <a:t>– 3 </a:t>
            </a:r>
            <a:r>
              <a:rPr lang="uk-UA" sz="4000" dirty="0" smtClean="0">
                <a:solidFill>
                  <a:srgbClr val="7030A0"/>
                </a:solidFill>
              </a:rPr>
              <a:t>+ 4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16968" y="2811174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18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92359" y="3862284"/>
            <a:ext cx="3445060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13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3 + 10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0848" y="3862284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20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7511" y="4915991"/>
            <a:ext cx="3394675" cy="64081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4000" dirty="0" smtClean="0">
                <a:solidFill>
                  <a:srgbClr val="7030A0"/>
                </a:solidFill>
              </a:rPr>
              <a:t> 18 </a:t>
            </a:r>
            <a:r>
              <a:rPr lang="uk-UA" sz="4000" dirty="0">
                <a:solidFill>
                  <a:srgbClr val="7030A0"/>
                </a:solidFill>
              </a:rPr>
              <a:t>– </a:t>
            </a:r>
            <a:r>
              <a:rPr lang="uk-UA" sz="4000" dirty="0" smtClean="0">
                <a:solidFill>
                  <a:srgbClr val="7030A0"/>
                </a:solidFill>
              </a:rPr>
              <a:t>6 + 7 =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66848" y="4873902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19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019431" y="1749329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14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5573" y="2255672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14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05573" y="3354496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10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14778" y="4416325"/>
            <a:ext cx="7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12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5" grpId="0"/>
      <p:bldP spid="18" grpId="0"/>
      <p:bldP spid="20" grpId="0"/>
      <p:bldP spid="22" grpId="0"/>
      <p:bldP spid="32" grpId="0"/>
      <p:bldP spid="34" grpId="0"/>
      <p:bldP spid="36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831596" y="564867"/>
            <a:ext cx="8732066" cy="70151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15">
            <a:hlinkClick r:id="" action="ppaction://media"/>
            <a:extLst>
              <a:ext uri="{FF2B5EF4-FFF2-40B4-BE49-F238E27FC236}">
                <a16:creationId xmlns="" xmlns:a16="http://schemas.microsoft.com/office/drawing/2014/main" id="{12580291-B929-40FA-B282-30EE0D274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667" r="74225" b="76637"/>
          <a:stretch/>
        </p:blipFill>
        <p:spPr>
          <a:xfrm>
            <a:off x="653224" y="1395555"/>
            <a:ext cx="6048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881743" y="472521"/>
            <a:ext cx="10304109" cy="84465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Складаємо й розв’язуємо </a:t>
            </a:r>
            <a:r>
              <a:rPr lang="uk-UA" sz="4000" b="1" dirty="0">
                <a:solidFill>
                  <a:schemeClr val="bg1"/>
                </a:solidFill>
              </a:rPr>
              <a:t>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6848134" y="3776902"/>
            <a:ext cx="4883661" cy="95410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Яка маса картоплі й моркви разом? 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872" r="74273" b="82038"/>
          <a:stretch/>
        </p:blipFill>
        <p:spPr>
          <a:xfrm>
            <a:off x="638996" y="4379933"/>
            <a:ext cx="6048000" cy="2304000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551590" y="4068012"/>
            <a:ext cx="336084" cy="2206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5763" y="3825208"/>
            <a:ext cx="381740" cy="60433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770339" y="5324080"/>
            <a:ext cx="629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7030A0"/>
                </a:solidFill>
              </a:rPr>
              <a:t>Відповідь: </a:t>
            </a:r>
            <a:r>
              <a:rPr lang="uk-UA" sz="3600" dirty="0" smtClean="0">
                <a:solidFill>
                  <a:srgbClr val="7030A0"/>
                </a:solidFill>
              </a:rPr>
              <a:t>19        разом.</a:t>
            </a:r>
            <a:endParaRPr lang="x-none" sz="3600" i="1" dirty="0">
              <a:solidFill>
                <a:srgbClr val="7030A0"/>
              </a:solidFill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698DCF88-D746-1BE9-5983-EB2A1C306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703714" y="4068012"/>
            <a:ext cx="387602" cy="27926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25FFE5E5-B003-73F5-7938-2F35E26A0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937662" y="3831105"/>
            <a:ext cx="381740" cy="604335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F8EF2A43-1CC5-7E0A-BAF6-1E37302A207E}"/>
              </a:ext>
            </a:extLst>
          </p:cNvPr>
          <p:cNvSpPr/>
          <p:nvPr/>
        </p:nvSpPr>
        <p:spPr>
          <a:xfrm>
            <a:off x="870882" y="2452629"/>
            <a:ext cx="250536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dirty="0" smtClean="0">
                <a:solidFill>
                  <a:srgbClr val="7030A0"/>
                </a:solidFill>
              </a:rPr>
              <a:t>К</a:t>
            </a:r>
            <a:r>
              <a:rPr lang="uk-UA" sz="4000" b="1" dirty="0" smtClean="0">
                <a:solidFill>
                  <a:srgbClr val="7030A0"/>
                </a:solidFill>
              </a:rPr>
              <a:t>  –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dirty="0" smtClean="0">
                <a:solidFill>
                  <a:srgbClr val="7030A0"/>
                </a:solidFill>
              </a:rPr>
              <a:t>М</a:t>
            </a:r>
            <a:r>
              <a:rPr lang="uk-UA" sz="4000" b="1" dirty="0" smtClean="0">
                <a:solidFill>
                  <a:srgbClr val="7030A0"/>
                </a:solidFill>
              </a:rPr>
              <a:t> –  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3128532" y="2511032"/>
            <a:ext cx="263593" cy="1202308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03759" y="2711190"/>
            <a:ext cx="537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FF0000"/>
                </a:solidFill>
              </a:rPr>
              <a:t>? 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6586AB9-6DA4-47BF-B770-35CCE3E424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2935365" y="1400658"/>
            <a:ext cx="843321" cy="9079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1891" r="62121" b="41888"/>
          <a:stretch/>
        </p:blipFill>
        <p:spPr>
          <a:xfrm>
            <a:off x="4179244" y="1771544"/>
            <a:ext cx="684000" cy="43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CA9EF44-F204-4732-BFBB-CA1D0A914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9037" r="68458" b="66055"/>
          <a:stretch/>
        </p:blipFill>
        <p:spPr>
          <a:xfrm>
            <a:off x="3438598" y="1777879"/>
            <a:ext cx="648502" cy="79261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995108" y="1883349"/>
            <a:ext cx="283073" cy="226549"/>
            <a:chOff x="3751412" y="3340101"/>
            <a:chExt cx="278500" cy="231775"/>
          </a:xfrm>
        </p:grpSpPr>
        <p:sp>
          <p:nvSpPr>
            <p:cNvPr id="27" name="Овал 2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6848134" y="4879855"/>
            <a:ext cx="5104380" cy="95410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На </a:t>
            </a:r>
            <a:r>
              <a:rPr lang="uk-UA" sz="2800" b="1" dirty="0">
                <a:solidFill>
                  <a:srgbClr val="7030A0"/>
                </a:solidFill>
              </a:rPr>
              <a:t>скільки кілограмів </a:t>
            </a:r>
            <a:r>
              <a:rPr lang="uk-UA" sz="2800" b="1" dirty="0" smtClean="0">
                <a:solidFill>
                  <a:srgbClr val="7030A0"/>
                </a:solidFill>
              </a:rPr>
              <a:t>картопля важче за моркву?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35" name="Picture 12" descr="Head Svg Png Icon Free Download (#401919) - OnlineWebFonts.COM">
            <a:extLst>
              <a:ext uri="{FF2B5EF4-FFF2-40B4-BE49-F238E27FC236}">
                <a16:creationId xmlns:a16="http://schemas.microsoft.com/office/drawing/2014/main" xmlns="" id="{0772F4B4-E381-7901-8C5F-F1AB5FD6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96498" y="2814581"/>
            <a:ext cx="975562" cy="6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кутник: округлені кути 73">
            <a:extLst>
              <a:ext uri="{FF2B5EF4-FFF2-40B4-BE49-F238E27FC236}">
                <a16:creationId xmlns:a16="http://schemas.microsoft.com/office/drawing/2014/main" xmlns="" id="{4DB8B1D7-6FFF-B039-A3B8-A06381701A2F}"/>
              </a:ext>
            </a:extLst>
          </p:cNvPr>
          <p:cNvSpPr/>
          <p:nvPr/>
        </p:nvSpPr>
        <p:spPr>
          <a:xfrm>
            <a:off x="4693138" y="2797728"/>
            <a:ext cx="1185147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На ?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285CE31-CC49-9C22-F2EF-D5FDFB77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613696" y="4813274"/>
            <a:ext cx="336084" cy="22062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841F63E7-D53C-2ECF-5739-D615C6299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3388" y="4572328"/>
            <a:ext cx="381740" cy="604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6E0493F3-3D4A-FA26-BA26-097168DB9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218"/>
          <a:stretch/>
        </p:blipFill>
        <p:spPr>
          <a:xfrm>
            <a:off x="1857038" y="4877349"/>
            <a:ext cx="336084" cy="1189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628883" y="4706589"/>
            <a:ext cx="116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(           )</a:t>
            </a:r>
            <a:endParaRPr lang="uk-UA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9446" y="6037602"/>
            <a:ext cx="3419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rgbClr val="7030A0"/>
                </a:solidFill>
              </a:rPr>
              <a:t>На </a:t>
            </a:r>
            <a:r>
              <a:rPr lang="uk-UA" sz="3600" dirty="0" smtClean="0">
                <a:solidFill>
                  <a:srgbClr val="7030A0"/>
                </a:solidFill>
              </a:rPr>
              <a:t>13       важче.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0775" y="4429871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На</a:t>
            </a:r>
            <a:endParaRPr lang="ru-RU" dirty="0"/>
          </a:p>
        </p:txBody>
      </p:sp>
      <p:pic>
        <p:nvPicPr>
          <p:cNvPr id="44" name="Picture 2" descr="vector set of weighing machine Clipart Image">
            <a:extLst>
              <a:ext uri="{FF2B5EF4-FFF2-40B4-BE49-F238E27FC236}">
                <a16:creationId xmlns:a16="http://schemas.microsoft.com/office/drawing/2014/main" xmlns="" id="{44288AB0-876F-97C3-CEC8-4DF0D08AE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 r="70580" b="23382"/>
          <a:stretch/>
        </p:blipFill>
        <p:spPr bwMode="auto">
          <a:xfrm>
            <a:off x="7232025" y="2077766"/>
            <a:ext cx="1577577" cy="16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A98AF9D-3BBE-155C-D8B8-E6FB9C461305}"/>
              </a:ext>
            </a:extLst>
          </p:cNvPr>
          <p:cNvSpPr txBox="1"/>
          <p:nvPr/>
        </p:nvSpPr>
        <p:spPr>
          <a:xfrm>
            <a:off x="7539744" y="2954099"/>
            <a:ext cx="9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</a:t>
            </a:r>
            <a:endParaRPr lang="x-none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2" descr="vector set of weighing machine Clipart Image">
            <a:extLst>
              <a:ext uri="{FF2B5EF4-FFF2-40B4-BE49-F238E27FC236}">
                <a16:creationId xmlns:a16="http://schemas.microsoft.com/office/drawing/2014/main" xmlns="" id="{DCD86A10-C4E5-FAC6-8912-AC6FBCE0C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 r="70580" b="23382"/>
          <a:stretch/>
        </p:blipFill>
        <p:spPr bwMode="auto">
          <a:xfrm>
            <a:off x="9608275" y="2142788"/>
            <a:ext cx="1577577" cy="153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644386E-5937-CB1A-D7E8-AA168E4D8524}"/>
              </a:ext>
            </a:extLst>
          </p:cNvPr>
          <p:cNvSpPr txBox="1"/>
          <p:nvPr/>
        </p:nvSpPr>
        <p:spPr>
          <a:xfrm>
            <a:off x="9996794" y="2971877"/>
            <a:ext cx="9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uk-UA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</a:t>
            </a:r>
            <a:endParaRPr lang="x-none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72" y="2433519"/>
            <a:ext cx="927474" cy="5847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29" y="3144271"/>
            <a:ext cx="927474" cy="58477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61" y="2790327"/>
            <a:ext cx="927474" cy="58477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60" y="2834301"/>
            <a:ext cx="927474" cy="58477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6AFBE91-EAE3-8D80-6A5A-1F70DA0698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843266" y="2346736"/>
            <a:ext cx="381740" cy="60433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66AFBE91-EAE3-8D80-6A5A-1F70DA0698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963214" y="4577687"/>
            <a:ext cx="381740" cy="604335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1D904062-4AC4-8181-B3D3-9EE9136A0C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4805" r="13656" b="23632"/>
          <a:stretch/>
        </p:blipFill>
        <p:spPr>
          <a:xfrm>
            <a:off x="3780000" y="4032000"/>
            <a:ext cx="612000" cy="3600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591634" y="3967542"/>
            <a:ext cx="117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(</a:t>
            </a:r>
            <a:r>
              <a:rPr lang="uk-UA" sz="2400" i="1" dirty="0"/>
              <a:t> </a:t>
            </a:r>
            <a:r>
              <a:rPr lang="uk-UA" sz="2400" i="1" dirty="0" smtClean="0"/>
              <a:t>         )</a:t>
            </a:r>
            <a:endParaRPr lang="uk-UA" sz="2400" i="1" dirty="0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1D904062-4AC4-8181-B3D3-9EE9136A0C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4805" r="13656" b="23632"/>
          <a:stretch/>
        </p:blipFill>
        <p:spPr>
          <a:xfrm>
            <a:off x="3835086" y="4746537"/>
            <a:ext cx="612000" cy="360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2" y="5376169"/>
            <a:ext cx="927474" cy="58477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7B4240D7-F1AA-27DB-B989-7D5086E66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22" y="6126349"/>
            <a:ext cx="927474" cy="584775"/>
          </a:xfrm>
          <a:prstGeom prst="rect">
            <a:avLst/>
          </a:prstGeom>
        </p:spPr>
      </p:pic>
      <p:pic>
        <p:nvPicPr>
          <p:cNvPr id="60" name="Picture 2" descr="➤ Картофель сетка купить в Киеве по цене от 13.95 грн ☆ АТБ Маркет">
            <a:extLst>
              <a:ext uri="{FF2B5EF4-FFF2-40B4-BE49-F238E27FC236}">
                <a16:creationId xmlns="" xmlns:a16="http://schemas.microsoft.com/office/drawing/2014/main" id="{675B2455-B5DC-B38E-9B96-DC7ED354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45" y="1030238"/>
            <a:ext cx="1721757" cy="17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93308A8C-DBAA-9016-7382-0D3675D8B6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16" b="95269" l="2542" r="944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0383" y="1936343"/>
            <a:ext cx="1213660" cy="7971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80B793BA-E974-1503-C3D9-F28D192D4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2161422" y="2366079"/>
            <a:ext cx="381740" cy="6868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1793295" y="3117565"/>
            <a:ext cx="424330" cy="68689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0B793BA-E974-1503-C3D9-F28D192D4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1411555" y="3854928"/>
            <a:ext cx="381740" cy="68689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80B793BA-E974-1503-C3D9-F28D192D4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1411555" y="4567322"/>
            <a:ext cx="381740" cy="68689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2190518" y="3839288"/>
            <a:ext cx="424330" cy="68689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2183707" y="4567321"/>
            <a:ext cx="424330" cy="68689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297022" y="4567320"/>
            <a:ext cx="424330" cy="68689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DE4813A6-3C1C-1253-6366-F747A010A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3339487" y="3854927"/>
            <a:ext cx="387602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0" grpId="0"/>
      <p:bldP spid="21" grpId="0" animBg="1"/>
      <p:bldP spid="22" grpId="0"/>
      <p:bldP spid="36" grpId="0"/>
      <p:bldP spid="43" grpId="0"/>
      <p:bldP spid="3" grpId="0"/>
      <p:bldP spid="4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812950" y="483540"/>
            <a:ext cx="8732066" cy="6462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Будую </a:t>
            </a:r>
            <a:r>
              <a:rPr lang="uk-UA" sz="4000" b="1" dirty="0">
                <a:solidFill>
                  <a:schemeClr val="bg1"/>
                </a:solidFill>
              </a:rPr>
              <a:t>відрізки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8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DD20CBE4-F64F-71FF-B80B-2893C1A34BC1}"/>
              </a:ext>
            </a:extLst>
          </p:cNvPr>
          <p:cNvSpPr/>
          <p:nvPr/>
        </p:nvSpPr>
        <p:spPr>
          <a:xfrm>
            <a:off x="566437" y="1219200"/>
            <a:ext cx="4227193" cy="6968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Побудуй відрізок, який дорівнює сумі довжин даних відрізків</a:t>
            </a:r>
            <a:r>
              <a:rPr lang="ru-RU" sz="2000" dirty="0">
                <a:solidFill>
                  <a:srgbClr val="7030A0"/>
                </a:solidFill>
              </a:rPr>
              <a:t>.</a:t>
            </a:r>
            <a:endParaRPr lang="x-none" sz="2000" dirty="0">
              <a:solidFill>
                <a:srgbClr val="7030A0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1532AAFE-BB24-0164-5B94-63DB6B644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22" r="55638" b="74391"/>
          <a:stretch/>
        </p:blipFill>
        <p:spPr>
          <a:xfrm>
            <a:off x="1423449" y="3114516"/>
            <a:ext cx="10623350" cy="223629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45" name="Скругленный прямоугольник 7">
            <a:extLst>
              <a:ext uri="{FF2B5EF4-FFF2-40B4-BE49-F238E27FC236}">
                <a16:creationId xmlns="" xmlns:a16="http://schemas.microsoft.com/office/drawing/2014/main" id="{B9291B71-7257-5171-CA73-F5630AFBC26A}"/>
              </a:ext>
            </a:extLst>
          </p:cNvPr>
          <p:cNvSpPr/>
          <p:nvPr/>
        </p:nvSpPr>
        <p:spPr>
          <a:xfrm>
            <a:off x="1423449" y="3042199"/>
            <a:ext cx="10623350" cy="235533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E83E58F3-7012-CB54-7556-30025CD56C10}"/>
              </a:ext>
            </a:extLst>
          </p:cNvPr>
          <p:cNvSpPr/>
          <p:nvPr/>
        </p:nvSpPr>
        <p:spPr>
          <a:xfrm>
            <a:off x="1812951" y="4452107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E0AF3524-7128-9750-25B6-36BF0DE678D4}"/>
              </a:ext>
            </a:extLst>
          </p:cNvPr>
          <p:cNvSpPr/>
          <p:nvPr/>
        </p:nvSpPr>
        <p:spPr>
          <a:xfrm>
            <a:off x="11561743" y="4452107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49" name="Пряма сполучна лінія 51">
            <a:extLst>
              <a:ext uri="{FF2B5EF4-FFF2-40B4-BE49-F238E27FC236}">
                <a16:creationId xmlns="" xmlns:a16="http://schemas.microsoft.com/office/drawing/2014/main" id="{530776A8-DD52-A73E-36A8-A4A9B6EB6475}"/>
              </a:ext>
            </a:extLst>
          </p:cNvPr>
          <p:cNvCxnSpPr>
            <a:cxnSpLocks/>
            <a:stCxn id="46" idx="6"/>
            <a:endCxn id="48" idx="2"/>
          </p:cNvCxnSpPr>
          <p:nvPr/>
        </p:nvCxnSpPr>
        <p:spPr>
          <a:xfrm>
            <a:off x="2012717" y="4566200"/>
            <a:ext cx="9549026" cy="0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0" descr="Заметки писаки 2.0: Клипарт: ручки и карандаши">
            <a:extLst>
              <a:ext uri="{FF2B5EF4-FFF2-40B4-BE49-F238E27FC236}">
                <a16:creationId xmlns="" xmlns:a16="http://schemas.microsoft.com/office/drawing/2014/main" id="{77A56FD6-17E2-6726-374D-CDF5F913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40" y="3304511"/>
            <a:ext cx="1480402" cy="14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5687F811-7F99-8E4E-87DA-DA4FCFCC5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6"/>
          <a:stretch/>
        </p:blipFill>
        <p:spPr>
          <a:xfrm>
            <a:off x="1812951" y="5746147"/>
            <a:ext cx="10111956" cy="771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B7A04578-A245-6CCD-9123-36C9AF747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4157011" y="3419919"/>
            <a:ext cx="798411" cy="65375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796F3F28-04F4-FF6A-D410-72BA58A7CF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498717" y="3319906"/>
            <a:ext cx="381740" cy="60433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FF70714-098C-25B8-8910-658323583A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5657180" y="3421673"/>
            <a:ext cx="798411" cy="6537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4118BCEF-3712-7A9C-C7BB-30E5AFC848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902286" y="3328330"/>
            <a:ext cx="381740" cy="60433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55AD3341-D324-1140-6476-D318FC2AC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577944" y="3429252"/>
            <a:ext cx="798411" cy="653758"/>
          </a:xfrm>
          <a:prstGeom prst="rect">
            <a:avLst/>
          </a:prstGeom>
        </p:spPr>
      </p:pic>
      <p:cxnSp>
        <p:nvCxnSpPr>
          <p:cNvPr id="61" name="Пряма сполучна лінія 6">
            <a:extLst>
              <a:ext uri="{FF2B5EF4-FFF2-40B4-BE49-F238E27FC236}">
                <a16:creationId xmlns="" xmlns:a16="http://schemas.microsoft.com/office/drawing/2014/main" id="{DF58C66B-FA6F-AADB-27AC-3B655B63B854}"/>
              </a:ext>
            </a:extLst>
          </p:cNvPr>
          <p:cNvCxnSpPr/>
          <p:nvPr/>
        </p:nvCxnSpPr>
        <p:spPr>
          <a:xfrm>
            <a:off x="1812951" y="2166543"/>
            <a:ext cx="9088579" cy="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8ECC5884-5759-7D0B-F62A-6E9605F27ADA}"/>
              </a:ext>
            </a:extLst>
          </p:cNvPr>
          <p:cNvSpPr/>
          <p:nvPr/>
        </p:nvSpPr>
        <p:spPr>
          <a:xfrm>
            <a:off x="1715856" y="2068889"/>
            <a:ext cx="194189" cy="19530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64001F2E-E3FC-2AEA-F2DC-15D6EF407C6B}"/>
              </a:ext>
            </a:extLst>
          </p:cNvPr>
          <p:cNvSpPr/>
          <p:nvPr/>
        </p:nvSpPr>
        <p:spPr>
          <a:xfrm>
            <a:off x="10798387" y="2068889"/>
            <a:ext cx="194189" cy="19530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64" name="Пряма сполучна лінія 33">
            <a:extLst>
              <a:ext uri="{FF2B5EF4-FFF2-40B4-BE49-F238E27FC236}">
                <a16:creationId xmlns="" xmlns:a16="http://schemas.microsoft.com/office/drawing/2014/main" id="{AA86A93D-25B4-0FE2-3C4C-0C845BC3180C}"/>
              </a:ext>
            </a:extLst>
          </p:cNvPr>
          <p:cNvCxnSpPr>
            <a:cxnSpLocks/>
          </p:cNvCxnSpPr>
          <p:nvPr/>
        </p:nvCxnSpPr>
        <p:spPr>
          <a:xfrm>
            <a:off x="1812951" y="2692346"/>
            <a:ext cx="156944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4F4943E1-AFB8-642B-F6F8-19DB46F7C09F}"/>
              </a:ext>
            </a:extLst>
          </p:cNvPr>
          <p:cNvSpPr/>
          <p:nvPr/>
        </p:nvSpPr>
        <p:spPr>
          <a:xfrm>
            <a:off x="1715856" y="2594692"/>
            <a:ext cx="194189" cy="19530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Овал 65">
            <a:extLst>
              <a:ext uri="{FF2B5EF4-FFF2-40B4-BE49-F238E27FC236}">
                <a16:creationId xmlns="" xmlns:a16="http://schemas.microsoft.com/office/drawing/2014/main" id="{5D403B9F-1299-4B71-FAF6-70A24FB710F6}"/>
              </a:ext>
            </a:extLst>
          </p:cNvPr>
          <p:cNvSpPr/>
          <p:nvPr/>
        </p:nvSpPr>
        <p:spPr>
          <a:xfrm>
            <a:off x="3257068" y="2594692"/>
            <a:ext cx="194189" cy="19530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B023B2DE-3F41-55E2-A557-4D67C46C1A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273791" y="1550520"/>
            <a:ext cx="381740" cy="60433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88F93ECE-C1AB-963D-4333-B03171D82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5912660" y="1645795"/>
            <a:ext cx="798411" cy="6537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AB7960F1-1266-0068-332F-8F3CDEB96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2397415" y="2186959"/>
            <a:ext cx="798411" cy="65375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5AF98889-72E7-CF8B-E36F-CB97F20432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475383" y="3577199"/>
            <a:ext cx="364486" cy="18915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1973085" y="2067487"/>
            <a:ext cx="424330" cy="68689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535A5E60-1248-5F14-EBD4-B7DC638AE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5546437" y="1570570"/>
            <a:ext cx="317675" cy="68689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52805A23-FE9A-BF0F-6E57-51F3E4EB7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892154" y="3568896"/>
            <a:ext cx="430252" cy="282439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344688" y="3318152"/>
            <a:ext cx="424330" cy="68689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80EA2040-CAF7-ABB4-B3DE-7198B05F8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7233253" y="3325731"/>
            <a:ext cx="424330" cy="68689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35A5E60-1248-5F14-EBD4-B7DC638AE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3876836" y="3318152"/>
            <a:ext cx="317675" cy="686891"/>
          </a:xfrm>
          <a:prstGeom prst="rect">
            <a:avLst/>
          </a:prstGeom>
        </p:spPr>
      </p:pic>
      <p:sp>
        <p:nvSpPr>
          <p:cNvPr id="3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0208 -0.1578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79843 0.005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2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52" y="2821662"/>
            <a:ext cx="1897860" cy="36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382487" y="476151"/>
            <a:ext cx="9470570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17 </a:t>
            </a:r>
          </a:p>
        </p:txBody>
      </p:sp>
      <p:sp>
        <p:nvSpPr>
          <p:cNvPr id="7" name="Скругленная прямоугольная выноска 13">
            <a:extLst>
              <a:ext uri="{FF2B5EF4-FFF2-40B4-BE49-F238E27FC236}">
                <a16:creationId xmlns:a16="http://schemas.microsoft.com/office/drawing/2014/main" xmlns="" id="{FBC45B7A-4986-AF89-478E-08D6807FDFA9}"/>
              </a:ext>
            </a:extLst>
          </p:cNvPr>
          <p:cNvSpPr/>
          <p:nvPr/>
        </p:nvSpPr>
        <p:spPr>
          <a:xfrm>
            <a:off x="748346" y="1415869"/>
            <a:ext cx="3107872" cy="127396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Виконай указані дії. Результати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в таблиці.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2" name="Picture 2" descr="D:\1 клас\2 Матем\1 УРОКИ Листопад\5 Числа 11_20\№092 Обчислення виду 18-5\2024-02-28_2305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316"/>
          <a:stretch/>
        </p:blipFill>
        <p:spPr bwMode="auto">
          <a:xfrm>
            <a:off x="4035226" y="1309635"/>
            <a:ext cx="6817831" cy="511293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0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0" y="1440267"/>
            <a:ext cx="2298898" cy="43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382487" y="476151"/>
            <a:ext cx="9470570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802086"/>
            <a:ext cx="859971" cy="10559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17 </a:t>
            </a:r>
          </a:p>
        </p:txBody>
      </p:sp>
      <p:pic>
        <p:nvPicPr>
          <p:cNvPr id="2050" name="Picture 2" descr="D:\1 клас\2 Матем\1 УРОКИ Листопад\5 Числа 11_20\№092 Обчислення виду 18-5\2024-02-28_230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1" y="1278653"/>
            <a:ext cx="6868886" cy="505138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171477" y="421314"/>
            <a:ext cx="9750122" cy="7527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Розшифровка та розгадування прикладів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232FB68-D354-840D-37CA-43529F2ED854}"/>
              </a:ext>
            </a:extLst>
          </p:cNvPr>
          <p:cNvSpPr txBox="1"/>
          <p:nvPr/>
        </p:nvSpPr>
        <p:spPr>
          <a:xfrm>
            <a:off x="2585825" y="1554873"/>
            <a:ext cx="74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56E9227-D754-E9B9-4C27-24942E459A9F}"/>
              </a:ext>
            </a:extLst>
          </p:cNvPr>
          <p:cNvSpPr txBox="1"/>
          <p:nvPr/>
        </p:nvSpPr>
        <p:spPr>
          <a:xfrm>
            <a:off x="2696667" y="2548676"/>
            <a:ext cx="59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8C0E84A-1E47-0DA6-9C1D-D2C7C39447D5}"/>
              </a:ext>
            </a:extLst>
          </p:cNvPr>
          <p:cNvSpPr txBox="1"/>
          <p:nvPr/>
        </p:nvSpPr>
        <p:spPr>
          <a:xfrm>
            <a:off x="2710762" y="3542479"/>
            <a:ext cx="59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49BB51C-A2A5-EC1C-A23F-FEACE388ED89}"/>
              </a:ext>
            </a:extLst>
          </p:cNvPr>
          <p:cNvSpPr txBox="1"/>
          <p:nvPr/>
        </p:nvSpPr>
        <p:spPr>
          <a:xfrm>
            <a:off x="2729024" y="4583601"/>
            <a:ext cx="59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700C893-A32F-DC87-779B-A1DA0A827205}"/>
              </a:ext>
            </a:extLst>
          </p:cNvPr>
          <p:cNvSpPr txBox="1"/>
          <p:nvPr/>
        </p:nvSpPr>
        <p:spPr>
          <a:xfrm>
            <a:off x="2742637" y="5678997"/>
            <a:ext cx="59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CB54B1B-C333-A932-8CF0-294C2D05D5EF}"/>
              </a:ext>
            </a:extLst>
          </p:cNvPr>
          <p:cNvSpPr txBox="1"/>
          <p:nvPr/>
        </p:nvSpPr>
        <p:spPr>
          <a:xfrm>
            <a:off x="7448833" y="1042172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59D9A59-9369-1B08-93D8-770D12A80AC3}"/>
              </a:ext>
            </a:extLst>
          </p:cNvPr>
          <p:cNvSpPr txBox="1"/>
          <p:nvPr/>
        </p:nvSpPr>
        <p:spPr>
          <a:xfrm>
            <a:off x="9334771" y="1042172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рямокутник 6">
            <a:extLst>
              <a:ext uri="{FF2B5EF4-FFF2-40B4-BE49-F238E27FC236}">
                <a16:creationId xmlns="" xmlns:a16="http://schemas.microsoft.com/office/drawing/2014/main" id="{1CCB1D8A-E705-0CAF-5BB0-B8403E8723A9}"/>
              </a:ext>
            </a:extLst>
          </p:cNvPr>
          <p:cNvSpPr/>
          <p:nvPr/>
        </p:nvSpPr>
        <p:spPr>
          <a:xfrm>
            <a:off x="10158634" y="1262100"/>
            <a:ext cx="1295701" cy="68198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B3C2876-F32B-A2AA-183A-869D61CC81B9}"/>
              </a:ext>
            </a:extLst>
          </p:cNvPr>
          <p:cNvSpPr txBox="1"/>
          <p:nvPr/>
        </p:nvSpPr>
        <p:spPr>
          <a:xfrm>
            <a:off x="10349504" y="1058429"/>
            <a:ext cx="971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024814F-7499-4568-93F7-B15D7CB53BAF}"/>
              </a:ext>
            </a:extLst>
          </p:cNvPr>
          <p:cNvSpPr txBox="1"/>
          <p:nvPr/>
        </p:nvSpPr>
        <p:spPr>
          <a:xfrm>
            <a:off x="7448833" y="2189705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D17C07E-D6C3-DAE6-2A51-975C11D8BB13}"/>
              </a:ext>
            </a:extLst>
          </p:cNvPr>
          <p:cNvSpPr txBox="1"/>
          <p:nvPr/>
        </p:nvSpPr>
        <p:spPr>
          <a:xfrm>
            <a:off x="9334771" y="2189705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рямокутник 55">
            <a:extLst>
              <a:ext uri="{FF2B5EF4-FFF2-40B4-BE49-F238E27FC236}">
                <a16:creationId xmlns="" xmlns:a16="http://schemas.microsoft.com/office/drawing/2014/main" id="{3823C677-A4ED-0815-BEB6-FBFF95F2B064}"/>
              </a:ext>
            </a:extLst>
          </p:cNvPr>
          <p:cNvSpPr/>
          <p:nvPr/>
        </p:nvSpPr>
        <p:spPr>
          <a:xfrm>
            <a:off x="10197997" y="2321575"/>
            <a:ext cx="1295700" cy="68198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BBA78E5-AF3D-CC49-4275-A987A80599F8}"/>
              </a:ext>
            </a:extLst>
          </p:cNvPr>
          <p:cNvSpPr txBox="1"/>
          <p:nvPr/>
        </p:nvSpPr>
        <p:spPr>
          <a:xfrm>
            <a:off x="10382092" y="2181367"/>
            <a:ext cx="98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647F4CD-3AF2-84FC-AEA5-BCD243408685}"/>
              </a:ext>
            </a:extLst>
          </p:cNvPr>
          <p:cNvSpPr txBox="1"/>
          <p:nvPr/>
        </p:nvSpPr>
        <p:spPr>
          <a:xfrm>
            <a:off x="7448833" y="3337238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8216BA16-935E-D54C-AE1C-5DC7C016C093}"/>
              </a:ext>
            </a:extLst>
          </p:cNvPr>
          <p:cNvSpPr txBox="1"/>
          <p:nvPr/>
        </p:nvSpPr>
        <p:spPr>
          <a:xfrm>
            <a:off x="9334771" y="3337238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Прямокутник 59">
            <a:extLst>
              <a:ext uri="{FF2B5EF4-FFF2-40B4-BE49-F238E27FC236}">
                <a16:creationId xmlns="" xmlns:a16="http://schemas.microsoft.com/office/drawing/2014/main" id="{311FAE4B-C5B8-CC44-D3DC-A4B987F781B7}"/>
              </a:ext>
            </a:extLst>
          </p:cNvPr>
          <p:cNvSpPr/>
          <p:nvPr/>
        </p:nvSpPr>
        <p:spPr>
          <a:xfrm>
            <a:off x="10197996" y="3469108"/>
            <a:ext cx="1295700" cy="68198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C4A0576-C07E-09DA-3F1F-C977B3AF5715}"/>
              </a:ext>
            </a:extLst>
          </p:cNvPr>
          <p:cNvSpPr txBox="1"/>
          <p:nvPr/>
        </p:nvSpPr>
        <p:spPr>
          <a:xfrm>
            <a:off x="10350379" y="3302268"/>
            <a:ext cx="1103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403A985-3625-AE30-1B4F-06183F8EAF38}"/>
              </a:ext>
            </a:extLst>
          </p:cNvPr>
          <p:cNvSpPr txBox="1"/>
          <p:nvPr/>
        </p:nvSpPr>
        <p:spPr>
          <a:xfrm>
            <a:off x="7448833" y="4449801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E048736-568F-C924-9A96-FA0B78D37252}"/>
              </a:ext>
            </a:extLst>
          </p:cNvPr>
          <p:cNvSpPr txBox="1"/>
          <p:nvPr/>
        </p:nvSpPr>
        <p:spPr>
          <a:xfrm>
            <a:off x="9334771" y="4449801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Прямокутник 63">
            <a:extLst>
              <a:ext uri="{FF2B5EF4-FFF2-40B4-BE49-F238E27FC236}">
                <a16:creationId xmlns="" xmlns:a16="http://schemas.microsoft.com/office/drawing/2014/main" id="{7280411C-6539-679D-F448-896194F3B4C0}"/>
              </a:ext>
            </a:extLst>
          </p:cNvPr>
          <p:cNvSpPr/>
          <p:nvPr/>
        </p:nvSpPr>
        <p:spPr>
          <a:xfrm>
            <a:off x="10197996" y="4581671"/>
            <a:ext cx="1295699" cy="68198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75EF724-45C2-A3EC-D293-63E3DFD3808D}"/>
              </a:ext>
            </a:extLst>
          </p:cNvPr>
          <p:cNvSpPr txBox="1"/>
          <p:nvPr/>
        </p:nvSpPr>
        <p:spPr>
          <a:xfrm>
            <a:off x="10349504" y="4387580"/>
            <a:ext cx="1144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1640128-054B-A079-F3BA-8FBEAEC1AC0F}"/>
              </a:ext>
            </a:extLst>
          </p:cNvPr>
          <p:cNvSpPr txBox="1"/>
          <p:nvPr/>
        </p:nvSpPr>
        <p:spPr>
          <a:xfrm>
            <a:off x="7448833" y="5670692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DA05A09-669C-6078-6451-83DED49EBD60}"/>
              </a:ext>
            </a:extLst>
          </p:cNvPr>
          <p:cNvSpPr txBox="1"/>
          <p:nvPr/>
        </p:nvSpPr>
        <p:spPr>
          <a:xfrm>
            <a:off x="9334771" y="5670692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Прямокутник 67">
            <a:extLst>
              <a:ext uri="{FF2B5EF4-FFF2-40B4-BE49-F238E27FC236}">
                <a16:creationId xmlns="" xmlns:a16="http://schemas.microsoft.com/office/drawing/2014/main" id="{EE6D4C0F-9A87-B899-8F7A-61DD5C660593}"/>
              </a:ext>
            </a:extLst>
          </p:cNvPr>
          <p:cNvSpPr/>
          <p:nvPr/>
        </p:nvSpPr>
        <p:spPr>
          <a:xfrm>
            <a:off x="10197997" y="5802562"/>
            <a:ext cx="1295698" cy="68198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B249686C-7670-9F5D-8373-BC9678D06730}"/>
              </a:ext>
            </a:extLst>
          </p:cNvPr>
          <p:cNvSpPr txBox="1"/>
          <p:nvPr/>
        </p:nvSpPr>
        <p:spPr>
          <a:xfrm>
            <a:off x="10655308" y="5653206"/>
            <a:ext cx="1111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Прямокутник: округлені кути 7">
            <a:extLst>
              <a:ext uri="{FF2B5EF4-FFF2-40B4-BE49-F238E27FC236}">
                <a16:creationId xmlns="" xmlns:a16="http://schemas.microsoft.com/office/drawing/2014/main" id="{09556C6C-5D02-9FA6-D6DB-078C8B7F4C2E}"/>
              </a:ext>
            </a:extLst>
          </p:cNvPr>
          <p:cNvSpPr/>
          <p:nvPr/>
        </p:nvSpPr>
        <p:spPr>
          <a:xfrm>
            <a:off x="1289643" y="1320402"/>
            <a:ext cx="2259010" cy="534115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88D6EEE-7C5B-370E-AE9D-8BF95431BCEF}"/>
              </a:ext>
            </a:extLst>
          </p:cNvPr>
          <p:cNvSpPr txBox="1"/>
          <p:nvPr/>
        </p:nvSpPr>
        <p:spPr>
          <a:xfrm>
            <a:off x="5857899" y="5695025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Picture 2" descr="Морковь Морковный Иллюстрации - Бесплатная векторная графика на Pixabay">
            <a:extLst>
              <a:ext uri="{FF2B5EF4-FFF2-40B4-BE49-F238E27FC236}">
                <a16:creationId xmlns="" xmlns:a16="http://schemas.microsoft.com/office/drawing/2014/main" id="{5E0DB8F6-BB2C-B46E-EC2D-A1B3D099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28">
            <a:off x="1760358" y="2491566"/>
            <a:ext cx="449090" cy="8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Красное ведро - Png картинки и иконки без фона">
            <a:extLst>
              <a:ext uri="{FF2B5EF4-FFF2-40B4-BE49-F238E27FC236}">
                <a16:creationId xmlns="" xmlns:a16="http://schemas.microsoft.com/office/drawing/2014/main" id="{F49E84F4-0D28-3BBD-238C-CE8783A0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8" y="1554873"/>
            <a:ext cx="746726" cy="7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Сухая ветка ПНГ на Прозрачном Фоне • Скачать PNG Сухая ветка">
            <a:extLst>
              <a:ext uri="{FF2B5EF4-FFF2-40B4-BE49-F238E27FC236}">
                <a16:creationId xmlns="" xmlns:a16="http://schemas.microsoft.com/office/drawing/2014/main" id="{7A8A52D2-743C-4BF1-633C-B4895696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007">
            <a:off x="1404867" y="3176763"/>
            <a:ext cx="1204778" cy="12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Шарф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604A5ACF-3204-06CE-8CE1-18422A03A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00" y="4435578"/>
            <a:ext cx="955524" cy="9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9F43BB45-E05D-F6B3-8100-D5B32519A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883" y="5408373"/>
            <a:ext cx="840185" cy="1083668"/>
          </a:xfrm>
          <a:prstGeom prst="rect">
            <a:avLst/>
          </a:prstGeom>
        </p:spPr>
      </p:pic>
      <p:pic>
        <p:nvPicPr>
          <p:cNvPr id="67" name="Picture 4" descr="Красное ведро - Png картинки и иконки без фона">
            <a:extLst>
              <a:ext uri="{FF2B5EF4-FFF2-40B4-BE49-F238E27FC236}">
                <a16:creationId xmlns="" xmlns:a16="http://schemas.microsoft.com/office/drawing/2014/main" id="{5FE0BD33-469C-46BC-EB3C-A6E62EBE5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05" y="1188438"/>
            <a:ext cx="746726" cy="7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Шарф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9C969866-3256-0B36-AF24-9A628447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47" y="1236481"/>
            <a:ext cx="955524" cy="9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Морковь Морковный Иллюстрации - Бесплатная векторная графика на Pixabay">
            <a:extLst>
              <a:ext uri="{FF2B5EF4-FFF2-40B4-BE49-F238E27FC236}">
                <a16:creationId xmlns="" xmlns:a16="http://schemas.microsoft.com/office/drawing/2014/main" id="{3F2A6AD8-6133-5F99-5965-DB357F8A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28">
            <a:off x="6702692" y="2277016"/>
            <a:ext cx="449090" cy="8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DCDF2B10-68BB-8BA6-A8FB-5D65B44BE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368" y="2155702"/>
            <a:ext cx="840185" cy="108366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EBC97BCD-7DDC-F697-AE6E-82651E341733}"/>
              </a:ext>
            </a:extLst>
          </p:cNvPr>
          <p:cNvSpPr txBox="1"/>
          <p:nvPr/>
        </p:nvSpPr>
        <p:spPr>
          <a:xfrm>
            <a:off x="5684477" y="2181366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" name="Picture 6" descr="Сухая ветка ПНГ на Прозрачном Фоне • Скачать PNG Сухая ветка">
            <a:extLst>
              <a:ext uri="{FF2B5EF4-FFF2-40B4-BE49-F238E27FC236}">
                <a16:creationId xmlns="" xmlns:a16="http://schemas.microsoft.com/office/drawing/2014/main" id="{68F7FA39-B9EC-0DE0-AC0D-1EA42FA4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007">
            <a:off x="4668789" y="2030942"/>
            <a:ext cx="1204778" cy="12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Красное ведро - Png картинки и иконки без фона">
            <a:extLst>
              <a:ext uri="{FF2B5EF4-FFF2-40B4-BE49-F238E27FC236}">
                <a16:creationId xmlns="" xmlns:a16="http://schemas.microsoft.com/office/drawing/2014/main" id="{5F2628B5-E2BF-977A-C983-91ADD4F2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48" y="3553276"/>
            <a:ext cx="746726" cy="7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0DC05AA2-97BF-4BE9-A76C-B62F742568F0}"/>
              </a:ext>
            </a:extLst>
          </p:cNvPr>
          <p:cNvSpPr txBox="1"/>
          <p:nvPr/>
        </p:nvSpPr>
        <p:spPr>
          <a:xfrm>
            <a:off x="5761100" y="3010718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Picture 8" descr="Шарф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C5ECA79D-C156-193F-E192-D3CD8CA0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43" y="3482599"/>
            <a:ext cx="955524" cy="9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Красное ведро - Png картинки и иконки без фона">
            <a:extLst>
              <a:ext uri="{FF2B5EF4-FFF2-40B4-BE49-F238E27FC236}">
                <a16:creationId xmlns="" xmlns:a16="http://schemas.microsoft.com/office/drawing/2014/main" id="{14D2F07F-DFFB-EF3D-9DCE-F742B9FF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097" y="3582537"/>
            <a:ext cx="746726" cy="7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Шарф эмодзи клипарт. Бесплатная загрузка. | Creazilla">
            <a:extLst>
              <a:ext uri="{FF2B5EF4-FFF2-40B4-BE49-F238E27FC236}">
                <a16:creationId xmlns="" xmlns:a16="http://schemas.microsoft.com/office/drawing/2014/main" id="{D414A561-6B4C-C6E3-3021-012A5B3F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74" y="4614422"/>
            <a:ext cx="955524" cy="9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E8EF510-72A4-F18A-F0E7-DC535735B471}"/>
              </a:ext>
            </a:extLst>
          </p:cNvPr>
          <p:cNvSpPr txBox="1"/>
          <p:nvPr/>
        </p:nvSpPr>
        <p:spPr>
          <a:xfrm>
            <a:off x="5742486" y="4498542"/>
            <a:ext cx="590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60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" name="Picture 2" descr="Морковь Морковный Иллюстрации - Бесплатная векторная графика на Pixabay">
            <a:extLst>
              <a:ext uri="{FF2B5EF4-FFF2-40B4-BE49-F238E27FC236}">
                <a16:creationId xmlns="" xmlns:a16="http://schemas.microsoft.com/office/drawing/2014/main" id="{99BC1FB2-8417-D5CC-2FA3-5CAE2DF7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28">
            <a:off x="6564385" y="4594606"/>
            <a:ext cx="449090" cy="8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Сухая ветка ПНГ на Прозрачном Фоне • Скачать PNG Сухая ветка">
            <a:extLst>
              <a:ext uri="{FF2B5EF4-FFF2-40B4-BE49-F238E27FC236}">
                <a16:creationId xmlns="" xmlns:a16="http://schemas.microsoft.com/office/drawing/2014/main" id="{2DAC9BBB-A64B-695F-1575-9D22B1F7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007">
            <a:off x="8102881" y="4320274"/>
            <a:ext cx="1204778" cy="12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A3A802B7-2E01-257C-2BC9-4C00ECA51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028" y="5545794"/>
            <a:ext cx="840185" cy="108366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C64FD7A9-1C3D-2053-AE52-49B4B874F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281" y="5532466"/>
            <a:ext cx="840185" cy="108366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1FDF5574-CB88-BCDD-477D-BE6BC0695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34" y="5569946"/>
            <a:ext cx="840185" cy="10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3" grpId="0"/>
      <p:bldP spid="47" grpId="0"/>
      <p:bldP spid="51" grpId="0"/>
      <p:bldP spid="55" grpId="0"/>
      <p:bldP spid="59" grpId="0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04236" y="482650"/>
            <a:ext cx="8672819" cy="8570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1227" y="2201620"/>
            <a:ext cx="1106301" cy="11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045028" y="471011"/>
            <a:ext cx="9916885" cy="8788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«Печиво від совенят»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5596" y="3149552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9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08860" y="3523489"/>
            <a:ext cx="2974752" cy="30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920357" y="1090308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4470777" y="745388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703627" y="956196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9061452" y="3320999"/>
            <a:ext cx="2813958" cy="28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905959" y="4601998"/>
            <a:ext cx="1564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Сьогодні 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на уроці 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 навчився/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навчилася…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1546491" y="2130624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>
                <a:solidFill>
                  <a:schemeClr val="accent2">
                    <a:lumMod val="50000"/>
                  </a:schemeClr>
                </a:solidFill>
              </a:rPr>
              <a:t>Найкраще </a:t>
            </a:r>
          </a:p>
          <a:p>
            <a:r>
              <a:rPr lang="uk-UA" sz="2000" dirty="0">
                <a:solidFill>
                  <a:schemeClr val="accent2">
                    <a:lumMod val="50000"/>
                  </a:schemeClr>
                </a:solidFill>
              </a:rPr>
              <a:t>мені вдалося…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8854B14-A831-4207-9DA7-F8B11852112C}"/>
              </a:ext>
            </a:extLst>
          </p:cNvPr>
          <p:cNvSpPr txBox="1"/>
          <p:nvPr/>
        </p:nvSpPr>
        <p:spPr>
          <a:xfrm>
            <a:off x="9652219" y="4398821"/>
            <a:ext cx="1632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>
                <a:solidFill>
                  <a:schemeClr val="accent2">
                    <a:lumMod val="50000"/>
                  </a:schemeClr>
                </a:solidFill>
              </a:rPr>
              <a:t>Урок </a:t>
            </a:r>
          </a:p>
          <a:p>
            <a:r>
              <a:rPr lang="uk-UA" sz="2000" dirty="0">
                <a:solidFill>
                  <a:schemeClr val="accent2">
                    <a:lumMod val="50000"/>
                  </a:schemeClr>
                </a:solidFill>
              </a:rPr>
              <a:t>завершую з настроєм…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9329761" y="2022551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>
                <a:solidFill>
                  <a:schemeClr val="accent2">
                    <a:lumMod val="50000"/>
                  </a:schemeClr>
                </a:solidFill>
              </a:rPr>
              <a:t>Вдома я розкажу про…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5096911" y="1860035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>
                <a:solidFill>
                  <a:schemeClr val="accent2">
                    <a:lumMod val="50000"/>
                  </a:schemeClr>
                </a:solidFill>
              </a:rPr>
              <a:t>Я хотів би дізнатися про…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609499" y="421446"/>
            <a:ext cx="8732066" cy="83150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2195" y="1675679"/>
            <a:ext cx="2717383" cy="2762209"/>
          </a:xfrm>
          <a:prstGeom prst="roundRect">
            <a:avLst/>
          </a:prstGeom>
          <a:gradFill flip="none" rotWithShape="1">
            <a:gsLst>
              <a:gs pos="0">
                <a:srgbClr val="00C362">
                  <a:tint val="66000"/>
                  <a:satMod val="160000"/>
                </a:srgbClr>
              </a:gs>
              <a:gs pos="50000">
                <a:srgbClr val="00C362">
                  <a:tint val="44500"/>
                  <a:satMod val="160000"/>
                </a:srgbClr>
              </a:gs>
              <a:gs pos="100000">
                <a:srgbClr val="00C362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Любе сонечко ясно світить,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Посилає всім привіти,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Ніжно гріє і ласкає,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78" y="1252947"/>
            <a:ext cx="5829622" cy="4938522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8999200" y="1566821"/>
            <a:ext cx="2717383" cy="2762209"/>
          </a:xfrm>
          <a:prstGeom prst="roundRect">
            <a:avLst/>
          </a:prstGeom>
          <a:gradFill flip="none" rotWithShape="1">
            <a:gsLst>
              <a:gs pos="0">
                <a:srgbClr val="00C362">
                  <a:tint val="66000"/>
                  <a:satMod val="160000"/>
                </a:srgbClr>
              </a:gs>
              <a:gs pos="50000">
                <a:srgbClr val="00C362">
                  <a:tint val="44500"/>
                  <a:satMod val="160000"/>
                </a:srgbClr>
              </a:gs>
              <a:gs pos="100000">
                <a:srgbClr val="00C362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 роботи закликає.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Не баріться, поспішайте,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І навчатись починайте.</a:t>
            </a:r>
          </a:p>
        </p:txBody>
      </p: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TextBox 4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6" name="Прямоугольник 11">
            <a:extLst>
              <a:ext uri="{FF2B5EF4-FFF2-40B4-BE49-F238E27FC236}">
                <a16:creationId xmlns="" xmlns:a16="http://schemas.microsoft.com/office/drawing/2014/main" id="{603C034B-56CE-B8D7-A266-76F09B5C596A}"/>
              </a:ext>
            </a:extLst>
          </p:cNvPr>
          <p:cNvSpPr/>
          <p:nvPr/>
        </p:nvSpPr>
        <p:spPr>
          <a:xfrm>
            <a:off x="1835243" y="440780"/>
            <a:ext cx="8732066" cy="7277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Складання </a:t>
            </a:r>
            <a:r>
              <a:rPr lang="uk-UA" sz="4000" b="1" dirty="0">
                <a:solidFill>
                  <a:schemeClr val="bg1"/>
                </a:solidFill>
              </a:rPr>
              <a:t>та обчислення виразу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7" name="Прямокутник: округлені кути 1">
            <a:extLst>
              <a:ext uri="{FF2B5EF4-FFF2-40B4-BE49-F238E27FC236}">
                <a16:creationId xmlns="" xmlns:a16="http://schemas.microsoft.com/office/drawing/2014/main" id="{4FDD2D5C-F520-8B29-925C-1368B43C136D}"/>
              </a:ext>
            </a:extLst>
          </p:cNvPr>
          <p:cNvSpPr/>
          <p:nvPr/>
        </p:nvSpPr>
        <p:spPr>
          <a:xfrm>
            <a:off x="517865" y="1804632"/>
            <a:ext cx="5405086" cy="35663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3D2F13B-3EEF-FCE2-7C61-3FA1016B3FBD}"/>
              </a:ext>
            </a:extLst>
          </p:cNvPr>
          <p:cNvSpPr txBox="1"/>
          <p:nvPr/>
        </p:nvSpPr>
        <p:spPr>
          <a:xfrm>
            <a:off x="1485517" y="5454625"/>
            <a:ext cx="2719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+ 5 =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3765594-D58A-4F9A-6E6F-DF0C658ED2CF}"/>
              </a:ext>
            </a:extLst>
          </p:cNvPr>
          <p:cNvSpPr txBox="1"/>
          <p:nvPr/>
        </p:nvSpPr>
        <p:spPr>
          <a:xfrm flipH="1">
            <a:off x="4058195" y="5437144"/>
            <a:ext cx="1054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Прямокутник: округлені кути 31">
            <a:extLst>
              <a:ext uri="{FF2B5EF4-FFF2-40B4-BE49-F238E27FC236}">
                <a16:creationId xmlns="" xmlns:a16="http://schemas.microsoft.com/office/drawing/2014/main" id="{602CA467-CD61-2DB1-0A28-50A4CFD27708}"/>
              </a:ext>
            </a:extLst>
          </p:cNvPr>
          <p:cNvSpPr/>
          <p:nvPr/>
        </p:nvSpPr>
        <p:spPr>
          <a:xfrm>
            <a:off x="6269048" y="1804632"/>
            <a:ext cx="5405087" cy="35663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CF19730-8828-375E-4877-3390783BB496}"/>
              </a:ext>
            </a:extLst>
          </p:cNvPr>
          <p:cNvSpPr txBox="1"/>
          <p:nvPr/>
        </p:nvSpPr>
        <p:spPr>
          <a:xfrm>
            <a:off x="6928748" y="5481175"/>
            <a:ext cx="3021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+ 10 =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EDDD4E0-399A-9326-DE97-CB27143F44BE}"/>
              </a:ext>
            </a:extLst>
          </p:cNvPr>
          <p:cNvSpPr txBox="1"/>
          <p:nvPr/>
        </p:nvSpPr>
        <p:spPr>
          <a:xfrm flipH="1">
            <a:off x="9843992" y="5481175"/>
            <a:ext cx="1054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29A44D1-3273-E176-364E-E2798035165B}"/>
              </a:ext>
            </a:extLst>
          </p:cNvPr>
          <p:cNvSpPr txBox="1"/>
          <p:nvPr/>
        </p:nvSpPr>
        <p:spPr>
          <a:xfrm>
            <a:off x="1835244" y="1186308"/>
            <a:ext cx="873206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До кожного малюнка склади вираз та обчисли його значення.</a:t>
            </a:r>
          </a:p>
        </p:txBody>
      </p:sp>
      <p:pic>
        <p:nvPicPr>
          <p:cNvPr id="54" name="Picture 2" descr="Jaz">
            <a:extLst>
              <a:ext uri="{FF2B5EF4-FFF2-40B4-BE49-F238E27FC236}">
                <a16:creationId xmlns="" xmlns:a16="http://schemas.microsoft.com/office/drawing/2014/main" id="{9CA92149-AE54-6F7B-3544-E3C17510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727835" y="2070517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Jaz">
            <a:extLst>
              <a:ext uri="{FF2B5EF4-FFF2-40B4-BE49-F238E27FC236}">
                <a16:creationId xmlns="" xmlns:a16="http://schemas.microsoft.com/office/drawing/2014/main" id="{DDB14BF9-5649-411D-4658-F82FFDE2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1558367" y="2070516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Jaz">
            <a:extLst>
              <a:ext uri="{FF2B5EF4-FFF2-40B4-BE49-F238E27FC236}">
                <a16:creationId xmlns="" xmlns:a16="http://schemas.microsoft.com/office/drawing/2014/main" id="{CF6EA91A-AF21-E180-ADDC-328B68C4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2388899" y="2070515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Jaz">
            <a:extLst>
              <a:ext uri="{FF2B5EF4-FFF2-40B4-BE49-F238E27FC236}">
                <a16:creationId xmlns="" xmlns:a16="http://schemas.microsoft.com/office/drawing/2014/main" id="{5A38AD62-FDB2-AE34-BFE1-51E4F603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3201866" y="2070514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Jaz">
            <a:extLst>
              <a:ext uri="{FF2B5EF4-FFF2-40B4-BE49-F238E27FC236}">
                <a16:creationId xmlns="" xmlns:a16="http://schemas.microsoft.com/office/drawing/2014/main" id="{DD8062A2-4D28-100A-344D-E55A125F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4076702" y="2070513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Jaz">
            <a:extLst>
              <a:ext uri="{FF2B5EF4-FFF2-40B4-BE49-F238E27FC236}">
                <a16:creationId xmlns="" xmlns:a16="http://schemas.microsoft.com/office/drawing/2014/main" id="{C93439A3-244C-B595-3ED9-399D399D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727835" y="2990013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Jaz">
            <a:extLst>
              <a:ext uri="{FF2B5EF4-FFF2-40B4-BE49-F238E27FC236}">
                <a16:creationId xmlns="" xmlns:a16="http://schemas.microsoft.com/office/drawing/2014/main" id="{262B1B50-7B18-16D1-7967-33C787E9B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1558367" y="2990012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Jaz">
            <a:extLst>
              <a:ext uri="{FF2B5EF4-FFF2-40B4-BE49-F238E27FC236}">
                <a16:creationId xmlns="" xmlns:a16="http://schemas.microsoft.com/office/drawing/2014/main" id="{F17585BA-4736-EA71-93CC-E1A2B86C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2388899" y="2990011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Jaz">
            <a:extLst>
              <a:ext uri="{FF2B5EF4-FFF2-40B4-BE49-F238E27FC236}">
                <a16:creationId xmlns="" xmlns:a16="http://schemas.microsoft.com/office/drawing/2014/main" id="{2A984F9A-AFC2-9927-F526-BA786266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3201866" y="2990010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Jaz">
            <a:extLst>
              <a:ext uri="{FF2B5EF4-FFF2-40B4-BE49-F238E27FC236}">
                <a16:creationId xmlns="" xmlns:a16="http://schemas.microsoft.com/office/drawing/2014/main" id="{A3556DB6-1235-7C6A-7BE6-7C23EE14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717">
            <a:off x="4076702" y="2990009"/>
            <a:ext cx="1004735" cy="6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Гарбузове насіння Vector Art Stock Images | Depositphotos">
            <a:extLst>
              <a:ext uri="{FF2B5EF4-FFF2-40B4-BE49-F238E27FC236}">
                <a16:creationId xmlns="" xmlns:a16="http://schemas.microsoft.com/office/drawing/2014/main" id="{A86404D5-0FD8-3824-C8A0-3F9CBDD23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2" b="67059" l="53625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43296" r="21209" b="33490"/>
          <a:stretch/>
        </p:blipFill>
        <p:spPr bwMode="auto">
          <a:xfrm rot="4880498">
            <a:off x="637295" y="4032704"/>
            <a:ext cx="1148873" cy="9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Гарбузове насіння Vector Art Stock Images | Depositphotos">
            <a:extLst>
              <a:ext uri="{FF2B5EF4-FFF2-40B4-BE49-F238E27FC236}">
                <a16:creationId xmlns="" xmlns:a16="http://schemas.microsoft.com/office/drawing/2014/main" id="{27F49F49-3B13-5991-96FC-6A749CB0E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2" b="67059" l="53625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43296" r="21209" b="33490"/>
          <a:stretch/>
        </p:blipFill>
        <p:spPr bwMode="auto">
          <a:xfrm rot="4880498">
            <a:off x="1577081" y="4032704"/>
            <a:ext cx="1148873" cy="9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Гарбузове насіння Vector Art Stock Images | Depositphotos">
            <a:extLst>
              <a:ext uri="{FF2B5EF4-FFF2-40B4-BE49-F238E27FC236}">
                <a16:creationId xmlns="" xmlns:a16="http://schemas.microsoft.com/office/drawing/2014/main" id="{96ED2D08-780B-EEF0-6A94-4B0214019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2" b="67059" l="53625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43296" r="21209" b="33490"/>
          <a:stretch/>
        </p:blipFill>
        <p:spPr bwMode="auto">
          <a:xfrm rot="4880498">
            <a:off x="2585134" y="4032704"/>
            <a:ext cx="1148873" cy="9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Гарбузове насіння Vector Art Stock Images | Depositphotos">
            <a:extLst>
              <a:ext uri="{FF2B5EF4-FFF2-40B4-BE49-F238E27FC236}">
                <a16:creationId xmlns="" xmlns:a16="http://schemas.microsoft.com/office/drawing/2014/main" id="{26C2683A-6479-2FC6-D998-2E46845D8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2" b="67059" l="53625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43296" r="21209" b="33490"/>
          <a:stretch/>
        </p:blipFill>
        <p:spPr bwMode="auto">
          <a:xfrm rot="4880498">
            <a:off x="3590637" y="4032704"/>
            <a:ext cx="1148873" cy="9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Гарбузове насіння Vector Art Stock Images | Depositphotos">
            <a:extLst>
              <a:ext uri="{FF2B5EF4-FFF2-40B4-BE49-F238E27FC236}">
                <a16:creationId xmlns="" xmlns:a16="http://schemas.microsoft.com/office/drawing/2014/main" id="{F49B33EB-D3FC-639F-F68F-8DE745EDF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2" b="67059" l="53625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43296" r="21209" b="33490"/>
          <a:stretch/>
        </p:blipFill>
        <p:spPr bwMode="auto">
          <a:xfrm rot="4880498">
            <a:off x="4516582" y="4032704"/>
            <a:ext cx="1148873" cy="9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E6E7B866-F34E-461F-D589-E858BF7D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6610309" y="1770136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3CAA75A5-2CAC-CF20-511E-356C4DEA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7547203" y="1770136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0A20C266-9922-9639-5302-D394916E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8453269" y="1770135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1B68E43D-1FB3-FE6C-C90D-CEB4BB22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9368195" y="1770135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242A67EC-B71A-7910-E7B3-49A78289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10363035" y="1770135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8BB76FFE-FDC1-4753-7968-4307EA6D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6610309" y="2571678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5C439FD2-1355-4848-9F80-16E7FA62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7547203" y="2571678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3E0BEFFA-9A3F-161E-B5FE-467F956B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8453269" y="2571677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6320AB8D-F5E0-8BDB-44A8-3CCDD012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9368195" y="2571677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Картинки по запросу &quot;клипарт муравей&quot;">
            <a:extLst>
              <a:ext uri="{FF2B5EF4-FFF2-40B4-BE49-F238E27FC236}">
                <a16:creationId xmlns="" xmlns:a16="http://schemas.microsoft.com/office/drawing/2014/main" id="{CC119647-1F60-A184-DA14-94CA11B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51" flipH="1">
            <a:off x="10363035" y="2571677"/>
            <a:ext cx="1015513" cy="10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74154932-EF15-FD2F-11F0-F42A66C3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2900" y="3601410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80D59319-B3EC-F036-E3AF-ACD4868DA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757" y="3601410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1FCB1314-38A4-1AA3-D39A-EAE4333EC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9594" y="3601410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0CEDFC47-27F7-3407-4A8E-8DF9E3A7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1431" y="3601410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CE99057C-A1A2-1AC1-AC64-FC7147BA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1042" y="3601410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C00C1FE6-2830-A012-3019-F9E04FE1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3778" y="4344035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DBE50036-38BE-2973-138C-7F93FE8A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8635" y="4344035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583E0C78-701F-B29C-E4F1-E573AB0E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0472" y="4344035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4FD26FC5-62C5-9BDA-41DF-FD098EB6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2309" y="4344035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Симпатичная божья коровка | Премиум векторы">
            <a:extLst>
              <a:ext uri="{FF2B5EF4-FFF2-40B4-BE49-F238E27FC236}">
                <a16:creationId xmlns="" xmlns:a16="http://schemas.microsoft.com/office/drawing/2014/main" id="{EBADB210-98F7-5559-B2E4-526A0BF0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" b="97735" l="0" r="100000">
                        <a14:foregroundMark x1="26837" y1="34951" x2="26837" y2="34951"/>
                        <a14:foregroundMark x1="40096" y1="34304" x2="40096" y2="34304"/>
                        <a14:foregroundMark x1="9265" y1="46926" x2="9265" y2="46926"/>
                        <a14:foregroundMark x1="24281" y1="74272" x2="24281" y2="74272"/>
                        <a14:foregroundMark x1="11502" y1="50000" x2="11502" y2="50000"/>
                        <a14:foregroundMark x1="8466" y1="52427" x2="8466" y2="52427"/>
                        <a14:foregroundMark x1="5911" y1="55663" x2="5911" y2="55663"/>
                        <a14:foregroundMark x1="4633" y1="51942" x2="4633" y2="51942"/>
                        <a14:foregroundMark x1="4633" y1="45955" x2="4633" y2="45955"/>
                        <a14:foregroundMark x1="9425" y1="43204" x2="9425" y2="43204"/>
                        <a14:foregroundMark x1="12780" y1="48867" x2="12780" y2="48867"/>
                        <a14:foregroundMark x1="14537" y1="51942" x2="14537" y2="51942"/>
                        <a14:foregroundMark x1="26677" y1="68447" x2="26677" y2="68447"/>
                        <a14:foregroundMark x1="25240" y1="66181" x2="25240" y2="66181"/>
                        <a14:foregroundMark x1="20447" y1="69741" x2="20447" y2="69741"/>
                        <a14:foregroundMark x1="27796" y1="69256" x2="27796" y2="69256"/>
                        <a14:foregroundMark x1="29233" y1="70712" x2="29233" y2="70712"/>
                        <a14:foregroundMark x1="27316" y1="73948" x2="27316" y2="73948"/>
                        <a14:foregroundMark x1="21086" y1="72330" x2="21086" y2="72330"/>
                        <a14:foregroundMark x1="5911" y1="48058" x2="5911" y2="48058"/>
                        <a14:foregroundMark x1="74601" y1="85761" x2="74601" y2="85761"/>
                        <a14:foregroundMark x1="58786" y1="85599" x2="58786" y2="85599"/>
                        <a14:foregroundMark x1="72843" y1="84142" x2="72843" y2="84142"/>
                        <a14:foregroundMark x1="71565" y1="79450" x2="71565" y2="79450"/>
                        <a14:foregroundMark x1="67093" y1="77346" x2="67093" y2="7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1920" y="4344035"/>
            <a:ext cx="901746" cy="8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Мячи - на прозрачном фоне | Фон, Картинки">
            <a:extLst>
              <a:ext uri="{FF2B5EF4-FFF2-40B4-BE49-F238E27FC236}">
                <a16:creationId xmlns="" xmlns:a16="http://schemas.microsoft.com/office/drawing/2014/main" id="{CC1C531C-5535-574A-97E0-11D3ABA6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21" y="3917789"/>
            <a:ext cx="1101112" cy="11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Мячи - на прозрачном фоне | Фон, Картинки">
            <a:extLst>
              <a:ext uri="{FF2B5EF4-FFF2-40B4-BE49-F238E27FC236}">
                <a16:creationId xmlns="" xmlns:a16="http://schemas.microsoft.com/office/drawing/2014/main" id="{CC1C531C-5535-574A-97E0-11D3ABA6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31" y="3945113"/>
            <a:ext cx="1101112" cy="11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7" name="TextBox 26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11">
            <a:extLst>
              <a:ext uri="{FF2B5EF4-FFF2-40B4-BE49-F238E27FC236}">
                <a16:creationId xmlns="" xmlns:a16="http://schemas.microsoft.com/office/drawing/2014/main" id="{603C034B-56CE-B8D7-A266-76F09B5C596A}"/>
              </a:ext>
            </a:extLst>
          </p:cNvPr>
          <p:cNvSpPr/>
          <p:nvPr/>
        </p:nvSpPr>
        <p:spPr>
          <a:xfrm>
            <a:off x="1707295" y="467369"/>
            <a:ext cx="8732066" cy="8062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Складання </a:t>
            </a:r>
            <a:r>
              <a:rPr lang="uk-UA" sz="4000" b="1" dirty="0">
                <a:solidFill>
                  <a:schemeClr val="bg1"/>
                </a:solidFill>
              </a:rPr>
              <a:t>та обчислення виразу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Прямокутник: округлені кути 1">
            <a:extLst>
              <a:ext uri="{FF2B5EF4-FFF2-40B4-BE49-F238E27FC236}">
                <a16:creationId xmlns="" xmlns:a16="http://schemas.microsoft.com/office/drawing/2014/main" id="{4FDD2D5C-F520-8B29-925C-1368B43C136D}"/>
              </a:ext>
            </a:extLst>
          </p:cNvPr>
          <p:cNvSpPr/>
          <p:nvPr/>
        </p:nvSpPr>
        <p:spPr>
          <a:xfrm>
            <a:off x="517865" y="1861456"/>
            <a:ext cx="5405086" cy="350953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3D2F13B-3EEF-FCE2-7C61-3FA1016B3FBD}"/>
              </a:ext>
            </a:extLst>
          </p:cNvPr>
          <p:cNvSpPr txBox="1"/>
          <p:nvPr/>
        </p:nvSpPr>
        <p:spPr>
          <a:xfrm>
            <a:off x="1485517" y="5454625"/>
            <a:ext cx="2719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15 - 5 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3765594-D58A-4F9A-6E6F-DF0C658ED2CF}"/>
              </a:ext>
            </a:extLst>
          </p:cNvPr>
          <p:cNvSpPr txBox="1"/>
          <p:nvPr/>
        </p:nvSpPr>
        <p:spPr>
          <a:xfrm flipH="1">
            <a:off x="4058195" y="5437144"/>
            <a:ext cx="1054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кутник: округлені кути 31">
            <a:extLst>
              <a:ext uri="{FF2B5EF4-FFF2-40B4-BE49-F238E27FC236}">
                <a16:creationId xmlns="" xmlns:a16="http://schemas.microsoft.com/office/drawing/2014/main" id="{602CA467-CD61-2DB1-0A28-50A4CFD27708}"/>
              </a:ext>
            </a:extLst>
          </p:cNvPr>
          <p:cNvSpPr/>
          <p:nvPr/>
        </p:nvSpPr>
        <p:spPr>
          <a:xfrm>
            <a:off x="6269048" y="1861456"/>
            <a:ext cx="5405087" cy="350953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CF19730-8828-375E-4877-3390783BB496}"/>
              </a:ext>
            </a:extLst>
          </p:cNvPr>
          <p:cNvSpPr txBox="1"/>
          <p:nvPr/>
        </p:nvSpPr>
        <p:spPr>
          <a:xfrm>
            <a:off x="7079705" y="5481176"/>
            <a:ext cx="2719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14 - 4 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EDDD4E0-399A-9326-DE97-CB27143F44BE}"/>
              </a:ext>
            </a:extLst>
          </p:cNvPr>
          <p:cNvSpPr txBox="1"/>
          <p:nvPr/>
        </p:nvSpPr>
        <p:spPr>
          <a:xfrm flipH="1">
            <a:off x="9652383" y="5463695"/>
            <a:ext cx="1054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29A44D1-3273-E176-364E-E2798035165B}"/>
              </a:ext>
            </a:extLst>
          </p:cNvPr>
          <p:cNvSpPr txBox="1"/>
          <p:nvPr/>
        </p:nvSpPr>
        <p:spPr>
          <a:xfrm>
            <a:off x="1714542" y="1273628"/>
            <a:ext cx="872481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До кожного малюнка склади вираз та обчисли його значення.</a:t>
            </a:r>
          </a:p>
        </p:txBody>
      </p:sp>
      <p:pic>
        <p:nvPicPr>
          <p:cNvPr id="42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04000DCC-8392-5AE9-D65B-D9F3BBA7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3" y="1987452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6C971008-7680-6BF7-89D0-8ED83829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0" y="1987452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6D8FECA7-ED66-6CB4-477A-130C34A6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91" y="1987452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4E19E443-77B1-0CF7-35AB-3F70BB44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80" y="1987452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9E0961FB-DEFA-D0E0-E68F-9667DCA1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63" y="1987452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0F55D085-298F-E0E5-F3D5-14821CCBC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3" y="3059700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CA11EE77-3BCC-0B41-B3FC-4EA71775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0" y="3059700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AE0CEEF6-C837-B194-4EB4-5B2272496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91" y="3059700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4D774D41-FA78-59B1-452A-9FC8BD0F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80" y="3059700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Хоккеист .: векторное изображение © dergriza | Рисунок 107833646 |  Depositphotos">
            <a:extLst>
              <a:ext uri="{FF2B5EF4-FFF2-40B4-BE49-F238E27FC236}">
                <a16:creationId xmlns="" xmlns:a16="http://schemas.microsoft.com/office/drawing/2014/main" id="{9EDF0EF2-1D8E-DA47-4F0E-DCC5CA6DC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1667" r="100000">
                        <a14:foregroundMark x1="24167" y1="91833" x2="24167" y2="91833"/>
                        <a14:foregroundMark x1="47333" y1="83500" x2="47333" y2="83500"/>
                        <a14:foregroundMark x1="31833" y1="92167" x2="31833" y2="92167"/>
                        <a14:foregroundMark x1="21667" y1="13667" x2="21667" y2="13667"/>
                        <a14:foregroundMark x1="26333" y1="92500" x2="26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63" y="3059700"/>
            <a:ext cx="1072248" cy="10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17 ideas de Deportes | dibujos para niños, deportes dibujos, deportes">
            <a:extLst>
              <a:ext uri="{FF2B5EF4-FFF2-40B4-BE49-F238E27FC236}">
                <a16:creationId xmlns="" xmlns:a16="http://schemas.microsoft.com/office/drawing/2014/main" id="{FAF82D35-F416-DDED-D5DA-F7C4CB992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4454836" y="4125470"/>
            <a:ext cx="1034102" cy="10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17 ideas de Deportes | dibujos para niños, deportes dibujos, deportes">
            <a:extLst>
              <a:ext uri="{FF2B5EF4-FFF2-40B4-BE49-F238E27FC236}">
                <a16:creationId xmlns="" xmlns:a16="http://schemas.microsoft.com/office/drawing/2014/main" id="{EA4C1069-3FDE-8591-BD0C-DC88A77EA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3405680" y="4131948"/>
            <a:ext cx="1034102" cy="10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17 ideas de Deportes | dibujos para niños, deportes dibujos, deportes">
            <a:extLst>
              <a:ext uri="{FF2B5EF4-FFF2-40B4-BE49-F238E27FC236}">
                <a16:creationId xmlns="" xmlns:a16="http://schemas.microsoft.com/office/drawing/2014/main" id="{0143E97D-C60B-C39E-AE85-D813246C8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2485686" y="4149429"/>
            <a:ext cx="1034102" cy="10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17 ideas de Deportes | dibujos para niños, deportes dibujos, deportes">
            <a:extLst>
              <a:ext uri="{FF2B5EF4-FFF2-40B4-BE49-F238E27FC236}">
                <a16:creationId xmlns="" xmlns:a16="http://schemas.microsoft.com/office/drawing/2014/main" id="{DE5DDA4E-BA6F-5DB9-C184-E32B76E35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643333" y="4131948"/>
            <a:ext cx="1034102" cy="10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Lenagold - Клипарт - Мяч">
            <a:extLst>
              <a:ext uri="{FF2B5EF4-FFF2-40B4-BE49-F238E27FC236}">
                <a16:creationId xmlns="" xmlns:a16="http://schemas.microsoft.com/office/drawing/2014/main" id="{6CF1A50C-36B0-3F97-E4E6-9579693E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23" y="1987452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Мячи - на прозрачном фоне | Фон, Картинки">
            <a:extLst>
              <a:ext uri="{FF2B5EF4-FFF2-40B4-BE49-F238E27FC236}">
                <a16:creationId xmlns="" xmlns:a16="http://schemas.microsoft.com/office/drawing/2014/main" id="{CC1C531C-5535-574A-97E0-11D3ABA6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91" y="3945113"/>
            <a:ext cx="1101112" cy="11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nagold - Клипарт - Мяч">
            <a:extLst>
              <a:ext uri="{FF2B5EF4-FFF2-40B4-BE49-F238E27FC236}">
                <a16:creationId xmlns="" xmlns:a16="http://schemas.microsoft.com/office/drawing/2014/main" id="{F4CC088F-39E2-0CC2-6218-3D895A303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49" y="1987452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nagold - Клипарт - Мяч">
            <a:extLst>
              <a:ext uri="{FF2B5EF4-FFF2-40B4-BE49-F238E27FC236}">
                <a16:creationId xmlns="" xmlns:a16="http://schemas.microsoft.com/office/drawing/2014/main" id="{716A75D7-882D-C6C0-1152-5FB695E3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75" y="1987452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nagold - Клипарт - Мяч">
            <a:extLst>
              <a:ext uri="{FF2B5EF4-FFF2-40B4-BE49-F238E27FC236}">
                <a16:creationId xmlns="" xmlns:a16="http://schemas.microsoft.com/office/drawing/2014/main" id="{1DBDAF62-4425-63FE-C943-BAC1311A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101" y="1987452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Lenagold - Клипарт - Мяч">
            <a:extLst>
              <a:ext uri="{FF2B5EF4-FFF2-40B4-BE49-F238E27FC236}">
                <a16:creationId xmlns="" xmlns:a16="http://schemas.microsoft.com/office/drawing/2014/main" id="{7D21C0FC-7FA5-E62E-CC1E-1D41DB85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427" y="1987452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Lenagold - Клипарт - Мяч">
            <a:extLst>
              <a:ext uri="{FF2B5EF4-FFF2-40B4-BE49-F238E27FC236}">
                <a16:creationId xmlns="" xmlns:a16="http://schemas.microsoft.com/office/drawing/2014/main" id="{7F3F6C82-D255-D26F-58F3-EFA3F6EA1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23" y="2899501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Lenagold - Клипарт - Мяч">
            <a:extLst>
              <a:ext uri="{FF2B5EF4-FFF2-40B4-BE49-F238E27FC236}">
                <a16:creationId xmlns="" xmlns:a16="http://schemas.microsoft.com/office/drawing/2014/main" id="{A9754426-7801-1D09-FCF1-B5BD98BB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49" y="2899501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Lenagold - Клипарт - Мяч">
            <a:extLst>
              <a:ext uri="{FF2B5EF4-FFF2-40B4-BE49-F238E27FC236}">
                <a16:creationId xmlns="" xmlns:a16="http://schemas.microsoft.com/office/drawing/2014/main" id="{551BEEE3-9A97-B242-1DF2-E942A4D7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75" y="2899501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Lenagold - Клипарт - Мяч">
            <a:extLst>
              <a:ext uri="{FF2B5EF4-FFF2-40B4-BE49-F238E27FC236}">
                <a16:creationId xmlns="" xmlns:a16="http://schemas.microsoft.com/office/drawing/2014/main" id="{7C89541C-4E8F-D857-8208-1F1E11A0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101" y="2899501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Lenagold - Клипарт - Мяч">
            <a:extLst>
              <a:ext uri="{FF2B5EF4-FFF2-40B4-BE49-F238E27FC236}">
                <a16:creationId xmlns="" xmlns:a16="http://schemas.microsoft.com/office/drawing/2014/main" id="{BAB15E41-E8A5-A830-2011-23F5D521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427" y="2899501"/>
            <a:ext cx="869508" cy="8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Мячи - на прозрачном фоне | Фон, Картинки">
            <a:extLst>
              <a:ext uri="{FF2B5EF4-FFF2-40B4-BE49-F238E27FC236}">
                <a16:creationId xmlns="" xmlns:a16="http://schemas.microsoft.com/office/drawing/2014/main" id="{2A22DB29-DB76-209D-1917-F7C887A3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631" y="3927717"/>
            <a:ext cx="1101112" cy="11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17 ideas de Deportes | dibujos para niños, deportes dibujos, deportes">
            <a:extLst>
              <a:ext uri="{FF2B5EF4-FFF2-40B4-BE49-F238E27FC236}">
                <a16:creationId xmlns="" xmlns:a16="http://schemas.microsoft.com/office/drawing/2014/main" id="{DE5DDA4E-BA6F-5DB9-C184-E32B76E35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593833" y="4149429"/>
            <a:ext cx="1034102" cy="10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476889" y="4334702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477928" y="4242065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556895" y="4242065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9677369" y="4020856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8755345" y="4032886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725749" y="4048179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7750042" y="4032886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1714542" y="4242065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732576" y="4218106"/>
            <a:ext cx="891684" cy="8949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376846" y="546184"/>
            <a:ext cx="9368362" cy="12064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Усні обчислення. Гра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>
                <a:solidFill>
                  <a:schemeClr val="bg1"/>
                </a:solidFill>
              </a:rPr>
              <a:t>Чи дістануться Вовчик і Капітошка м'яча?»</a:t>
            </a:r>
          </a:p>
        </p:txBody>
      </p:sp>
      <p:pic>
        <p:nvPicPr>
          <p:cNvPr id="34" name="Picture 4" descr="Лестница – Бесплатные иконки: путешествовать">
            <a:extLst>
              <a:ext uri="{FF2B5EF4-FFF2-40B4-BE49-F238E27FC236}">
                <a16:creationId xmlns="" xmlns:a16="http://schemas.microsoft.com/office/drawing/2014/main" id="{2571CD6A-57BE-ABC7-685B-183A3CBD4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1"/>
          <a:stretch/>
        </p:blipFill>
        <p:spPr bwMode="auto">
          <a:xfrm>
            <a:off x="5850110" y="2237173"/>
            <a:ext cx="6301449" cy="46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Лестница – Бесплатные иконки: путешествовать">
            <a:extLst>
              <a:ext uri="{FF2B5EF4-FFF2-40B4-BE49-F238E27FC236}">
                <a16:creationId xmlns="" xmlns:a16="http://schemas.microsoft.com/office/drawing/2014/main" id="{8CA3CCF6-3E9B-5DB3-83A2-CC6A97D69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1"/>
          <a:stretch/>
        </p:blipFill>
        <p:spPr bwMode="auto">
          <a:xfrm flipH="1">
            <a:off x="40441" y="2237173"/>
            <a:ext cx="6301448" cy="46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Как нарисовать капитошку - фото и картинки abrakadabra.fun">
            <a:extLst>
              <a:ext uri="{FF2B5EF4-FFF2-40B4-BE49-F238E27FC236}">
                <a16:creationId xmlns="" xmlns:a16="http://schemas.microsoft.com/office/drawing/2014/main" id="{2A61D0A4-B754-250C-C884-CA77D67F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752" y="2543467"/>
            <a:ext cx="1281591" cy="12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Ответы Mail.ru: В каком мультике волчонок пел песенку &quot;чтобы все боялись,  чтоб не насмехались&quot; ?">
            <a:extLst>
              <a:ext uri="{FF2B5EF4-FFF2-40B4-BE49-F238E27FC236}">
                <a16:creationId xmlns="" xmlns:a16="http://schemas.microsoft.com/office/drawing/2014/main" id="{C7A3BFAB-C749-24EF-5079-54844F21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29" b="96000" l="3762" r="95298">
                        <a14:foregroundMark x1="10658" y1="51429" x2="10658" y2="51429"/>
                        <a14:foregroundMark x1="32915" y1="48286" x2="32915" y2="48286"/>
                        <a14:foregroundMark x1="38245" y1="48286" x2="38245" y2="48286"/>
                        <a14:foregroundMark x1="40439" y1="44857" x2="40439" y2="44857"/>
                        <a14:foregroundMark x1="39185" y1="46857" x2="39185" y2="46857"/>
                        <a14:foregroundMark x1="33542" y1="46857" x2="33542" y2="4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916" y="1456402"/>
            <a:ext cx="2298883" cy="25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кутник: округлені кути 7">
            <a:extLst>
              <a:ext uri="{FF2B5EF4-FFF2-40B4-BE49-F238E27FC236}">
                <a16:creationId xmlns="" xmlns:a16="http://schemas.microsoft.com/office/drawing/2014/main" id="{8698DB86-4565-1D10-36AA-2A112E3BCA70}"/>
              </a:ext>
            </a:extLst>
          </p:cNvPr>
          <p:cNvSpPr/>
          <p:nvPr/>
        </p:nvSpPr>
        <p:spPr>
          <a:xfrm>
            <a:off x="194568" y="3934789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+ 3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Прямокутник: округлені кути 48">
            <a:extLst>
              <a:ext uri="{FF2B5EF4-FFF2-40B4-BE49-F238E27FC236}">
                <a16:creationId xmlns="" xmlns:a16="http://schemas.microsoft.com/office/drawing/2014/main" id="{A574E174-49AE-2317-9C95-02B8E10C82D1}"/>
              </a:ext>
            </a:extLst>
          </p:cNvPr>
          <p:cNvSpPr/>
          <p:nvPr/>
        </p:nvSpPr>
        <p:spPr>
          <a:xfrm>
            <a:off x="1249235" y="4652278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кутник: округлені кути 49">
            <a:extLst>
              <a:ext uri="{FF2B5EF4-FFF2-40B4-BE49-F238E27FC236}">
                <a16:creationId xmlns="" xmlns:a16="http://schemas.microsoft.com/office/drawing/2014/main" id="{771DFAA6-690D-95BB-5FCE-8ACE004F1058}"/>
              </a:ext>
            </a:extLst>
          </p:cNvPr>
          <p:cNvSpPr/>
          <p:nvPr/>
        </p:nvSpPr>
        <p:spPr>
          <a:xfrm>
            <a:off x="2495068" y="5415757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+ 4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Прямокутник: округлені кути 50">
            <a:extLst>
              <a:ext uri="{FF2B5EF4-FFF2-40B4-BE49-F238E27FC236}">
                <a16:creationId xmlns="" xmlns:a16="http://schemas.microsoft.com/office/drawing/2014/main" id="{83C38761-E926-B38A-DB5D-198B5B88E73D}"/>
              </a:ext>
            </a:extLst>
          </p:cNvPr>
          <p:cNvSpPr/>
          <p:nvPr/>
        </p:nvSpPr>
        <p:spPr>
          <a:xfrm>
            <a:off x="3903219" y="6081582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+ 6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" name="Picture 4" descr="Картинки по запросу &quot;клипарт мяч&quot;">
            <a:extLst>
              <a:ext uri="{FF2B5EF4-FFF2-40B4-BE49-F238E27FC236}">
                <a16:creationId xmlns="" xmlns:a16="http://schemas.microsoft.com/office/drawing/2014/main" id="{7A0A71D4-F9DA-C13F-4DA4-A5869E04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722" y="5514995"/>
            <a:ext cx="1182380" cy="11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кутник: округлені кути 52">
            <a:extLst>
              <a:ext uri="{FF2B5EF4-FFF2-40B4-BE49-F238E27FC236}">
                <a16:creationId xmlns="" xmlns:a16="http://schemas.microsoft.com/office/drawing/2014/main" id="{76B47FB6-870A-22A7-0F61-DA9ABC1D2B8A}"/>
              </a:ext>
            </a:extLst>
          </p:cNvPr>
          <p:cNvSpPr/>
          <p:nvPr/>
        </p:nvSpPr>
        <p:spPr>
          <a:xfrm>
            <a:off x="10869967" y="3934788"/>
            <a:ext cx="1175909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4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Прямокутник: округлені кути 53">
            <a:extLst>
              <a:ext uri="{FF2B5EF4-FFF2-40B4-BE49-F238E27FC236}">
                <a16:creationId xmlns="" xmlns:a16="http://schemas.microsoft.com/office/drawing/2014/main" id="{B9E04333-7A90-41E0-B357-7E2A647B8FF9}"/>
              </a:ext>
            </a:extLst>
          </p:cNvPr>
          <p:cNvSpPr/>
          <p:nvPr/>
        </p:nvSpPr>
        <p:spPr>
          <a:xfrm>
            <a:off x="9815301" y="4652277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+ 8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Прямокутник: округлені кути 55">
            <a:extLst>
              <a:ext uri="{FF2B5EF4-FFF2-40B4-BE49-F238E27FC236}">
                <a16:creationId xmlns="" xmlns:a16="http://schemas.microsoft.com/office/drawing/2014/main" id="{E7A29B17-1E51-8506-4607-919030E85648}"/>
              </a:ext>
            </a:extLst>
          </p:cNvPr>
          <p:cNvSpPr/>
          <p:nvPr/>
        </p:nvSpPr>
        <p:spPr>
          <a:xfrm>
            <a:off x="8569467" y="5431905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+ 1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Прямокутник: округлені кути 56">
            <a:extLst>
              <a:ext uri="{FF2B5EF4-FFF2-40B4-BE49-F238E27FC236}">
                <a16:creationId xmlns="" xmlns:a16="http://schemas.microsoft.com/office/drawing/2014/main" id="{92C7983C-66B9-EFE5-FB83-830847806960}"/>
              </a:ext>
            </a:extLst>
          </p:cNvPr>
          <p:cNvSpPr/>
          <p:nvPr/>
        </p:nvSpPr>
        <p:spPr>
          <a:xfrm>
            <a:off x="7179080" y="6106185"/>
            <a:ext cx="1127464" cy="50556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+ 6</a:t>
            </a:r>
            <a:endParaRPr lang="x-none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8A14AA61-0F0D-D05E-AF47-46E5D013D988}"/>
              </a:ext>
            </a:extLst>
          </p:cNvPr>
          <p:cNvSpPr txBox="1"/>
          <p:nvPr/>
        </p:nvSpPr>
        <p:spPr>
          <a:xfrm>
            <a:off x="5705779" y="5721464"/>
            <a:ext cx="9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x-none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Стрілка: вигнута вгору 13">
            <a:extLst>
              <a:ext uri="{FF2B5EF4-FFF2-40B4-BE49-F238E27FC236}">
                <a16:creationId xmlns="" xmlns:a16="http://schemas.microsoft.com/office/drawing/2014/main" id="{86B0578B-B11A-797B-9F0A-730FA5986B7C}"/>
              </a:ext>
            </a:extLst>
          </p:cNvPr>
          <p:cNvSpPr/>
          <p:nvPr/>
        </p:nvSpPr>
        <p:spPr>
          <a:xfrm rot="1746015">
            <a:off x="1405256" y="3681541"/>
            <a:ext cx="815423" cy="32847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8" name="Стрілка: вигнута вгору 57">
            <a:extLst>
              <a:ext uri="{FF2B5EF4-FFF2-40B4-BE49-F238E27FC236}">
                <a16:creationId xmlns="" xmlns:a16="http://schemas.microsoft.com/office/drawing/2014/main" id="{D31C11CF-D8B4-0D77-1329-BFC18C839B38}"/>
              </a:ext>
            </a:extLst>
          </p:cNvPr>
          <p:cNvSpPr/>
          <p:nvPr/>
        </p:nvSpPr>
        <p:spPr>
          <a:xfrm rot="1746015">
            <a:off x="2470900" y="4427198"/>
            <a:ext cx="815423" cy="32847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79" name="Стрілка: вигнута вгору 58">
            <a:extLst>
              <a:ext uri="{FF2B5EF4-FFF2-40B4-BE49-F238E27FC236}">
                <a16:creationId xmlns="" xmlns:a16="http://schemas.microsoft.com/office/drawing/2014/main" id="{B4E27552-D293-C4F3-E929-7A92DEDC275D}"/>
              </a:ext>
            </a:extLst>
          </p:cNvPr>
          <p:cNvSpPr/>
          <p:nvPr/>
        </p:nvSpPr>
        <p:spPr>
          <a:xfrm rot="1746015">
            <a:off x="3705692" y="5162509"/>
            <a:ext cx="815423" cy="32847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0" name="Стрілка: вправо 23">
            <a:extLst>
              <a:ext uri="{FF2B5EF4-FFF2-40B4-BE49-F238E27FC236}">
                <a16:creationId xmlns="" xmlns:a16="http://schemas.microsoft.com/office/drawing/2014/main" id="{E7A20935-10E6-D4EB-D8E4-0CE66716E79D}"/>
              </a:ext>
            </a:extLst>
          </p:cNvPr>
          <p:cNvSpPr/>
          <p:nvPr/>
        </p:nvSpPr>
        <p:spPr>
          <a:xfrm>
            <a:off x="5060113" y="6194237"/>
            <a:ext cx="524966" cy="2513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Стрілка: вигнута вгору 60">
            <a:extLst>
              <a:ext uri="{FF2B5EF4-FFF2-40B4-BE49-F238E27FC236}">
                <a16:creationId xmlns="" xmlns:a16="http://schemas.microsoft.com/office/drawing/2014/main" id="{9DA8E191-7B09-5E0D-1B57-A0344979A10B}"/>
              </a:ext>
            </a:extLst>
          </p:cNvPr>
          <p:cNvSpPr/>
          <p:nvPr/>
        </p:nvSpPr>
        <p:spPr>
          <a:xfrm rot="19608056" flipH="1">
            <a:off x="10009718" y="3690474"/>
            <a:ext cx="779093" cy="32847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2" name="Стрілка: вигнута вгору 61">
            <a:extLst>
              <a:ext uri="{FF2B5EF4-FFF2-40B4-BE49-F238E27FC236}">
                <a16:creationId xmlns="" xmlns:a16="http://schemas.microsoft.com/office/drawing/2014/main" id="{73734FC7-B95C-579F-413A-65816D80B253}"/>
              </a:ext>
            </a:extLst>
          </p:cNvPr>
          <p:cNvSpPr/>
          <p:nvPr/>
        </p:nvSpPr>
        <p:spPr>
          <a:xfrm rot="19608056" flipH="1">
            <a:off x="8944074" y="4436131"/>
            <a:ext cx="779093" cy="32847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3" name="Стрілка: вигнута вгору 62">
            <a:extLst>
              <a:ext uri="{FF2B5EF4-FFF2-40B4-BE49-F238E27FC236}">
                <a16:creationId xmlns="" xmlns:a16="http://schemas.microsoft.com/office/drawing/2014/main" id="{9A027B90-86F6-ABAC-0EA2-4E38D379F232}"/>
              </a:ext>
            </a:extLst>
          </p:cNvPr>
          <p:cNvSpPr/>
          <p:nvPr/>
        </p:nvSpPr>
        <p:spPr>
          <a:xfrm rot="19608056" flipH="1">
            <a:off x="7686019" y="5155255"/>
            <a:ext cx="779093" cy="32847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84" name="Стрілка: вправо 63">
            <a:extLst>
              <a:ext uri="{FF2B5EF4-FFF2-40B4-BE49-F238E27FC236}">
                <a16:creationId xmlns="" xmlns:a16="http://schemas.microsoft.com/office/drawing/2014/main" id="{7D34AA15-FC28-B27B-8399-C320D163E982}"/>
              </a:ext>
            </a:extLst>
          </p:cNvPr>
          <p:cNvSpPr/>
          <p:nvPr/>
        </p:nvSpPr>
        <p:spPr>
          <a:xfrm flipH="1">
            <a:off x="6576787" y="6194237"/>
            <a:ext cx="572863" cy="2966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5" name="Picture 8" descr="Ответы Mail.ru: В каком мультике волчонок пел песенку &quot;чтобы все боялись,  чтоб не насмехались&quot; ?">
            <a:extLst>
              <a:ext uri="{FF2B5EF4-FFF2-40B4-BE49-F238E27FC236}">
                <a16:creationId xmlns="" xmlns:a16="http://schemas.microsoft.com/office/drawing/2014/main" id="{37DACAB5-4845-7BBD-E21E-581CD17A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29" b="96000" l="3762" r="95298">
                        <a14:foregroundMark x1="10658" y1="51429" x2="10658" y2="51429"/>
                        <a14:foregroundMark x1="32915" y1="48286" x2="32915" y2="48286"/>
                        <a14:foregroundMark x1="38245" y1="48286" x2="38245" y2="48286"/>
                        <a14:foregroundMark x1="40439" y1="44857" x2="40439" y2="44857"/>
                        <a14:foregroundMark x1="39185" y1="46857" x2="39185" y2="46857"/>
                        <a14:foregroundMark x1="33542" y1="46857" x2="33542" y2="4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1691" y="4335715"/>
            <a:ext cx="2298883" cy="25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Как нарисовать капитошку - фото и картинки abrakadabra.fun">
            <a:extLst>
              <a:ext uri="{FF2B5EF4-FFF2-40B4-BE49-F238E27FC236}">
                <a16:creationId xmlns="" xmlns:a16="http://schemas.microsoft.com/office/drawing/2014/main" id="{B46F8D10-54E0-916D-BA4A-38ED4F210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94" y="5415757"/>
            <a:ext cx="1281591" cy="12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794960" y="444596"/>
            <a:ext cx="8732066" cy="93866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Геометрична хвилинка </a:t>
            </a:r>
          </a:p>
        </p:txBody>
      </p:sp>
      <p:pic>
        <p:nvPicPr>
          <p:cNvPr id="34" name="Picture 2" descr="Милая маленькая девочка-зайчик катается на коньках. векторная карикатура. |  Премиум векторы">
            <a:extLst>
              <a:ext uri="{FF2B5EF4-FFF2-40B4-BE49-F238E27FC236}">
                <a16:creationId xmlns="" xmlns:a16="http://schemas.microsoft.com/office/drawing/2014/main" id="{551E6C51-F5E7-B809-82DA-CD5917D39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"/>
          <a:stretch/>
        </p:blipFill>
        <p:spPr bwMode="auto">
          <a:xfrm>
            <a:off x="8684985" y="1542969"/>
            <a:ext cx="3038192" cy="31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Mr Peabody Stickers | Redbubble">
            <a:extLst>
              <a:ext uri="{FF2B5EF4-FFF2-40B4-BE49-F238E27FC236}">
                <a16:creationId xmlns="" xmlns:a16="http://schemas.microsoft.com/office/drawing/2014/main" id="{18EEF84B-D683-8593-66F5-87741889A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60700" y="3859298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E7D64F74-45C7-06EC-D254-4348A50175CE}"/>
              </a:ext>
            </a:extLst>
          </p:cNvPr>
          <p:cNvSpPr/>
          <p:nvPr/>
        </p:nvSpPr>
        <p:spPr>
          <a:xfrm flipH="1">
            <a:off x="446311" y="1542970"/>
            <a:ext cx="3363685" cy="173363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Зайчик рухався по ковзанці. На льоду від ковзанів залишались сліди. </a:t>
            </a:r>
            <a:r>
              <a:rPr lang="uk-UA" sz="2000" b="1" dirty="0" smtClean="0">
                <a:solidFill>
                  <a:srgbClr val="7030A0"/>
                </a:solidFill>
              </a:rPr>
              <a:t>Впізнай </a:t>
            </a:r>
            <a:r>
              <a:rPr lang="uk-UA" sz="2000" b="1" dirty="0">
                <a:solidFill>
                  <a:srgbClr val="7030A0"/>
                </a:solidFill>
              </a:rPr>
              <a:t>у цих слідах геометричні фігури?</a:t>
            </a:r>
          </a:p>
        </p:txBody>
      </p:sp>
      <p:cxnSp>
        <p:nvCxnSpPr>
          <p:cNvPr id="37" name="Пряма сполучна лінія 11">
            <a:extLst>
              <a:ext uri="{FF2B5EF4-FFF2-40B4-BE49-F238E27FC236}">
                <a16:creationId xmlns="" xmlns:a16="http://schemas.microsoft.com/office/drawing/2014/main" id="{C885560B-1001-8536-9174-BAF9FE6E6DDE}"/>
              </a:ext>
            </a:extLst>
          </p:cNvPr>
          <p:cNvCxnSpPr/>
          <p:nvPr/>
        </p:nvCxnSpPr>
        <p:spPr>
          <a:xfrm flipV="1">
            <a:off x="4163463" y="1542970"/>
            <a:ext cx="3672792" cy="11689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олілінія: фігура 16">
            <a:extLst>
              <a:ext uri="{FF2B5EF4-FFF2-40B4-BE49-F238E27FC236}">
                <a16:creationId xmlns="" xmlns:a16="http://schemas.microsoft.com/office/drawing/2014/main" id="{5D37EFF8-BC53-32AA-F1E4-80BC3402A179}"/>
              </a:ext>
            </a:extLst>
          </p:cNvPr>
          <p:cNvSpPr/>
          <p:nvPr/>
        </p:nvSpPr>
        <p:spPr>
          <a:xfrm>
            <a:off x="4897747" y="2588581"/>
            <a:ext cx="2938508" cy="1376038"/>
          </a:xfrm>
          <a:custGeom>
            <a:avLst/>
            <a:gdLst>
              <a:gd name="connsiteX0" fmla="*/ 0 w 2938508"/>
              <a:gd name="connsiteY0" fmla="*/ 834500 h 1376038"/>
              <a:gd name="connsiteX1" fmla="*/ 861134 w 2938508"/>
              <a:gd name="connsiteY1" fmla="*/ 97654 h 1376038"/>
              <a:gd name="connsiteX2" fmla="*/ 1278384 w 2938508"/>
              <a:gd name="connsiteY2" fmla="*/ 1376038 h 1376038"/>
              <a:gd name="connsiteX3" fmla="*/ 1802167 w 2938508"/>
              <a:gd name="connsiteY3" fmla="*/ 0 h 1376038"/>
              <a:gd name="connsiteX4" fmla="*/ 1740023 w 2938508"/>
              <a:gd name="connsiteY4" fmla="*/ 852256 h 1376038"/>
              <a:gd name="connsiteX5" fmla="*/ 2938508 w 2938508"/>
              <a:gd name="connsiteY5" fmla="*/ 133165 h 137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8508" h="1376038">
                <a:moveTo>
                  <a:pt x="0" y="834500"/>
                </a:moveTo>
                <a:lnTo>
                  <a:pt x="861134" y="97654"/>
                </a:lnTo>
                <a:lnTo>
                  <a:pt x="1278384" y="1376038"/>
                </a:lnTo>
                <a:lnTo>
                  <a:pt x="1802167" y="0"/>
                </a:lnTo>
                <a:lnTo>
                  <a:pt x="1740023" y="852256"/>
                </a:lnTo>
                <a:lnTo>
                  <a:pt x="2938508" y="13316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Полілінія: фігура 17">
            <a:extLst>
              <a:ext uri="{FF2B5EF4-FFF2-40B4-BE49-F238E27FC236}">
                <a16:creationId xmlns="" xmlns:a16="http://schemas.microsoft.com/office/drawing/2014/main" id="{E913FD06-399A-9B49-7EA2-1F0ED6DD3147}"/>
              </a:ext>
            </a:extLst>
          </p:cNvPr>
          <p:cNvSpPr/>
          <p:nvPr/>
        </p:nvSpPr>
        <p:spPr>
          <a:xfrm>
            <a:off x="6681468" y="4023127"/>
            <a:ext cx="1870764" cy="2216399"/>
          </a:xfrm>
          <a:custGeom>
            <a:avLst/>
            <a:gdLst>
              <a:gd name="connsiteX0" fmla="*/ 489510 w 1870764"/>
              <a:gd name="connsiteY0" fmla="*/ 1495004 h 2216399"/>
              <a:gd name="connsiteX1" fmla="*/ 658186 w 1870764"/>
              <a:gd name="connsiteY1" fmla="*/ 1637047 h 2216399"/>
              <a:gd name="connsiteX2" fmla="*/ 906761 w 1870764"/>
              <a:gd name="connsiteY2" fmla="*/ 1663680 h 2216399"/>
              <a:gd name="connsiteX3" fmla="*/ 1128703 w 1870764"/>
              <a:gd name="connsiteY3" fmla="*/ 1548270 h 2216399"/>
              <a:gd name="connsiteX4" fmla="*/ 1235235 w 1870764"/>
              <a:gd name="connsiteY4" fmla="*/ 1139897 h 2216399"/>
              <a:gd name="connsiteX5" fmla="*/ 1022171 w 1870764"/>
              <a:gd name="connsiteY5" fmla="*/ 811423 h 2216399"/>
              <a:gd name="connsiteX6" fmla="*/ 604920 w 1870764"/>
              <a:gd name="connsiteY6" fmla="*/ 713769 h 2216399"/>
              <a:gd name="connsiteX7" fmla="*/ 178792 w 1870764"/>
              <a:gd name="connsiteY7" fmla="*/ 882445 h 2216399"/>
              <a:gd name="connsiteX8" fmla="*/ 1239 w 1870764"/>
              <a:gd name="connsiteY8" fmla="*/ 1415105 h 2216399"/>
              <a:gd name="connsiteX9" fmla="*/ 143281 w 1870764"/>
              <a:gd name="connsiteY9" fmla="*/ 1930010 h 2216399"/>
              <a:gd name="connsiteX10" fmla="*/ 826862 w 1870764"/>
              <a:gd name="connsiteY10" fmla="*/ 2214095 h 2216399"/>
              <a:gd name="connsiteX11" fmla="*/ 1448299 w 1870764"/>
              <a:gd name="connsiteY11" fmla="*/ 2036542 h 2216399"/>
              <a:gd name="connsiteX12" fmla="*/ 1759017 w 1870764"/>
              <a:gd name="connsiteY12" fmla="*/ 1566025 h 2216399"/>
              <a:gd name="connsiteX13" fmla="*/ 1865549 w 1870764"/>
              <a:gd name="connsiteY13" fmla="*/ 1015610 h 2216399"/>
              <a:gd name="connsiteX14" fmla="*/ 1616975 w 1870764"/>
              <a:gd name="connsiteY14" fmla="*/ 420806 h 2216399"/>
              <a:gd name="connsiteX15" fmla="*/ 1119825 w 1870764"/>
              <a:gd name="connsiteY15" fmla="*/ 145598 h 2216399"/>
              <a:gd name="connsiteX16" fmla="*/ 551654 w 1870764"/>
              <a:gd name="connsiteY16" fmla="*/ 3555 h 2216399"/>
              <a:gd name="connsiteX17" fmla="*/ 81138 w 1870764"/>
              <a:gd name="connsiteY17" fmla="*/ 56821 h 221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70764" h="2216399">
                <a:moveTo>
                  <a:pt x="489510" y="1495004"/>
                </a:moveTo>
                <a:cubicBezTo>
                  <a:pt x="539077" y="1551969"/>
                  <a:pt x="588644" y="1608934"/>
                  <a:pt x="658186" y="1637047"/>
                </a:cubicBezTo>
                <a:cubicBezTo>
                  <a:pt x="727728" y="1665160"/>
                  <a:pt x="828342" y="1678476"/>
                  <a:pt x="906761" y="1663680"/>
                </a:cubicBezTo>
                <a:cubicBezTo>
                  <a:pt x="985180" y="1648884"/>
                  <a:pt x="1073957" y="1635567"/>
                  <a:pt x="1128703" y="1548270"/>
                </a:cubicBezTo>
                <a:cubicBezTo>
                  <a:pt x="1183449" y="1460973"/>
                  <a:pt x="1252990" y="1262705"/>
                  <a:pt x="1235235" y="1139897"/>
                </a:cubicBezTo>
                <a:cubicBezTo>
                  <a:pt x="1217480" y="1017089"/>
                  <a:pt x="1127223" y="882444"/>
                  <a:pt x="1022171" y="811423"/>
                </a:cubicBezTo>
                <a:cubicBezTo>
                  <a:pt x="917119" y="740402"/>
                  <a:pt x="745483" y="701932"/>
                  <a:pt x="604920" y="713769"/>
                </a:cubicBezTo>
                <a:cubicBezTo>
                  <a:pt x="464357" y="725606"/>
                  <a:pt x="279405" y="765556"/>
                  <a:pt x="178792" y="882445"/>
                </a:cubicBezTo>
                <a:cubicBezTo>
                  <a:pt x="78178" y="999334"/>
                  <a:pt x="7157" y="1240511"/>
                  <a:pt x="1239" y="1415105"/>
                </a:cubicBezTo>
                <a:cubicBezTo>
                  <a:pt x="-4679" y="1589699"/>
                  <a:pt x="5677" y="1796845"/>
                  <a:pt x="143281" y="1930010"/>
                </a:cubicBezTo>
                <a:cubicBezTo>
                  <a:pt x="280885" y="2063175"/>
                  <a:pt x="609359" y="2196340"/>
                  <a:pt x="826862" y="2214095"/>
                </a:cubicBezTo>
                <a:cubicBezTo>
                  <a:pt x="1044365" y="2231850"/>
                  <a:pt x="1292940" y="2144554"/>
                  <a:pt x="1448299" y="2036542"/>
                </a:cubicBezTo>
                <a:cubicBezTo>
                  <a:pt x="1603658" y="1928530"/>
                  <a:pt x="1689475" y="1736180"/>
                  <a:pt x="1759017" y="1566025"/>
                </a:cubicBezTo>
                <a:cubicBezTo>
                  <a:pt x="1828559" y="1395870"/>
                  <a:pt x="1889223" y="1206480"/>
                  <a:pt x="1865549" y="1015610"/>
                </a:cubicBezTo>
                <a:cubicBezTo>
                  <a:pt x="1841875" y="824740"/>
                  <a:pt x="1741262" y="565808"/>
                  <a:pt x="1616975" y="420806"/>
                </a:cubicBezTo>
                <a:cubicBezTo>
                  <a:pt x="1492688" y="275804"/>
                  <a:pt x="1297379" y="215140"/>
                  <a:pt x="1119825" y="145598"/>
                </a:cubicBezTo>
                <a:cubicBezTo>
                  <a:pt x="942271" y="76056"/>
                  <a:pt x="724769" y="18351"/>
                  <a:pt x="551654" y="3555"/>
                </a:cubicBezTo>
                <a:cubicBezTo>
                  <a:pt x="378539" y="-11241"/>
                  <a:pt x="229838" y="22790"/>
                  <a:pt x="81138" y="56821"/>
                </a:cubicBez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олілінія: фігура 18">
            <a:extLst>
              <a:ext uri="{FF2B5EF4-FFF2-40B4-BE49-F238E27FC236}">
                <a16:creationId xmlns="" xmlns:a16="http://schemas.microsoft.com/office/drawing/2014/main" id="{CBB0566E-FF96-097A-3C42-E4617790B74C}"/>
              </a:ext>
            </a:extLst>
          </p:cNvPr>
          <p:cNvSpPr/>
          <p:nvPr/>
        </p:nvSpPr>
        <p:spPr>
          <a:xfrm>
            <a:off x="3211545" y="3994698"/>
            <a:ext cx="2871999" cy="1990559"/>
          </a:xfrm>
          <a:custGeom>
            <a:avLst/>
            <a:gdLst>
              <a:gd name="connsiteX0" fmla="*/ 457273 w 2871999"/>
              <a:gd name="connsiteY0" fmla="*/ 101209 h 1990559"/>
              <a:gd name="connsiteX1" fmla="*/ 332986 w 2871999"/>
              <a:gd name="connsiteY1" fmla="*/ 349784 h 1990559"/>
              <a:gd name="connsiteX2" fmla="*/ 634826 w 2871999"/>
              <a:gd name="connsiteY2" fmla="*/ 429683 h 1990559"/>
              <a:gd name="connsiteX3" fmla="*/ 972178 w 2871999"/>
              <a:gd name="connsiteY3" fmla="*/ 83454 h 1990559"/>
              <a:gd name="connsiteX4" fmla="*/ 1371673 w 2871999"/>
              <a:gd name="connsiteY4" fmla="*/ 12433 h 1990559"/>
              <a:gd name="connsiteX5" fmla="*/ 1780046 w 2871999"/>
              <a:gd name="connsiteY5" fmla="*/ 278763 h 1990559"/>
              <a:gd name="connsiteX6" fmla="*/ 1673514 w 2871999"/>
              <a:gd name="connsiteY6" fmla="*/ 651625 h 1990559"/>
              <a:gd name="connsiteX7" fmla="*/ 1336162 w 2871999"/>
              <a:gd name="connsiteY7" fmla="*/ 651625 h 1990559"/>
              <a:gd name="connsiteX8" fmla="*/ 696970 w 2871999"/>
              <a:gd name="connsiteY8" fmla="*/ 651625 h 1990559"/>
              <a:gd name="connsiteX9" fmla="*/ 332986 w 2871999"/>
              <a:gd name="connsiteY9" fmla="*/ 767035 h 1990559"/>
              <a:gd name="connsiteX10" fmla="*/ 4512 w 2871999"/>
              <a:gd name="connsiteY10" fmla="*/ 1077753 h 1990559"/>
              <a:gd name="connsiteX11" fmla="*/ 182065 w 2871999"/>
              <a:gd name="connsiteY11" fmla="*/ 1477248 h 1990559"/>
              <a:gd name="connsiteX12" fmla="*/ 723603 w 2871999"/>
              <a:gd name="connsiteY12" fmla="*/ 1530514 h 1990559"/>
              <a:gd name="connsiteX13" fmla="*/ 1211875 w 2871999"/>
              <a:gd name="connsiteY13" fmla="*/ 1202040 h 1990559"/>
              <a:gd name="connsiteX14" fmla="*/ 1566982 w 2871999"/>
              <a:gd name="connsiteY14" fmla="*/ 1033365 h 1990559"/>
              <a:gd name="connsiteX15" fmla="*/ 1930966 w 2871999"/>
              <a:gd name="connsiteY15" fmla="*/ 1086631 h 1990559"/>
              <a:gd name="connsiteX16" fmla="*/ 2064131 w 2871999"/>
              <a:gd name="connsiteY16" fmla="*/ 1450615 h 1990559"/>
              <a:gd name="connsiteX17" fmla="*/ 1575859 w 2871999"/>
              <a:gd name="connsiteY17" fmla="*/ 1601536 h 1990559"/>
              <a:gd name="connsiteX18" fmla="*/ 1265141 w 2871999"/>
              <a:gd name="connsiteY18" fmla="*/ 1734701 h 1990559"/>
              <a:gd name="connsiteX19" fmla="*/ 1238508 w 2871999"/>
              <a:gd name="connsiteY19" fmla="*/ 1894499 h 1990559"/>
              <a:gd name="connsiteX20" fmla="*/ 1638003 w 2871999"/>
              <a:gd name="connsiteY20" fmla="*/ 1983275 h 1990559"/>
              <a:gd name="connsiteX21" fmla="*/ 2144030 w 2871999"/>
              <a:gd name="connsiteY21" fmla="*/ 1983275 h 1990559"/>
              <a:gd name="connsiteX22" fmla="*/ 2871999 w 2871999"/>
              <a:gd name="connsiteY22" fmla="*/ 1965520 h 1990559"/>
              <a:gd name="connsiteX23" fmla="*/ 2871999 w 2871999"/>
              <a:gd name="connsiteY23" fmla="*/ 1965520 h 199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71999" h="1990559">
                <a:moveTo>
                  <a:pt x="457273" y="101209"/>
                </a:moveTo>
                <a:cubicBezTo>
                  <a:pt x="380333" y="198123"/>
                  <a:pt x="303394" y="295038"/>
                  <a:pt x="332986" y="349784"/>
                </a:cubicBezTo>
                <a:cubicBezTo>
                  <a:pt x="362578" y="404530"/>
                  <a:pt x="528294" y="474071"/>
                  <a:pt x="634826" y="429683"/>
                </a:cubicBezTo>
                <a:cubicBezTo>
                  <a:pt x="741358" y="385295"/>
                  <a:pt x="849370" y="152996"/>
                  <a:pt x="972178" y="83454"/>
                </a:cubicBezTo>
                <a:cubicBezTo>
                  <a:pt x="1094986" y="13912"/>
                  <a:pt x="1237029" y="-20118"/>
                  <a:pt x="1371673" y="12433"/>
                </a:cubicBezTo>
                <a:cubicBezTo>
                  <a:pt x="1506317" y="44984"/>
                  <a:pt x="1729739" y="172231"/>
                  <a:pt x="1780046" y="278763"/>
                </a:cubicBezTo>
                <a:cubicBezTo>
                  <a:pt x="1830353" y="385295"/>
                  <a:pt x="1747495" y="589481"/>
                  <a:pt x="1673514" y="651625"/>
                </a:cubicBezTo>
                <a:cubicBezTo>
                  <a:pt x="1599533" y="713769"/>
                  <a:pt x="1336162" y="651625"/>
                  <a:pt x="1336162" y="651625"/>
                </a:cubicBezTo>
                <a:cubicBezTo>
                  <a:pt x="1173405" y="651625"/>
                  <a:pt x="864166" y="632390"/>
                  <a:pt x="696970" y="651625"/>
                </a:cubicBezTo>
                <a:cubicBezTo>
                  <a:pt x="529774" y="670860"/>
                  <a:pt x="448396" y="696014"/>
                  <a:pt x="332986" y="767035"/>
                </a:cubicBezTo>
                <a:cubicBezTo>
                  <a:pt x="217576" y="838056"/>
                  <a:pt x="29665" y="959384"/>
                  <a:pt x="4512" y="1077753"/>
                </a:cubicBezTo>
                <a:cubicBezTo>
                  <a:pt x="-20641" y="1196122"/>
                  <a:pt x="62216" y="1401788"/>
                  <a:pt x="182065" y="1477248"/>
                </a:cubicBezTo>
                <a:cubicBezTo>
                  <a:pt x="301914" y="1552708"/>
                  <a:pt x="551968" y="1576382"/>
                  <a:pt x="723603" y="1530514"/>
                </a:cubicBezTo>
                <a:cubicBezTo>
                  <a:pt x="895238" y="1484646"/>
                  <a:pt x="1071312" y="1284898"/>
                  <a:pt x="1211875" y="1202040"/>
                </a:cubicBezTo>
                <a:cubicBezTo>
                  <a:pt x="1352438" y="1119182"/>
                  <a:pt x="1447134" y="1052600"/>
                  <a:pt x="1566982" y="1033365"/>
                </a:cubicBezTo>
                <a:cubicBezTo>
                  <a:pt x="1686830" y="1014130"/>
                  <a:pt x="1848108" y="1017089"/>
                  <a:pt x="1930966" y="1086631"/>
                </a:cubicBezTo>
                <a:cubicBezTo>
                  <a:pt x="2013824" y="1156173"/>
                  <a:pt x="2123315" y="1364798"/>
                  <a:pt x="2064131" y="1450615"/>
                </a:cubicBezTo>
                <a:cubicBezTo>
                  <a:pt x="2004947" y="1536432"/>
                  <a:pt x="1709024" y="1554188"/>
                  <a:pt x="1575859" y="1601536"/>
                </a:cubicBezTo>
                <a:cubicBezTo>
                  <a:pt x="1442694" y="1648884"/>
                  <a:pt x="1321366" y="1685874"/>
                  <a:pt x="1265141" y="1734701"/>
                </a:cubicBezTo>
                <a:cubicBezTo>
                  <a:pt x="1208916" y="1783528"/>
                  <a:pt x="1176364" y="1853070"/>
                  <a:pt x="1238508" y="1894499"/>
                </a:cubicBezTo>
                <a:cubicBezTo>
                  <a:pt x="1300652" y="1935928"/>
                  <a:pt x="1487083" y="1968479"/>
                  <a:pt x="1638003" y="1983275"/>
                </a:cubicBezTo>
                <a:cubicBezTo>
                  <a:pt x="1788923" y="1998071"/>
                  <a:pt x="1938364" y="1986234"/>
                  <a:pt x="2144030" y="1983275"/>
                </a:cubicBezTo>
                <a:cubicBezTo>
                  <a:pt x="2349696" y="1980316"/>
                  <a:pt x="2871999" y="1965520"/>
                  <a:pt x="2871999" y="1965520"/>
                </a:cubicBezTo>
                <a:lnTo>
                  <a:pt x="2871999" y="1965520"/>
                </a:lnTo>
              </a:path>
            </a:pathLst>
          </a:cu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TextBox 2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6" name="Прямоугольник 11">
            <a:extLst>
              <a:ext uri="{FF2B5EF4-FFF2-40B4-BE49-F238E27FC236}">
                <a16:creationId xmlns="" xmlns:a16="http://schemas.microsoft.com/office/drawing/2014/main" id="{32BC328D-661B-34F1-AB74-583A76F94E62}"/>
              </a:ext>
            </a:extLst>
          </p:cNvPr>
          <p:cNvSpPr/>
          <p:nvPr/>
        </p:nvSpPr>
        <p:spPr>
          <a:xfrm>
            <a:off x="1936669" y="483639"/>
            <a:ext cx="8732066" cy="7682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Усне розв'язування задачі 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6053271" y="1627877"/>
            <a:ext cx="559114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На даху будинка висіли бурульки.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Петрик сніжками збив 3 бурульки, а Тимко — 4.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BB5F851-AECF-C5FB-B9E7-2ED5DE87E545}"/>
              </a:ext>
            </a:extLst>
          </p:cNvPr>
          <p:cNvSpPr txBox="1"/>
          <p:nvPr/>
        </p:nvSpPr>
        <p:spPr>
          <a:xfrm>
            <a:off x="938091" y="4651392"/>
            <a:ext cx="3442618" cy="52322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Скільки </a:t>
            </a:r>
            <a:r>
              <a:rPr lang="uk-UA" sz="2800" b="1" dirty="0">
                <a:solidFill>
                  <a:srgbClr val="7030A0"/>
                </a:solidFill>
              </a:rPr>
              <a:t>всього</a:t>
            </a:r>
            <a:r>
              <a:rPr lang="ru-RU" sz="2800" b="1" dirty="0">
                <a:solidFill>
                  <a:srgbClr val="7030A0"/>
                </a:solidFill>
              </a:rPr>
              <a:t>...? 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30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761999" y="1391366"/>
            <a:ext cx="4928587" cy="2683019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Прямокутник: округлені кути 65">
            <a:extLst>
              <a:ext uri="{FF2B5EF4-FFF2-40B4-BE49-F238E27FC236}">
                <a16:creationId xmlns="" xmlns:a16="http://schemas.microsoft.com/office/drawing/2014/main" id="{9FE0BA55-A41A-0748-F713-0EA4A031D0D2}"/>
              </a:ext>
            </a:extLst>
          </p:cNvPr>
          <p:cNvSpPr/>
          <p:nvPr/>
        </p:nvSpPr>
        <p:spPr>
          <a:xfrm>
            <a:off x="6027938" y="1627876"/>
            <a:ext cx="5667375" cy="1429045"/>
          </a:xfrm>
          <a:prstGeom prst="roundRect">
            <a:avLst/>
          </a:prstGeom>
          <a:noFill/>
          <a:ln w="76200">
            <a:solidFill>
              <a:srgbClr val="00D2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5683B1C-CD12-AA6A-10DE-CC93F4A4F326}"/>
              </a:ext>
            </a:extLst>
          </p:cNvPr>
          <p:cNvSpPr txBox="1"/>
          <p:nvPr/>
        </p:nvSpPr>
        <p:spPr>
          <a:xfrm>
            <a:off x="6195188" y="5396421"/>
            <a:ext cx="2398037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3366FF"/>
                </a:solidFill>
              </a:rPr>
              <a:t>3 + 4 = 7</a:t>
            </a:r>
            <a:endParaRPr lang="x-none" sz="4000" b="1" dirty="0">
              <a:solidFill>
                <a:srgbClr val="3366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E4A1A8F-B597-5B8E-C100-FB906DFBF6F9}"/>
              </a:ext>
            </a:extLst>
          </p:cNvPr>
          <p:cNvSpPr txBox="1"/>
          <p:nvPr/>
        </p:nvSpPr>
        <p:spPr>
          <a:xfrm>
            <a:off x="938091" y="5440532"/>
            <a:ext cx="3442618" cy="52322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На скільки більше...?</a:t>
            </a:r>
          </a:p>
        </p:txBody>
      </p:sp>
      <p:pic>
        <p:nvPicPr>
          <p:cNvPr id="37" name="Picture 2" descr="Пин на доске КЛИП-АРТ / Вода,капли,снег»">
            <a:extLst>
              <a:ext uri="{FF2B5EF4-FFF2-40B4-BE49-F238E27FC236}">
                <a16:creationId xmlns="" xmlns:a16="http://schemas.microsoft.com/office/drawing/2014/main" id="{F69B80F2-4D2B-51CA-8F64-DA23741A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86" y="1464201"/>
            <a:ext cx="2505062" cy="111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Дети играют в снежки клипарт-картинка. Бесплатная загрузка. | Creazilla">
            <a:extLst>
              <a:ext uri="{FF2B5EF4-FFF2-40B4-BE49-F238E27FC236}">
                <a16:creationId xmlns="" xmlns:a16="http://schemas.microsoft.com/office/drawing/2014/main" id="{33D85D77-182A-9410-E790-2B0FB14D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63" y="2320374"/>
            <a:ext cx="4602016" cy="16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877794A-0CD6-2E06-D1D8-CC79DDD8D280}"/>
              </a:ext>
            </a:extLst>
          </p:cNvPr>
          <p:cNvSpPr txBox="1"/>
          <p:nvPr/>
        </p:nvSpPr>
        <p:spPr>
          <a:xfrm>
            <a:off x="6195188" y="4528281"/>
            <a:ext cx="2398037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3366FF"/>
                </a:solidFill>
              </a:rPr>
              <a:t>4 – 3 = 1</a:t>
            </a:r>
            <a:endParaRPr lang="x-none" sz="4000" b="1" dirty="0">
              <a:solidFill>
                <a:srgbClr val="3366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E4A1A8F-B597-5B8E-C100-FB906DFBF6F9}"/>
              </a:ext>
            </a:extLst>
          </p:cNvPr>
          <p:cNvSpPr txBox="1"/>
          <p:nvPr/>
        </p:nvSpPr>
        <p:spPr>
          <a:xfrm>
            <a:off x="6953878" y="3243388"/>
            <a:ext cx="327869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Добери вираз до запитання задачі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>
            <a:endCxn id="40" idx="1"/>
          </p:cNvCxnSpPr>
          <p:nvPr/>
        </p:nvCxnSpPr>
        <p:spPr>
          <a:xfrm flipV="1">
            <a:off x="4367986" y="4882224"/>
            <a:ext cx="1827202" cy="8199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9" idx="3"/>
          </p:cNvCxnSpPr>
          <p:nvPr/>
        </p:nvCxnSpPr>
        <p:spPr>
          <a:xfrm>
            <a:off x="4380709" y="4913002"/>
            <a:ext cx="1814479" cy="10205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2245" y="625157"/>
            <a:ext cx="9509926" cy="9423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6169" y="2063071"/>
            <a:ext cx="5462078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будемо  віднімати числа.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Складати </a:t>
            </a:r>
            <a:r>
              <a:rPr lang="uk-UA" sz="3200" b="1" dirty="0">
                <a:solidFill>
                  <a:schemeClr val="bg1"/>
                </a:solidFill>
              </a:rPr>
              <a:t>та розв'язувати задачі за малюнком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8" y="3035751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072673" y="520437"/>
            <a:ext cx="8732066" cy="81850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випадок обчислення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8" name="Picture 6" descr="Mr Peabody Stickers | Redbubble">
            <a:extLst>
              <a:ext uri="{FF2B5EF4-FFF2-40B4-BE49-F238E27FC236}">
                <a16:creationId xmlns="" xmlns:a16="http://schemas.microsoft.com/office/drawing/2014/main" id="{D6C5A2C5-C9EE-DB83-598C-4DA7C8FC6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52735" y="254007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3D2F13B-3EEF-FCE2-7C61-3FA1016B3FBD}"/>
              </a:ext>
            </a:extLst>
          </p:cNvPr>
          <p:cNvSpPr txBox="1"/>
          <p:nvPr/>
        </p:nvSpPr>
        <p:spPr>
          <a:xfrm>
            <a:off x="3336424" y="2926319"/>
            <a:ext cx="2120020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6 – 2 = 4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40" name="Прямокутник: округлені кути 31">
            <a:extLst>
              <a:ext uri="{FF2B5EF4-FFF2-40B4-BE49-F238E27FC236}">
                <a16:creationId xmlns="" xmlns:a16="http://schemas.microsoft.com/office/drawing/2014/main" id="{602CA467-CD61-2DB1-0A28-50A4CFD27708}"/>
              </a:ext>
            </a:extLst>
          </p:cNvPr>
          <p:cNvSpPr/>
          <p:nvPr/>
        </p:nvSpPr>
        <p:spPr>
          <a:xfrm>
            <a:off x="8239337" y="1619454"/>
            <a:ext cx="2688120" cy="18282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D41F44A-CCA7-E80D-3AF0-D0D1DF7B8ED8}"/>
              </a:ext>
            </a:extLst>
          </p:cNvPr>
          <p:cNvSpPr txBox="1"/>
          <p:nvPr/>
        </p:nvSpPr>
        <p:spPr>
          <a:xfrm>
            <a:off x="8602058" y="1774024"/>
            <a:ext cx="1996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6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4000" b="1" dirty="0">
                <a:solidFill>
                  <a:srgbClr val="FF0000"/>
                </a:solidFill>
              </a:rPr>
              <a:t>2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= </a:t>
            </a:r>
            <a:r>
              <a:rPr lang="ru-RU" sz="4000" b="1" dirty="0">
                <a:solidFill>
                  <a:srgbClr val="FF0000"/>
                </a:solidFill>
              </a:rPr>
              <a:t>4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4504CE4-3DA2-E0E0-C75A-CB99F70A6DEC}"/>
              </a:ext>
            </a:extLst>
          </p:cNvPr>
          <p:cNvSpPr txBox="1"/>
          <p:nvPr/>
        </p:nvSpPr>
        <p:spPr>
          <a:xfrm>
            <a:off x="8351672" y="2658197"/>
            <a:ext cx="256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ru-RU" sz="4000" b="1" dirty="0">
                <a:solidFill>
                  <a:srgbClr val="FF0000"/>
                </a:solidFill>
              </a:rPr>
              <a:t>6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4000" b="1" dirty="0">
                <a:solidFill>
                  <a:srgbClr val="FF0000"/>
                </a:solidFill>
              </a:rPr>
              <a:t>2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= 1</a:t>
            </a:r>
            <a:r>
              <a:rPr lang="ru-RU" sz="4000" b="1" dirty="0">
                <a:solidFill>
                  <a:srgbClr val="FF0000"/>
                </a:solidFill>
              </a:rPr>
              <a:t>4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43" name="Дуга 42">
            <a:extLst>
              <a:ext uri="{FF2B5EF4-FFF2-40B4-BE49-F238E27FC236}">
                <a16:creationId xmlns="" xmlns:a16="http://schemas.microsoft.com/office/drawing/2014/main" id="{74D49F85-085E-4450-CFA7-2C0C6BD47570}"/>
              </a:ext>
            </a:extLst>
          </p:cNvPr>
          <p:cNvSpPr/>
          <p:nvPr/>
        </p:nvSpPr>
        <p:spPr>
          <a:xfrm rot="8045199">
            <a:off x="8512679" y="2088231"/>
            <a:ext cx="1325051" cy="1342466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05126F0-3211-BC7E-CEE8-CC464EFD6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656" y="1723810"/>
            <a:ext cx="840185" cy="108366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AA82B7A5-8C86-DB5B-EF86-5CCE8B696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637" y="2102627"/>
            <a:ext cx="1166179" cy="72714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A53A5262-2156-330A-4786-014463638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116" y="1716246"/>
            <a:ext cx="840185" cy="108366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086B7C60-E789-C93C-8F7D-FE4E0BFF0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08" y="1723810"/>
            <a:ext cx="840185" cy="10836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C4F8CEF2-60FF-ED65-0BD7-DA6179705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452" y="1746106"/>
            <a:ext cx="840185" cy="108366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24B787CB-EDFF-6C40-2C87-0EA67012C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816" y="2102626"/>
            <a:ext cx="1166179" cy="72714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E5A35676-4553-CC59-5B44-E50159305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48" y="3845261"/>
            <a:ext cx="840185" cy="108366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1331B2C7-10D0-98A4-5B6F-718D983B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92" y="3867557"/>
            <a:ext cx="840185" cy="108366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1F9D57CB-CC34-0391-77B2-106B2ABB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964" y="3845261"/>
            <a:ext cx="840185" cy="10836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90DC1587-35DB-5DB0-CFD6-2573F7BE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24" y="3837697"/>
            <a:ext cx="840185" cy="10836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1B00C240-85E1-178F-621B-81A827B17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716" y="3845261"/>
            <a:ext cx="840185" cy="10836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0A70CAD1-3920-87BD-CF48-EF8AC281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760" y="3867557"/>
            <a:ext cx="840185" cy="108366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6D853AB-7345-AFEE-3D8F-63BDEDBE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04" y="3876354"/>
            <a:ext cx="840185" cy="10836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61575A63-A44F-2F69-BD0E-0F47604E2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64" y="3868790"/>
            <a:ext cx="840185" cy="108366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C697F5B9-B294-01CD-9692-D651DD0A8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556" y="3876354"/>
            <a:ext cx="840185" cy="108366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C59971CA-9FB6-35E9-B6CF-499E24FAF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00" y="3898650"/>
            <a:ext cx="840185" cy="108366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A9830460-5D8F-10CC-D55C-20B3D058A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76" y="4996240"/>
            <a:ext cx="840185" cy="108366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D6CAFF6A-5C05-A797-6810-EA4D8C71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36" y="4988676"/>
            <a:ext cx="840185" cy="108366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CDA8CD3C-79DF-CC1F-17E8-8CE7EBB0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28" y="4996240"/>
            <a:ext cx="840185" cy="108366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8C8059B9-182F-2BBB-BA58-D5F9FD2E2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472" y="5018536"/>
            <a:ext cx="840185" cy="108366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A73F6CCA-C8F9-0D54-3FD1-D2C277C5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723" y="5352761"/>
            <a:ext cx="1166179" cy="72714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D59ECB1A-840E-3C3C-F207-82A73975C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198" y="5352761"/>
            <a:ext cx="1166179" cy="72714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1EBFFA8E-4BED-6732-3EF7-F3C8F24D0851}"/>
              </a:ext>
            </a:extLst>
          </p:cNvPr>
          <p:cNvSpPr txBox="1"/>
          <p:nvPr/>
        </p:nvSpPr>
        <p:spPr>
          <a:xfrm>
            <a:off x="8267825" y="5205519"/>
            <a:ext cx="2528357" cy="78319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ru-RU" sz="4000" b="1" dirty="0">
                <a:solidFill>
                  <a:srgbClr val="FF0000"/>
                </a:solidFill>
              </a:rPr>
              <a:t>6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4000" b="1" dirty="0">
                <a:solidFill>
                  <a:srgbClr val="FF0000"/>
                </a:solidFill>
              </a:rPr>
              <a:t>2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= 1</a:t>
            </a:r>
            <a:r>
              <a:rPr lang="ru-RU" sz="4000" b="1" dirty="0">
                <a:solidFill>
                  <a:srgbClr val="FF0000"/>
                </a:solidFill>
              </a:rPr>
              <a:t>4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67" name="Дуга 66">
            <a:extLst>
              <a:ext uri="{FF2B5EF4-FFF2-40B4-BE49-F238E27FC236}">
                <a16:creationId xmlns="" xmlns:a16="http://schemas.microsoft.com/office/drawing/2014/main" id="{97F6B898-8657-456D-51F2-F4529D80B5CB}"/>
              </a:ext>
            </a:extLst>
          </p:cNvPr>
          <p:cNvSpPr/>
          <p:nvPr/>
        </p:nvSpPr>
        <p:spPr>
          <a:xfrm rot="8045199">
            <a:off x="8516270" y="4660001"/>
            <a:ext cx="1205145" cy="1327535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85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343135" y="1792283"/>
            <a:ext cx="5442858" cy="149292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Одиниці</a:t>
            </a:r>
            <a:r>
              <a:rPr lang="uk-UA" sz="4400" b="1" dirty="0">
                <a:solidFill>
                  <a:schemeClr val="tx2">
                    <a:lumMod val="50000"/>
                  </a:schemeClr>
                </a:solidFill>
              </a:rPr>
              <a:t> віднімаємо від </a:t>
            </a:r>
            <a:r>
              <a:rPr lang="uk-UA" sz="4400" b="1" dirty="0">
                <a:solidFill>
                  <a:srgbClr val="FF0000"/>
                </a:solidFill>
              </a:rPr>
              <a:t>одиниць.</a:t>
            </a: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  <p:bldP spid="42" grpId="0"/>
      <p:bldP spid="43" grpId="0" animBg="1"/>
      <p:bldP spid="67" grpId="0" animBg="1"/>
      <p:bldP spid="6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12466</TotalTime>
  <Words>500</Words>
  <Application>Microsoft Office PowerPoint</Application>
  <PresentationFormat>Произвольный</PresentationFormat>
  <Paragraphs>168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1351</cp:revision>
  <dcterms:created xsi:type="dcterms:W3CDTF">2018-01-05T16:38:53Z</dcterms:created>
  <dcterms:modified xsi:type="dcterms:W3CDTF">2024-02-29T09:42:16Z</dcterms:modified>
</cp:coreProperties>
</file>