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985" r:id="rId3"/>
    <p:sldId id="976" r:id="rId4"/>
    <p:sldId id="975" r:id="rId5"/>
    <p:sldId id="989" r:id="rId6"/>
    <p:sldId id="994" r:id="rId7"/>
    <p:sldId id="979" r:id="rId8"/>
    <p:sldId id="986" r:id="rId9"/>
    <p:sldId id="995" r:id="rId10"/>
    <p:sldId id="990" r:id="rId11"/>
    <p:sldId id="996" r:id="rId12"/>
    <p:sldId id="997" r:id="rId13"/>
    <p:sldId id="9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EF71CE"/>
    <a:srgbClr val="322ADA"/>
    <a:srgbClr val="E838BA"/>
    <a:srgbClr val="295FFF"/>
    <a:srgbClr val="463EDE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6553" y="4685943"/>
            <a:ext cx="901380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Робота з </a:t>
            </a:r>
            <a:r>
              <a:rPr lang="ru-RU" sz="4800" b="1" dirty="0" err="1" smtClean="0">
                <a:solidFill>
                  <a:schemeClr val="bg1"/>
                </a:solidFill>
              </a:rPr>
              <a:t>дитячою</a:t>
            </a:r>
            <a:r>
              <a:rPr lang="ru-RU" sz="4800" b="1" dirty="0" smtClean="0">
                <a:solidFill>
                  <a:schemeClr val="bg1"/>
                </a:solidFill>
              </a:rPr>
              <a:t> книгою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921" y="1268965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92</a:t>
            </a:r>
          </a:p>
        </p:txBody>
      </p:sp>
      <p:pic>
        <p:nvPicPr>
          <p:cNvPr id="1026" name="Picture 2" descr="D:\Картинки до тестів\!!!!_ЭСМИРА_Супергерой\_free_2024-01-08-11-34-40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53" y="1104238"/>
            <a:ext cx="3325477" cy="33254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зимує їжачок. Тест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2057" y="1424852"/>
            <a:ext cx="4180020" cy="6322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1. На галявині є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54948" y="1413136"/>
            <a:ext cx="5620720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а) дерево     б) пеньок     в) їжачок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32058" y="2106671"/>
            <a:ext cx="4180021" cy="6322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2. Пеньок присипаний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42973" y="2106671"/>
            <a:ext cx="5632697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а) снігом      б) листям     в) зерном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061" y="2796570"/>
            <a:ext cx="4180020" cy="6322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3. Під пеньком постіль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54951" y="2777349"/>
            <a:ext cx="5620719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а) мишки     б) хом’ячка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в)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їжачка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2060" y="3535508"/>
            <a:ext cx="4180021" cy="6322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 Навесні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їжачка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будить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54952" y="3516287"/>
            <a:ext cx="5620718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а) вітер      б) пеньок     в) весна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2058" y="4543650"/>
            <a:ext cx="754382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1.б</a:t>
            </a:r>
          </a:p>
        </p:txBody>
      </p:sp>
      <p:pic>
        <p:nvPicPr>
          <p:cNvPr id="39" name="Picture 4" descr="https://encrypted-tbn0.gstatic.com/images?q=tbn:ANd9GcQO6V6rUARRNcm3RiNnh-YwKPmUwPpjAQw0tA7vtUllx0BgSQFAxh8bk_KJf2q6qloiJs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4210712"/>
            <a:ext cx="3634740" cy="24187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338060" y="1481169"/>
            <a:ext cx="480060" cy="5138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91276" y="4543650"/>
            <a:ext cx="796742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2.а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29725" y="4537793"/>
            <a:ext cx="798421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3.в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5442973" y="2165913"/>
            <a:ext cx="480060" cy="5138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005991" y="4543650"/>
            <a:ext cx="743402" cy="6322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4.б</a:t>
            </a:r>
          </a:p>
        </p:txBody>
      </p:sp>
      <p:sp>
        <p:nvSpPr>
          <p:cNvPr id="45" name="Овал 44"/>
          <p:cNvSpPr/>
          <p:nvPr/>
        </p:nvSpPr>
        <p:spPr>
          <a:xfrm>
            <a:off x="9218684" y="2895833"/>
            <a:ext cx="480060" cy="5138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085084" y="3594750"/>
            <a:ext cx="480060" cy="5138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3" grpId="0" animBg="1"/>
      <p:bldP spid="34" grpId="0" animBg="1"/>
      <p:bldP spid="36" grpId="0" animBg="1"/>
      <p:bldP spid="2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Утвори пестливі слова від слів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70560" y="1485178"/>
            <a:ext cx="1670556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Пень –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1116" y="1501186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пеньок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4489" y="2315787"/>
            <a:ext cx="1613906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сніг –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88395" y="2315787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сніжок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7929" y="3145082"/>
            <a:ext cx="1613908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їжак –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88395" y="3161699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їжачок</a:t>
            </a:r>
          </a:p>
        </p:txBody>
      </p:sp>
      <p:pic>
        <p:nvPicPr>
          <p:cNvPr id="39" name="Picture 4" descr="https://encrypted-tbn0.gstatic.com/images?q=tbn:ANd9GcQO6V6rUARRNcm3RiNnh-YwKPmUwPpjAQw0tA7vtUllx0BgSQFAxh8bk_KJf2q6qloiJs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4119438"/>
            <a:ext cx="3771900" cy="251003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33300" y="1524044"/>
            <a:ext cx="1796788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яма –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30088" y="1533813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ямка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2315787"/>
            <a:ext cx="1877731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мороз –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69750" y="2315789"/>
            <a:ext cx="2095912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морозець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1" y="3153215"/>
            <a:ext cx="1877731" cy="632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весна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2731" y="3173415"/>
            <a:ext cx="2313183" cy="632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веснонька</a:t>
            </a:r>
          </a:p>
        </p:txBody>
      </p:sp>
    </p:spTree>
    <p:extLst>
      <p:ext uri="{BB962C8B-B14F-4D97-AF65-F5344CB8AC3E}">
        <p14:creationId xmlns:p14="http://schemas.microsoft.com/office/powerpoint/2010/main" val="38137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0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9322" y="2575070"/>
            <a:ext cx="588398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Про кого йдеться в тексті?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Що дізналися про </a:t>
            </a:r>
            <a:r>
              <a:rPr lang="uk-UA" sz="2800" b="1" dirty="0" err="1" smtClean="0">
                <a:solidFill>
                  <a:schemeClr val="bg1"/>
                </a:solidFill>
              </a:rPr>
              <a:t>їжачка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Коли прокидається їжачок?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Чи було важко виконувати тест?</a:t>
            </a:r>
          </a:p>
        </p:txBody>
      </p:sp>
    </p:spTree>
    <p:extLst>
      <p:ext uri="{BB962C8B-B14F-4D97-AF65-F5344CB8AC3E}">
        <p14:creationId xmlns:p14="http://schemas.microsoft.com/office/powerpoint/2010/main" val="39979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075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9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1096" y="494529"/>
            <a:ext cx="8732066" cy="916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Дихальна вправа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817416" y="1866706"/>
            <a:ext cx="6292544" cy="8079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носом.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ротом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83BC6D8-BB7C-4223-9A0E-04B056185E8D}"/>
              </a:ext>
            </a:extLst>
          </p:cNvPr>
          <p:cNvSpPr/>
          <p:nvPr/>
        </p:nvSpPr>
        <p:spPr>
          <a:xfrm>
            <a:off x="4785953" y="3288064"/>
            <a:ext cx="6355469" cy="8724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Вдих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 ротом.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носом</a:t>
            </a: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4789498" y="4713714"/>
            <a:ext cx="6292544" cy="8869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Вдих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носом.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Видих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ротом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Дихальні вправи поможуть вам в складних ситуаціях | Міжгірський професійний  ліц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r="21192"/>
          <a:stretch/>
        </p:blipFill>
        <p:spPr bwMode="auto">
          <a:xfrm>
            <a:off x="792000" y="1749024"/>
            <a:ext cx="3852000" cy="40684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8994" y="1339816"/>
            <a:ext cx="847788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err="1"/>
              <a:t>українському</a:t>
            </a:r>
            <a:r>
              <a:rPr lang="ru-RU" sz="3200" b="1" dirty="0"/>
              <a:t> </a:t>
            </a:r>
            <a:r>
              <a:rPr lang="ru-RU" sz="3200" b="1" dirty="0" err="1"/>
              <a:t>алфавіті</a:t>
            </a:r>
            <a:r>
              <a:rPr lang="ru-RU" sz="3200" b="1" dirty="0"/>
              <a:t> </a:t>
            </a:r>
            <a:r>
              <a:rPr lang="ru-RU" sz="3200" b="1" dirty="0" smtClean="0"/>
              <a:t>              </a:t>
            </a:r>
            <a:r>
              <a:rPr lang="ru-RU" sz="3200" b="1" dirty="0" err="1" smtClean="0"/>
              <a:t>букви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Голосні</a:t>
            </a:r>
            <a:r>
              <a:rPr lang="ru-RU" sz="3200" b="1" dirty="0"/>
              <a:t> звуки </a:t>
            </a:r>
            <a:r>
              <a:rPr lang="ru-RU" sz="3200" b="1" dirty="0" err="1"/>
              <a:t>позначаються</a:t>
            </a:r>
            <a:r>
              <a:rPr lang="ru-RU" sz="3200" b="1" dirty="0"/>
              <a:t> такими </a:t>
            </a:r>
            <a:r>
              <a:rPr lang="ru-RU" sz="3200" b="1" dirty="0" smtClean="0"/>
              <a:t>буквами: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Не </a:t>
            </a:r>
            <a:r>
              <a:rPr lang="ru-RU" sz="3200" b="1" dirty="0" err="1"/>
              <a:t>позначає</a:t>
            </a:r>
            <a:r>
              <a:rPr lang="ru-RU" sz="3200" b="1" dirty="0"/>
              <a:t> звука буква </a:t>
            </a:r>
            <a:r>
              <a:rPr lang="ru-RU" sz="3200" b="1" dirty="0" smtClean="0"/>
              <a:t>       .</a:t>
            </a:r>
            <a:endParaRPr lang="ru-RU" sz="3200" b="1" dirty="0"/>
          </a:p>
          <a:p>
            <a:r>
              <a:rPr lang="ru-RU" sz="3200" b="1" dirty="0" err="1" smtClean="0"/>
              <a:t>Завжди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позначає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м’який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приголосний</a:t>
            </a:r>
            <a:r>
              <a:rPr lang="ru-RU" sz="3200" b="1" dirty="0" smtClean="0"/>
              <a:t> звук буква  </a:t>
            </a:r>
          </a:p>
          <a:p>
            <a:r>
              <a:rPr lang="ru-RU" sz="3200" b="1" dirty="0" err="1" smtClean="0"/>
              <a:t>Алфавіт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це</a:t>
            </a:r>
            <a:endParaRPr lang="ru-RU" sz="3200" b="1" dirty="0" smtClean="0"/>
          </a:p>
          <a:p>
            <a:r>
              <a:rPr lang="ru-RU" sz="3200" b="1" dirty="0" smtClean="0"/>
              <a:t>      </a:t>
            </a:r>
            <a:endParaRPr lang="ru-RU" sz="3200" b="1" dirty="0"/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5850" y="474334"/>
            <a:ext cx="9909691" cy="803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60360"/>
              </p:ext>
            </p:extLst>
          </p:nvPr>
        </p:nvGraphicFramePr>
        <p:xfrm>
          <a:off x="3899907" y="2331266"/>
          <a:ext cx="5249510" cy="53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51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24681431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03172106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58685120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689667486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09884727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49366883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93197694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64783467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13888"/>
              </p:ext>
            </p:extLst>
          </p:nvPr>
        </p:nvGraphicFramePr>
        <p:xfrm>
          <a:off x="5458932" y="1339816"/>
          <a:ext cx="985418" cy="56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492709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</a:tblGrid>
              <a:tr h="56523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1426"/>
              </p:ext>
            </p:extLst>
          </p:nvPr>
        </p:nvGraphicFramePr>
        <p:xfrm>
          <a:off x="3831327" y="2329910"/>
          <a:ext cx="524951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51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332360500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24681431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03172106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586851209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689667486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09884727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1493668838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2931976947"/>
                    </a:ext>
                  </a:extLst>
                </a:gridCol>
                <a:gridCol w="524951">
                  <a:extLst>
                    <a:ext uri="{9D8B030D-6E8A-4147-A177-3AD203B41FA5}">
                      <a16:colId xmlns:a16="http://schemas.microsoft.com/office/drawing/2014/main" xmlns="" val="64783467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і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є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FF0000"/>
                          </a:solidFill>
                        </a:rPr>
                        <a:t>ї</a:t>
                      </a:r>
                      <a:endParaRPr lang="ru-RU" sz="2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7750"/>
              </p:ext>
            </p:extLst>
          </p:nvPr>
        </p:nvGraphicFramePr>
        <p:xfrm>
          <a:off x="5381436" y="2863310"/>
          <a:ext cx="49270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00B050"/>
                          </a:solidFill>
                        </a:rPr>
                        <a:t>ь</a:t>
                      </a:r>
                      <a:endParaRPr lang="ru-RU" sz="2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80580"/>
              </p:ext>
            </p:extLst>
          </p:nvPr>
        </p:nvGraphicFramePr>
        <p:xfrm>
          <a:off x="2192694" y="3794760"/>
          <a:ext cx="49270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09">
                  <a:extLst>
                    <a:ext uri="{9D8B030D-6E8A-4147-A177-3AD203B41FA5}">
                      <a16:colId xmlns:a16="http://schemas.microsoft.com/office/drawing/2014/main" xmlns="" val="2540150953"/>
                    </a:ext>
                  </a:extLst>
                </a:gridCol>
              </a:tblGrid>
              <a:tr h="532044">
                <a:tc>
                  <a:txBody>
                    <a:bodyPr/>
                    <a:lstStyle/>
                    <a:p>
                      <a:pPr algn="ctr"/>
                      <a:r>
                        <a:rPr lang="uk-UA" sz="2900" dirty="0" smtClean="0">
                          <a:solidFill>
                            <a:srgbClr val="7030A0"/>
                          </a:solidFill>
                        </a:rPr>
                        <a:t>й</a:t>
                      </a:r>
                      <a:endParaRPr lang="ru-RU" sz="29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8719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61785" y="4361626"/>
            <a:ext cx="6165096" cy="891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букви, розташовані в певному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порядку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718279" y="3794760"/>
            <a:ext cx="2001872" cy="2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799" y="1407648"/>
            <a:ext cx="5116024" cy="535452"/>
          </a:xfrm>
          <a:prstGeom prst="rect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таке алфавіт?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425" t="1504" r="9826" b="9043"/>
          <a:stretch/>
        </p:blipFill>
        <p:spPr>
          <a:xfrm>
            <a:off x="5989319" y="1384786"/>
            <a:ext cx="5392503" cy="47314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227" y="503956"/>
            <a:ext cx="8732066" cy="799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Алфавіт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5971878"/>
            <a:ext cx="9210040" cy="61781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алфавіт кілька разів і спробуй вивчити його напам’ять.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799" y="1954530"/>
            <a:ext cx="5116023" cy="891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Алфавіт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– це букви, розташовані в певному порядку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799" y="2846068"/>
            <a:ext cx="5116024" cy="605792"/>
          </a:xfrm>
          <a:prstGeom prst="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Полічи кількість букв у ньому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99" y="3440502"/>
            <a:ext cx="5116024" cy="788744"/>
          </a:xfrm>
          <a:prstGeom prst="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букви червоного кольору. Які звуки вони позначають?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798" y="4240676"/>
            <a:ext cx="5116025" cy="879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букви блакитного кольору. Які звуки вони позначають?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799" y="5120640"/>
            <a:ext cx="5116025" cy="8799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ти знаєш про букви зеленого й фіолетового кольорів.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2" y="1313780"/>
            <a:ext cx="2047033" cy="473259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50123" y="494528"/>
            <a:ext cx="9137901" cy="658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. Придумай </a:t>
            </a:r>
            <a:r>
              <a:rPr lang="ru-RU" sz="4000" b="1" dirty="0" smtClean="0">
                <a:solidFill>
                  <a:schemeClr val="bg1"/>
                </a:solidFill>
              </a:rPr>
              <a:t>заголовок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0123" y="1313780"/>
            <a:ext cx="4847862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Буква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А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зат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мна встала,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розбу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ди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 букву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Бе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Чуєш? — злякано сказала, —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мишка в закутку шкребе.</a:t>
            </a:r>
          </a:p>
          <a:p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Бе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зіск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о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чи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 з полиці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і терм</a:t>
            </a:r>
            <a:r>
              <a:rPr lang="uk-UA" sz="2400" dirty="0" smtClean="0">
                <a:solidFill>
                  <a:srgbClr val="000000"/>
                </a:solidFill>
                <a:latin typeface="UkrainianPragmUd-Regular"/>
              </a:rPr>
              <a:t>о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сить букву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Ве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Роз</a:t>
            </a:r>
            <a:r>
              <a:rPr lang="uk-UA" sz="2400" dirty="0" err="1" smtClean="0">
                <a:solidFill>
                  <a:srgbClr val="00AFF0"/>
                </a:solidFill>
                <a:latin typeface="ArialMT"/>
              </a:rPr>
              <a:t>шу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кать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негайно кицю —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всім завдання бойове!</a:t>
            </a:r>
          </a:p>
          <a:p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Ве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мерщій до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Ге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Ґе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Де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Хто з вас знає, киця де?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Ге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Ґе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Де 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того не знали,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та шви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день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ко пов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ста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вали,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підняли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Є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smtClean="0">
                <a:solidFill>
                  <a:srgbClr val="000000"/>
                </a:solidFill>
                <a:latin typeface="Arial-BoldMT"/>
              </a:rPr>
              <a:t>Же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Зе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97985" y="1325802"/>
            <a:ext cx="4166305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Хто до киці повезе?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Тут вся азбука про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сну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лась,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одя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гну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лась та узулась: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У похід усі на мишку!</a:t>
            </a:r>
          </a:p>
          <a:p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Турбув</a:t>
            </a:r>
            <a:r>
              <a:rPr lang="uk-UA" sz="2400" dirty="0" err="1" smtClean="0">
                <a:solidFill>
                  <a:srgbClr val="000000"/>
                </a:solidFill>
                <a:latin typeface="UkrainianPragmUd-Regular"/>
              </a:rPr>
              <a:t>à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ти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н</a:t>
            </a:r>
            <a:r>
              <a:rPr lang="uk-UA" sz="2400" dirty="0" err="1" smtClean="0">
                <a:solidFill>
                  <a:srgbClr val="000000"/>
                </a:solidFill>
                <a:latin typeface="UkrainianPragmUd-Regular"/>
              </a:rPr>
              <a:t>à</a:t>
            </a:r>
            <a:r>
              <a:rPr lang="uk-UA" sz="2400" dirty="0" err="1" smtClean="0">
                <a:solidFill>
                  <a:srgbClr val="000000"/>
                </a:solidFill>
                <a:latin typeface="ArialMT"/>
              </a:rPr>
              <a:t>що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 кішку?!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— Нас багато! — каже </a:t>
            </a:r>
            <a:r>
              <a:rPr lang="uk-UA" sz="2400" b="1" dirty="0" err="1" smtClean="0">
                <a:solidFill>
                  <a:srgbClr val="000000"/>
                </a:solidFill>
                <a:latin typeface="Arial-BoldMT"/>
              </a:rPr>
              <a:t>Зе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, — мишка нас не погризе!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Наля</a:t>
            </a:r>
            <a:r>
              <a:rPr lang="uk-UA" sz="2400" dirty="0" smtClean="0">
                <a:solidFill>
                  <a:srgbClr val="00AFF0"/>
                </a:solidFill>
                <a:latin typeface="ArialMT"/>
              </a:rPr>
              <a:t>ка</a:t>
            </a:r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ли букви мишу.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ArialMT"/>
              </a:rPr>
              <a:t>Утекла. Настала тиша…</a:t>
            </a:r>
            <a:endParaRPr lang="uk-UA" sz="2400" i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03571"/>
            <a:ext cx="1054100" cy="1154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2451" y="4755688"/>
            <a:ext cx="5061836" cy="1787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000" b="1" dirty="0"/>
              <a:t>Коли </a:t>
            </a:r>
            <a:r>
              <a:rPr lang="ru-RU" sz="2000" b="1" dirty="0" err="1"/>
              <a:t>відбувались</a:t>
            </a:r>
            <a:r>
              <a:rPr lang="ru-RU" sz="2000" b="1" dirty="0"/>
              <a:t> </a:t>
            </a:r>
            <a:r>
              <a:rPr lang="ru-RU" sz="2000" b="1" dirty="0" err="1"/>
              <a:t>події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робили</a:t>
            </a:r>
            <a:r>
              <a:rPr lang="ru-RU" sz="2000" b="1" dirty="0"/>
              <a:t> </a:t>
            </a:r>
            <a:r>
              <a:rPr lang="ru-RU" sz="2000" b="1" dirty="0" err="1" smtClean="0"/>
              <a:t>букви</a:t>
            </a:r>
            <a:r>
              <a:rPr lang="ru-RU" sz="2000" b="1" dirty="0" smtClean="0"/>
              <a:t>?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потурбувало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/>
              <a:t>До кого вони </a:t>
            </a:r>
            <a:r>
              <a:rPr lang="ru-RU" sz="2000" b="1" dirty="0" err="1"/>
              <a:t>вирішили</a:t>
            </a:r>
            <a:r>
              <a:rPr lang="ru-RU" sz="2000" b="1" dirty="0"/>
              <a:t> </a:t>
            </a:r>
            <a:r>
              <a:rPr lang="ru-RU" sz="2000" b="1" dirty="0" err="1"/>
              <a:t>звернутись</a:t>
            </a:r>
            <a:r>
              <a:rPr lang="ru-RU" sz="2000" b="1" dirty="0"/>
              <a:t> по </a:t>
            </a:r>
            <a:r>
              <a:rPr lang="ru-RU" sz="2000" b="1" dirty="0" err="1"/>
              <a:t>допомогу</a:t>
            </a:r>
            <a:r>
              <a:rPr lang="ru-RU" sz="2000" b="1" dirty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/>
              <a:t>Чому</a:t>
            </a:r>
            <a:r>
              <a:rPr lang="ru-RU" sz="2000" b="1" dirty="0"/>
              <a:t> передумали </a:t>
            </a:r>
            <a:r>
              <a:rPr lang="ru-RU" sz="2000" b="1" dirty="0" err="1"/>
              <a:t>шукати</a:t>
            </a:r>
            <a:r>
              <a:rPr lang="ru-RU" sz="2000" b="1" dirty="0"/>
              <a:t> </a:t>
            </a:r>
            <a:r>
              <a:rPr lang="ru-RU" sz="2000" b="1" dirty="0" err="1"/>
              <a:t>кішку</a:t>
            </a:r>
            <a:r>
              <a:rPr lang="ru-RU" sz="2000" b="1" dirty="0"/>
              <a:t>?</a:t>
            </a:r>
            <a:endParaRPr lang="uk-UA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97985" y="4274820"/>
            <a:ext cx="330905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996" y="510470"/>
            <a:ext cx="8732066" cy="6838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839219" y="1542503"/>
            <a:ext cx="1951101" cy="398606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293240" y="1542503"/>
            <a:ext cx="4559170" cy="2235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Лісом</a:t>
            </a:r>
            <a:r>
              <a:rPr lang="ru-RU" sz="2800" b="1" dirty="0"/>
              <a:t> </a:t>
            </a:r>
            <a:r>
              <a:rPr lang="ru-RU" sz="2800" b="1" dirty="0" err="1"/>
              <a:t>рухався</a:t>
            </a:r>
            <a:r>
              <a:rPr lang="ru-RU" sz="2800" b="1" dirty="0"/>
              <a:t> грибок</a:t>
            </a:r>
            <a:r>
              <a:rPr lang="ru-RU" sz="2800" b="1" dirty="0" smtClean="0"/>
              <a:t>,</a:t>
            </a:r>
          </a:p>
          <a:p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/>
              <a:t>грибком </a:t>
            </a:r>
            <a:r>
              <a:rPr lang="ru-RU" sz="2800" b="1" dirty="0" err="1"/>
              <a:t>тим</a:t>
            </a:r>
            <a:r>
              <a:rPr lang="ru-RU" sz="2800" b="1" dirty="0"/>
              <a:t> </a:t>
            </a:r>
            <a:r>
              <a:rPr lang="ru-RU" sz="2800" b="1" dirty="0" err="1"/>
              <a:t>їжачок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До </a:t>
            </a:r>
            <a:r>
              <a:rPr lang="ru-RU" sz="2800" b="1" dirty="0" err="1"/>
              <a:t>зими</a:t>
            </a:r>
            <a:r>
              <a:rPr lang="ru-RU" sz="2800" b="1" dirty="0"/>
              <a:t> </a:t>
            </a:r>
            <a:r>
              <a:rPr lang="ru-RU" sz="2800" b="1" dirty="0" err="1"/>
              <a:t>готується</a:t>
            </a:r>
            <a:r>
              <a:rPr lang="ru-RU" sz="2800" b="1" dirty="0"/>
              <a:t> </a:t>
            </a:r>
            <a:r>
              <a:rPr lang="ru-RU" sz="2800" b="1" dirty="0" smtClean="0"/>
              <a:t>—</a:t>
            </a:r>
          </a:p>
          <a:p>
            <a:r>
              <a:rPr lang="ru-RU" sz="2800" b="1" dirty="0" smtClean="0"/>
              <a:t>Грибами </a:t>
            </a:r>
            <a:r>
              <a:rPr lang="ru-RU" sz="2800" b="1" dirty="0" err="1"/>
              <a:t>харчується</a:t>
            </a:r>
            <a:r>
              <a:rPr lang="ru-RU" sz="2800" b="1" dirty="0" smtClean="0"/>
              <a:t>.</a:t>
            </a:r>
          </a:p>
        </p:txBody>
      </p:sp>
      <p:sp>
        <p:nvSpPr>
          <p:cNvPr id="8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2992250" y="4274854"/>
            <a:ext cx="5161150" cy="19202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Про кого </a:t>
            </a:r>
            <a:r>
              <a:rPr lang="ru-RU" sz="2400" b="1" dirty="0" err="1" smtClean="0">
                <a:solidFill>
                  <a:srgbClr val="0070C0"/>
                </a:solidFill>
              </a:rPr>
              <a:t>вірш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дізнаєшся</a:t>
            </a:r>
            <a:r>
              <a:rPr lang="ru-RU" sz="2400" b="1" dirty="0" smtClean="0">
                <a:solidFill>
                  <a:srgbClr val="0070C0"/>
                </a:solidFill>
              </a:rPr>
              <a:t> з </a:t>
            </a:r>
            <a:r>
              <a:rPr lang="ru-RU" sz="2400" b="1" dirty="0" err="1" smtClean="0">
                <a:solidFill>
                  <a:srgbClr val="0070C0"/>
                </a:solidFill>
              </a:rPr>
              <a:t>вірша</a:t>
            </a:r>
            <a:r>
              <a:rPr lang="ru-RU" sz="2400" b="1" dirty="0" smtClean="0">
                <a:solidFill>
                  <a:srgbClr val="0070C0"/>
                </a:solidFill>
              </a:rPr>
              <a:t> про </a:t>
            </a:r>
            <a:r>
              <a:rPr lang="ru-RU" sz="2400" b="1" dirty="0" err="1" smtClean="0">
                <a:solidFill>
                  <a:srgbClr val="0070C0"/>
                </a:solidFill>
              </a:rPr>
              <a:t>їжачка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Що робить ця тваринка взимку? Як готується до зими?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12" y="1542503"/>
            <a:ext cx="3034418" cy="3128698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3662" y="1754141"/>
            <a:ext cx="5308116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проведемо навчальне аудіювання. Удосконалимо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читати текст, працювати з текстом.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23662" y="4422597"/>
            <a:ext cx="5308116" cy="1532334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Аудіювання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розуміння</a:t>
            </a:r>
            <a:r>
              <a:rPr lang="ru-RU" sz="2800" dirty="0" smtClean="0"/>
              <a:t> </a:t>
            </a:r>
            <a:r>
              <a:rPr lang="ru-RU" sz="2800" dirty="0" err="1"/>
              <a:t>сприйнятого</a:t>
            </a:r>
            <a:r>
              <a:rPr lang="ru-RU" sz="2800" dirty="0"/>
              <a:t> на слух </a:t>
            </a:r>
            <a:r>
              <a:rPr lang="ru-RU" sz="2800" dirty="0" err="1"/>
              <a:t>усного</a:t>
            </a:r>
            <a:r>
              <a:rPr lang="ru-RU" sz="2800" dirty="0"/>
              <a:t> </a:t>
            </a:r>
            <a:r>
              <a:rPr lang="ru-RU" sz="2800" dirty="0" err="1"/>
              <a:t>мовлення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1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32195" y="582906"/>
            <a:ext cx="9291294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48512" y="1504109"/>
            <a:ext cx="60744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Послухай уважно текст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1. Навчання грамоти\1 УРОКИ 2023\1 Читання\6 Блок я ц ю є ї ф щ дз дж апостроф\092 - Робота з дитячою книгою\2024-03-14_222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5" y="2157412"/>
            <a:ext cx="9291294" cy="40719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53284</TotalTime>
  <Words>591</Words>
  <Application>Microsoft Office PowerPoint</Application>
  <PresentationFormat>Произвольный</PresentationFormat>
  <Paragraphs>138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3447</cp:revision>
  <dcterms:created xsi:type="dcterms:W3CDTF">2018-01-05T16:38:53Z</dcterms:created>
  <dcterms:modified xsi:type="dcterms:W3CDTF">2024-03-15T09:34:14Z</dcterms:modified>
</cp:coreProperties>
</file>