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339" r:id="rId3"/>
    <p:sldId id="1846" r:id="rId4"/>
    <p:sldId id="1843" r:id="rId5"/>
    <p:sldId id="1847" r:id="rId6"/>
    <p:sldId id="1790" r:id="rId7"/>
    <p:sldId id="1830" r:id="rId8"/>
    <p:sldId id="1634" r:id="rId9"/>
    <p:sldId id="1842" r:id="rId10"/>
    <p:sldId id="1431" r:id="rId11"/>
    <p:sldId id="1807" r:id="rId12"/>
    <p:sldId id="1835" r:id="rId13"/>
    <p:sldId id="1844" r:id="rId14"/>
    <p:sldId id="1845" r:id="rId15"/>
    <p:sldId id="1528" r:id="rId16"/>
    <p:sldId id="1848" r:id="rId17"/>
    <p:sldId id="1854" r:id="rId18"/>
    <p:sldId id="1840" r:id="rId19"/>
    <p:sldId id="1841" r:id="rId20"/>
    <p:sldId id="1440" r:id="rId21"/>
    <p:sldId id="185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846"/>
            <p14:sldId id="1843"/>
            <p14:sldId id="1847"/>
            <p14:sldId id="1790"/>
            <p14:sldId id="1830"/>
            <p14:sldId id="1634"/>
            <p14:sldId id="1842"/>
            <p14:sldId id="1431"/>
            <p14:sldId id="1807"/>
            <p14:sldId id="1835"/>
            <p14:sldId id="1844"/>
            <p14:sldId id="1845"/>
            <p14:sldId id="1528"/>
            <p14:sldId id="1848"/>
            <p14:sldId id="1854"/>
            <p14:sldId id="1840"/>
            <p14:sldId id="1841"/>
            <p14:sldId id="1440"/>
            <p14:sldId id="185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FF"/>
    <a:srgbClr val="FFB7FF"/>
    <a:srgbClr val="354B80"/>
    <a:srgbClr val="FF3300"/>
    <a:srgbClr val="FF3399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02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learningapps.org/watch?v=pyxu5cffk22" TargetMode="Externa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1308739" y="4753921"/>
            <a:ext cx="9220363" cy="112371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Повторення</a:t>
            </a:r>
            <a:endParaRPr lang="uk-UA" sz="5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Vector juguete de ábaco para la educación de los niñ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9" y="978756"/>
            <a:ext cx="3132633" cy="313263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79779" y="1281672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</a:t>
            </a:r>
            <a:r>
              <a:rPr lang="uk-UA" sz="3200" b="1" dirty="0" smtClean="0">
                <a:solidFill>
                  <a:schemeClr val="bg1"/>
                </a:solidFill>
              </a:rPr>
              <a:t>93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62111" y="643654"/>
            <a:ext cx="8732066" cy="7967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Числа другого десятка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2276" y="1711516"/>
            <a:ext cx="441681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будемо повторювати вивчений матеріал.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491246" y="1440388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4" y="1711516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52876" y="3281176"/>
            <a:ext cx="2262159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>
                <a:solidFill>
                  <a:srgbClr val="7030A0"/>
                </a:solidFill>
              </a:rPr>
              <a:t>Сімнадцять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6187" y="4273446"/>
            <a:ext cx="1904689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>
                <a:solidFill>
                  <a:srgbClr val="7030A0"/>
                </a:solidFill>
              </a:rPr>
              <a:t>Двадцять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41587" y="3334086"/>
            <a:ext cx="2280561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>
                <a:solidFill>
                  <a:srgbClr val="7030A0"/>
                </a:solidFill>
              </a:rPr>
              <a:t>Тринадцять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52876" y="5267509"/>
            <a:ext cx="2451312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>
                <a:solidFill>
                  <a:srgbClr val="7030A0"/>
                </a:solidFill>
              </a:rPr>
              <a:t>Шістнадцять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30242" y="4345039"/>
            <a:ext cx="2331087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>
                <a:solidFill>
                  <a:srgbClr val="7030A0"/>
                </a:solidFill>
              </a:rPr>
              <a:t>Дванадцять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38072" y="4347584"/>
            <a:ext cx="2712410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 smtClean="0">
                <a:solidFill>
                  <a:srgbClr val="7030A0"/>
                </a:solidFill>
              </a:rPr>
              <a:t>Чотирнадцять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01387" y="3338682"/>
            <a:ext cx="2385781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 smtClean="0">
                <a:solidFill>
                  <a:srgbClr val="7030A0"/>
                </a:solidFill>
              </a:rPr>
              <a:t>Одинадцять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08121" y="5372206"/>
            <a:ext cx="2547493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>
                <a:solidFill>
                  <a:srgbClr val="7030A0"/>
                </a:solidFill>
              </a:rPr>
              <a:t>В</a:t>
            </a:r>
            <a:r>
              <a:rPr lang="uk-UA" sz="3200" b="1" dirty="0" smtClean="0">
                <a:solidFill>
                  <a:srgbClr val="7030A0"/>
                </a:solidFill>
              </a:rPr>
              <a:t>ісімнадцять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52079" y="5372206"/>
            <a:ext cx="2379177" cy="939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3200" b="1" dirty="0" smtClean="0">
                <a:solidFill>
                  <a:srgbClr val="7030A0"/>
                </a:solidFill>
              </a:rPr>
              <a:t>П’ятнадцять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F93B066-3CD8-5F33-0DD4-508447A72092}"/>
              </a:ext>
            </a:extLst>
          </p:cNvPr>
          <p:cNvSpPr txBox="1"/>
          <p:nvPr/>
        </p:nvSpPr>
        <p:spPr>
          <a:xfrm>
            <a:off x="3732581" y="1636816"/>
            <a:ext cx="4898571" cy="162716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 smtClean="0">
                <a:solidFill>
                  <a:srgbClr val="7030A0"/>
                </a:solidFill>
              </a:rPr>
              <a:t>Прочитай числа. Яка частина слів однакова? Назви числівники в порядку зростання. Яке число пропущене?</a:t>
            </a:r>
            <a:endParaRPr lang="uk-UA" sz="2400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29752" y="643654"/>
            <a:ext cx="8732066" cy="7967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699547" y="1267074"/>
            <a:ext cx="7915564" cy="2384932"/>
          </a:xfrm>
          <a:custGeom>
            <a:avLst/>
            <a:gdLst>
              <a:gd name="connsiteX0" fmla="*/ 0 w 7915564"/>
              <a:gd name="connsiteY0" fmla="*/ 2384932 h 2384932"/>
              <a:gd name="connsiteX1" fmla="*/ 665018 w 7915564"/>
              <a:gd name="connsiteY1" fmla="*/ 1636786 h 2384932"/>
              <a:gd name="connsiteX2" fmla="*/ 2327564 w 7915564"/>
              <a:gd name="connsiteY2" fmla="*/ 1248859 h 2384932"/>
              <a:gd name="connsiteX3" fmla="*/ 3389746 w 7915564"/>
              <a:gd name="connsiteY3" fmla="*/ 2218677 h 2384932"/>
              <a:gd name="connsiteX4" fmla="*/ 4054764 w 7915564"/>
              <a:gd name="connsiteY4" fmla="*/ 66604 h 2384932"/>
              <a:gd name="connsiteX5" fmla="*/ 5597236 w 7915564"/>
              <a:gd name="connsiteY5" fmla="*/ 685441 h 2384932"/>
              <a:gd name="connsiteX6" fmla="*/ 7915564 w 7915564"/>
              <a:gd name="connsiteY6" fmla="*/ 2080132 h 2384932"/>
              <a:gd name="connsiteX7" fmla="*/ 7915564 w 7915564"/>
              <a:gd name="connsiteY7" fmla="*/ 2080132 h 238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15564" h="2384932">
                <a:moveTo>
                  <a:pt x="0" y="2384932"/>
                </a:moveTo>
                <a:cubicBezTo>
                  <a:pt x="138545" y="2105531"/>
                  <a:pt x="277091" y="1826131"/>
                  <a:pt x="665018" y="1636786"/>
                </a:cubicBezTo>
                <a:cubicBezTo>
                  <a:pt x="1052945" y="1447441"/>
                  <a:pt x="1873443" y="1151877"/>
                  <a:pt x="2327564" y="1248859"/>
                </a:cubicBezTo>
                <a:cubicBezTo>
                  <a:pt x="2781685" y="1345841"/>
                  <a:pt x="3101879" y="2415720"/>
                  <a:pt x="3389746" y="2218677"/>
                </a:cubicBezTo>
                <a:cubicBezTo>
                  <a:pt x="3677613" y="2021634"/>
                  <a:pt x="3686849" y="322143"/>
                  <a:pt x="4054764" y="66604"/>
                </a:cubicBezTo>
                <a:cubicBezTo>
                  <a:pt x="4422679" y="-188935"/>
                  <a:pt x="4953769" y="349853"/>
                  <a:pt x="5597236" y="685441"/>
                </a:cubicBezTo>
                <a:cubicBezTo>
                  <a:pt x="6240703" y="1021029"/>
                  <a:pt x="7915564" y="2080132"/>
                  <a:pt x="7915564" y="2080132"/>
                </a:cubicBezTo>
                <a:lnTo>
                  <a:pt x="7915564" y="2080132"/>
                </a:ln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522720" y="353014"/>
            <a:ext cx="8732066" cy="75732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Назви пропущені </a:t>
            </a:r>
            <a:r>
              <a:rPr lang="uk-UA" sz="4000" b="1" dirty="0" smtClean="0">
                <a:solidFill>
                  <a:schemeClr val="bg1"/>
                </a:solidFill>
              </a:rPr>
              <a:t>числа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47" name="Picture 12" descr="Шерман и Пенни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3CCA8D96-18CB-7364-B9FF-CA4B241C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" b="97556" l="49465" r="94861">
                        <a14:backgroundMark x1="56959" y1="50752" x2="56959" y2="50752"/>
                        <a14:backgroundMark x1="52034" y1="50376" x2="52034" y2="50376"/>
                        <a14:backgroundMark x1="59743" y1="50940" x2="59743" y2="50940"/>
                        <a14:backgroundMark x1="64240" y1="50376" x2="64240" y2="50376"/>
                        <a14:backgroundMark x1="67024" y1="50940" x2="67024" y2="50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97"/>
          <a:stretch/>
        </p:blipFill>
        <p:spPr bwMode="auto">
          <a:xfrm>
            <a:off x="708972" y="1104700"/>
            <a:ext cx="1560503" cy="348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559D1D91-3E20-2CBD-DE06-9A42CE306C0F}"/>
              </a:ext>
            </a:extLst>
          </p:cNvPr>
          <p:cNvSpPr/>
          <p:nvPr/>
        </p:nvSpPr>
        <p:spPr>
          <a:xfrm>
            <a:off x="3725211" y="2260947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2809550E-474F-0FD8-01DF-2C6C36409434}"/>
              </a:ext>
            </a:extLst>
          </p:cNvPr>
          <p:cNvSpPr/>
          <p:nvPr/>
        </p:nvSpPr>
        <p:spPr>
          <a:xfrm>
            <a:off x="4979602" y="2823054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AF147525-8E84-F547-8FC5-425F399063B4}"/>
              </a:ext>
            </a:extLst>
          </p:cNvPr>
          <p:cNvSpPr/>
          <p:nvPr/>
        </p:nvSpPr>
        <p:spPr>
          <a:xfrm>
            <a:off x="5732637" y="2064823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BDC3E0F4-8C8E-B809-6B34-741BC51832A6}"/>
              </a:ext>
            </a:extLst>
          </p:cNvPr>
          <p:cNvSpPr/>
          <p:nvPr/>
        </p:nvSpPr>
        <p:spPr>
          <a:xfrm>
            <a:off x="6482106" y="1204452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16AFAF4C-FD46-CCDC-B509-612222642BDB}"/>
              </a:ext>
            </a:extLst>
          </p:cNvPr>
          <p:cNvSpPr/>
          <p:nvPr/>
        </p:nvSpPr>
        <p:spPr>
          <a:xfrm>
            <a:off x="7738730" y="1585365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2">
                    <a:lumMod val="25000"/>
                  </a:schemeClr>
                </a:solidFill>
              </a:rPr>
              <a:t>18</a:t>
            </a:r>
            <a:endParaRPr lang="x-none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076AB837-5063-B39F-96A7-0F943FBA4C7D}"/>
              </a:ext>
            </a:extLst>
          </p:cNvPr>
          <p:cNvSpPr/>
          <p:nvPr/>
        </p:nvSpPr>
        <p:spPr>
          <a:xfrm>
            <a:off x="9006928" y="2245782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07" name="Групувати 78">
            <a:extLst>
              <a:ext uri="{FF2B5EF4-FFF2-40B4-BE49-F238E27FC236}">
                <a16:creationId xmlns:a16="http://schemas.microsoft.com/office/drawing/2014/main" xmlns="" id="{A6223236-D19D-B885-3117-FDA761EEA8A3}"/>
              </a:ext>
            </a:extLst>
          </p:cNvPr>
          <p:cNvGrpSpPr/>
          <p:nvPr/>
        </p:nvGrpSpPr>
        <p:grpSpPr>
          <a:xfrm>
            <a:off x="5937812" y="2286907"/>
            <a:ext cx="762249" cy="434194"/>
            <a:chOff x="8949887" y="4080423"/>
            <a:chExt cx="916518" cy="515115"/>
          </a:xfrm>
        </p:grpSpPr>
        <p:sp>
          <p:nvSpPr>
            <p:cNvPr id="108" name="Прямокутник 79">
              <a:extLst>
                <a:ext uri="{FF2B5EF4-FFF2-40B4-BE49-F238E27FC236}">
                  <a16:creationId xmlns:a16="http://schemas.microsoft.com/office/drawing/2014/main" xmlns="" id="{293A0BCB-21C4-CE17-9049-9B4121DDA8CD}"/>
                </a:ext>
              </a:extLst>
            </p:cNvPr>
            <p:cNvSpPr/>
            <p:nvPr/>
          </p:nvSpPr>
          <p:spPr>
            <a:xfrm>
              <a:off x="8949887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09" name="Прямокутник 80">
              <a:extLst>
                <a:ext uri="{FF2B5EF4-FFF2-40B4-BE49-F238E27FC236}">
                  <a16:creationId xmlns:a16="http://schemas.microsoft.com/office/drawing/2014/main" xmlns="" id="{268285E1-FC13-34B9-E8E8-EE075EF106F3}"/>
                </a:ext>
              </a:extLst>
            </p:cNvPr>
            <p:cNvSpPr/>
            <p:nvPr/>
          </p:nvSpPr>
          <p:spPr>
            <a:xfrm>
              <a:off x="9408146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10" name="Групувати 81">
            <a:extLst>
              <a:ext uri="{FF2B5EF4-FFF2-40B4-BE49-F238E27FC236}">
                <a16:creationId xmlns:a16="http://schemas.microsoft.com/office/drawing/2014/main" xmlns="" id="{566A7FAE-3032-FC15-B79E-0D415863FCA1}"/>
              </a:ext>
            </a:extLst>
          </p:cNvPr>
          <p:cNvGrpSpPr/>
          <p:nvPr/>
        </p:nvGrpSpPr>
        <p:grpSpPr>
          <a:xfrm>
            <a:off x="6682802" y="1385386"/>
            <a:ext cx="762249" cy="434194"/>
            <a:chOff x="8949887" y="4080423"/>
            <a:chExt cx="916518" cy="515115"/>
          </a:xfrm>
        </p:grpSpPr>
        <p:sp>
          <p:nvSpPr>
            <p:cNvPr id="111" name="Прямокутник 82">
              <a:extLst>
                <a:ext uri="{FF2B5EF4-FFF2-40B4-BE49-F238E27FC236}">
                  <a16:creationId xmlns:a16="http://schemas.microsoft.com/office/drawing/2014/main" xmlns="" id="{3BD61187-8667-4C23-E857-7D6F91D98B72}"/>
                </a:ext>
              </a:extLst>
            </p:cNvPr>
            <p:cNvSpPr/>
            <p:nvPr/>
          </p:nvSpPr>
          <p:spPr>
            <a:xfrm>
              <a:off x="8949887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12" name="Прямокутник 83">
              <a:extLst>
                <a:ext uri="{FF2B5EF4-FFF2-40B4-BE49-F238E27FC236}">
                  <a16:creationId xmlns:a16="http://schemas.microsoft.com/office/drawing/2014/main" xmlns="" id="{564A3FA9-902E-4B0B-424F-FDA0BD442DF7}"/>
                </a:ext>
              </a:extLst>
            </p:cNvPr>
            <p:cNvSpPr/>
            <p:nvPr/>
          </p:nvSpPr>
          <p:spPr>
            <a:xfrm>
              <a:off x="9408146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13" name="Групувати 84">
            <a:extLst>
              <a:ext uri="{FF2B5EF4-FFF2-40B4-BE49-F238E27FC236}">
                <a16:creationId xmlns:a16="http://schemas.microsoft.com/office/drawing/2014/main" xmlns="" id="{98E794CD-4C27-AE92-28FC-B232EB2E3A3F}"/>
              </a:ext>
            </a:extLst>
          </p:cNvPr>
          <p:cNvGrpSpPr/>
          <p:nvPr/>
        </p:nvGrpSpPr>
        <p:grpSpPr>
          <a:xfrm>
            <a:off x="9203424" y="2543256"/>
            <a:ext cx="762249" cy="434194"/>
            <a:chOff x="8949887" y="4080423"/>
            <a:chExt cx="916518" cy="515115"/>
          </a:xfrm>
        </p:grpSpPr>
        <p:sp>
          <p:nvSpPr>
            <p:cNvPr id="114" name="Прямокутник 85">
              <a:extLst>
                <a:ext uri="{FF2B5EF4-FFF2-40B4-BE49-F238E27FC236}">
                  <a16:creationId xmlns:a16="http://schemas.microsoft.com/office/drawing/2014/main" xmlns="" id="{050BB3A9-AD27-3C06-FF1B-48DF1663DD19}"/>
                </a:ext>
              </a:extLst>
            </p:cNvPr>
            <p:cNvSpPr/>
            <p:nvPr/>
          </p:nvSpPr>
          <p:spPr>
            <a:xfrm>
              <a:off x="8949887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15" name="Прямокутник 86">
              <a:extLst>
                <a:ext uri="{FF2B5EF4-FFF2-40B4-BE49-F238E27FC236}">
                  <a16:creationId xmlns:a16="http://schemas.microsoft.com/office/drawing/2014/main" xmlns="" id="{B5F81D47-9FA7-C749-0392-2002C3E2ECA8}"/>
                </a:ext>
              </a:extLst>
            </p:cNvPr>
            <p:cNvSpPr/>
            <p:nvPr/>
          </p:nvSpPr>
          <p:spPr>
            <a:xfrm>
              <a:off x="9408146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034BDC34-5A1E-4A89-E605-17D36D822C46}"/>
              </a:ext>
            </a:extLst>
          </p:cNvPr>
          <p:cNvSpPr txBox="1"/>
          <p:nvPr/>
        </p:nvSpPr>
        <p:spPr>
          <a:xfrm>
            <a:off x="8971989" y="2543256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xmlns="" id="{6EFE67D8-7FB2-22CE-EF88-08077B56A9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937197" y="2157373"/>
            <a:ext cx="381740" cy="604335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xmlns="" id="{87105278-204B-C4A9-5C18-B202181973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684108" y="1300316"/>
            <a:ext cx="381740" cy="604335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xmlns="" id="{CDC78629-CF78-0326-CAB4-FA30A0717C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258128" y="2418933"/>
            <a:ext cx="381740" cy="604335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4F6754F3-6514-0ED8-C0A5-044D1DC78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6245714" y="2160559"/>
            <a:ext cx="381740" cy="68689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xmlns="" id="{FEA5D82D-FD57-C09E-0F6B-86AF84CCFE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7095667" y="1300316"/>
            <a:ext cx="317675" cy="686891"/>
          </a:xfrm>
          <a:prstGeom prst="rect">
            <a:avLst/>
          </a:prstGeom>
        </p:spPr>
      </p:pic>
      <p:grpSp>
        <p:nvGrpSpPr>
          <p:cNvPr id="131" name="Групувати 68">
            <a:extLst>
              <a:ext uri="{FF2B5EF4-FFF2-40B4-BE49-F238E27FC236}">
                <a16:creationId xmlns:a16="http://schemas.microsoft.com/office/drawing/2014/main" xmlns="" id="{DE5EDA8F-C82B-80D1-183E-60ED456B78B2}"/>
              </a:ext>
            </a:extLst>
          </p:cNvPr>
          <p:cNvGrpSpPr/>
          <p:nvPr/>
        </p:nvGrpSpPr>
        <p:grpSpPr>
          <a:xfrm>
            <a:off x="3951280" y="2495890"/>
            <a:ext cx="762249" cy="434194"/>
            <a:chOff x="8949887" y="4080423"/>
            <a:chExt cx="916518" cy="515115"/>
          </a:xfrm>
        </p:grpSpPr>
        <p:sp>
          <p:nvSpPr>
            <p:cNvPr id="132" name="Прямокутник 69">
              <a:extLst>
                <a:ext uri="{FF2B5EF4-FFF2-40B4-BE49-F238E27FC236}">
                  <a16:creationId xmlns:a16="http://schemas.microsoft.com/office/drawing/2014/main" xmlns="" id="{31A9225D-540F-4C3D-6772-01424897E845}"/>
                </a:ext>
              </a:extLst>
            </p:cNvPr>
            <p:cNvSpPr/>
            <p:nvPr/>
          </p:nvSpPr>
          <p:spPr>
            <a:xfrm>
              <a:off x="8949887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33" name="Прямокутник 70">
              <a:extLst>
                <a:ext uri="{FF2B5EF4-FFF2-40B4-BE49-F238E27FC236}">
                  <a16:creationId xmlns:a16="http://schemas.microsoft.com/office/drawing/2014/main" xmlns="" id="{C85F9B42-FF36-D86F-D459-8BC0B4EDCDCB}"/>
                </a:ext>
              </a:extLst>
            </p:cNvPr>
            <p:cNvSpPr/>
            <p:nvPr/>
          </p:nvSpPr>
          <p:spPr>
            <a:xfrm>
              <a:off x="9408146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xmlns="" id="{72709DA0-3352-6205-A53E-1404F14032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943808" y="2350286"/>
            <a:ext cx="381740" cy="604335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xmlns="" id="{DC9573E6-F404-5E60-B85C-B128D73B8F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4262766" y="2363635"/>
            <a:ext cx="424330" cy="686891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5144924" y="2880725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15 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xmlns="" id="{3725FF7E-6C4F-93E1-DA90-7C21BB0F7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9642518" y="2414762"/>
            <a:ext cx="387602" cy="686891"/>
          </a:xfrm>
          <a:prstGeom prst="rect">
            <a:avLst/>
          </a:prstGeom>
        </p:spPr>
      </p:pic>
      <p:sp>
        <p:nvSpPr>
          <p:cNvPr id="37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1A1DC464-5624-1972-BEB1-88CD24E70222}"/>
              </a:ext>
            </a:extLst>
          </p:cNvPr>
          <p:cNvSpPr/>
          <p:nvPr/>
        </p:nvSpPr>
        <p:spPr>
          <a:xfrm>
            <a:off x="1154247" y="5004304"/>
            <a:ext cx="2789561" cy="103166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Назви «сусідів» кожного числа.</a:t>
            </a:r>
          </a:p>
        </p:txBody>
      </p:sp>
      <p:sp>
        <p:nvSpPr>
          <p:cNvPr id="38" name="Стрічка: вигнута та нахилена вниз 1">
            <a:extLst>
              <a:ext uri="{FF2B5EF4-FFF2-40B4-BE49-F238E27FC236}">
                <a16:creationId xmlns:a16="http://schemas.microsoft.com/office/drawing/2014/main" xmlns="" id="{68EEB9D9-5B26-7E7E-F3E4-DFA75B6D4034}"/>
              </a:ext>
            </a:extLst>
          </p:cNvPr>
          <p:cNvSpPr/>
          <p:nvPr/>
        </p:nvSpPr>
        <p:spPr>
          <a:xfrm>
            <a:off x="2269475" y="3887230"/>
            <a:ext cx="4283355" cy="956947"/>
          </a:xfrm>
          <a:prstGeom prst="ellipseRibbon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A1B6293-34E0-DD86-C757-E770ABCF9027}"/>
              </a:ext>
            </a:extLst>
          </p:cNvPr>
          <p:cNvSpPr txBox="1"/>
          <p:nvPr/>
        </p:nvSpPr>
        <p:spPr>
          <a:xfrm>
            <a:off x="4013462" y="4150965"/>
            <a:ext cx="88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4431CF5-F923-4FC7-BABB-17C5E16B5289}"/>
              </a:ext>
            </a:extLst>
          </p:cNvPr>
          <p:cNvSpPr txBox="1"/>
          <p:nvPr/>
        </p:nvSpPr>
        <p:spPr>
          <a:xfrm>
            <a:off x="2699547" y="3991211"/>
            <a:ext cx="88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A8639C9-FF67-B716-B038-71696432EF60}"/>
              </a:ext>
            </a:extLst>
          </p:cNvPr>
          <p:cNvSpPr txBox="1"/>
          <p:nvPr/>
        </p:nvSpPr>
        <p:spPr>
          <a:xfrm>
            <a:off x="5376192" y="3994346"/>
            <a:ext cx="88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</p:txBody>
      </p:sp>
      <p:sp>
        <p:nvSpPr>
          <p:cNvPr id="42" name="Стрічка: вигнута та нахилена вниз 31">
            <a:extLst>
              <a:ext uri="{FF2B5EF4-FFF2-40B4-BE49-F238E27FC236}">
                <a16:creationId xmlns:a16="http://schemas.microsoft.com/office/drawing/2014/main" xmlns="" id="{E0FE24A8-8945-6D8B-FD7C-BE8620FF3141}"/>
              </a:ext>
            </a:extLst>
          </p:cNvPr>
          <p:cNvSpPr/>
          <p:nvPr/>
        </p:nvSpPr>
        <p:spPr>
          <a:xfrm>
            <a:off x="4453328" y="5398932"/>
            <a:ext cx="4457653" cy="991615"/>
          </a:xfrm>
          <a:prstGeom prst="ellipseRibb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9C6A2BF-F949-CD73-F172-374795624A28}"/>
              </a:ext>
            </a:extLst>
          </p:cNvPr>
          <p:cNvSpPr txBox="1"/>
          <p:nvPr/>
        </p:nvSpPr>
        <p:spPr>
          <a:xfrm>
            <a:off x="6342090" y="5682022"/>
            <a:ext cx="88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5FD6704-0303-A9F9-6F14-0AFACDF468D9}"/>
              </a:ext>
            </a:extLst>
          </p:cNvPr>
          <p:cNvSpPr txBox="1"/>
          <p:nvPr/>
        </p:nvSpPr>
        <p:spPr>
          <a:xfrm>
            <a:off x="4893494" y="5540796"/>
            <a:ext cx="88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AB918E-D751-69E5-AC82-88499CB1BD43}"/>
              </a:ext>
            </a:extLst>
          </p:cNvPr>
          <p:cNvSpPr txBox="1"/>
          <p:nvPr/>
        </p:nvSpPr>
        <p:spPr>
          <a:xfrm>
            <a:off x="7680196" y="5540796"/>
            <a:ext cx="84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  <p:sp>
        <p:nvSpPr>
          <p:cNvPr id="46" name="Стрічка: вигнута та нахилена вниз 46">
            <a:extLst>
              <a:ext uri="{FF2B5EF4-FFF2-40B4-BE49-F238E27FC236}">
                <a16:creationId xmlns:a16="http://schemas.microsoft.com/office/drawing/2014/main" xmlns="" id="{3A9B6D77-0571-9DF4-4636-B5A965B2B993}"/>
              </a:ext>
            </a:extLst>
          </p:cNvPr>
          <p:cNvSpPr/>
          <p:nvPr/>
        </p:nvSpPr>
        <p:spPr>
          <a:xfrm>
            <a:off x="6812882" y="3745366"/>
            <a:ext cx="4457653" cy="991616"/>
          </a:xfrm>
          <a:prstGeom prst="ellipseRibb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916B58A-5C59-9B86-659E-684B6DB5E582}"/>
              </a:ext>
            </a:extLst>
          </p:cNvPr>
          <p:cNvSpPr txBox="1"/>
          <p:nvPr/>
        </p:nvSpPr>
        <p:spPr>
          <a:xfrm>
            <a:off x="8704517" y="4041332"/>
            <a:ext cx="88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8BF6420-3717-B447-3D6F-2BD079CFD114}"/>
              </a:ext>
            </a:extLst>
          </p:cNvPr>
          <p:cNvSpPr txBox="1"/>
          <p:nvPr/>
        </p:nvSpPr>
        <p:spPr>
          <a:xfrm>
            <a:off x="7445052" y="3887231"/>
            <a:ext cx="53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3D725F2-572E-2F5C-B4B6-D74F341EAAB1}"/>
              </a:ext>
            </a:extLst>
          </p:cNvPr>
          <p:cNvSpPr txBox="1"/>
          <p:nvPr/>
        </p:nvSpPr>
        <p:spPr>
          <a:xfrm>
            <a:off x="10088964" y="3908945"/>
            <a:ext cx="88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pic>
        <p:nvPicPr>
          <p:cNvPr id="52" name="Picture 2" descr="Согласие, магазин свежего мяса и полуфабрикатов, Московский тракт, 143 к4,  Тюмень — 2ГИС">
            <a:extLst>
              <a:ext uri="{FF2B5EF4-FFF2-40B4-BE49-F238E27FC236}">
                <a16:creationId xmlns:a16="http://schemas.microsoft.com/office/drawing/2014/main" xmlns="" id="{45211E22-2C0A-FEBB-645E-46A9CFB4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84" y="3181528"/>
            <a:ext cx="982952" cy="8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Согласие, магазин свежего мяса и полуфабрикатов, Московский тракт, 143 к4,  Тюмень — 2ГИС">
            <a:extLst>
              <a:ext uri="{FF2B5EF4-FFF2-40B4-BE49-F238E27FC236}">
                <a16:creationId xmlns:a16="http://schemas.microsoft.com/office/drawing/2014/main" xmlns="" id="{C0961C34-9970-497F-EEC8-78812F18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7762" y="3374040"/>
            <a:ext cx="982952" cy="8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Согласие, магазин свежего мяса и полуфабрикатов, Московский тракт, 143 к4,  Тюмень — 2ГИС">
            <a:extLst>
              <a:ext uri="{FF2B5EF4-FFF2-40B4-BE49-F238E27FC236}">
                <a16:creationId xmlns:a16="http://schemas.microsoft.com/office/drawing/2014/main" xmlns="" id="{FAEF4239-FA0B-DA40-ACFC-B388B69F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659" y="3127212"/>
            <a:ext cx="982952" cy="8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Согласие, магазин свежего мяса и полуфабрикатов, Московский тракт, 143 к4,  Тюмень — 2ГИС">
            <a:extLst>
              <a:ext uri="{FF2B5EF4-FFF2-40B4-BE49-F238E27FC236}">
                <a16:creationId xmlns:a16="http://schemas.microsoft.com/office/drawing/2014/main" xmlns="" id="{1D115BE5-277C-38B5-ABF8-51F60FDA9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45005" y="3154247"/>
            <a:ext cx="982952" cy="8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Согласие, магазин свежего мяса и полуфабрикатов, Московский тракт, 143 к4,  Тюмень — 2ГИС">
            <a:extLst>
              <a:ext uri="{FF2B5EF4-FFF2-40B4-BE49-F238E27FC236}">
                <a16:creationId xmlns:a16="http://schemas.microsoft.com/office/drawing/2014/main" xmlns="" id="{7A81DE21-86E9-891D-7899-DDED80FD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61" y="4772926"/>
            <a:ext cx="982952" cy="8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Согласие, магазин свежего мяса и полуфабрикатов, Московский тракт, 143 к4,  Тюмень — 2ГИС">
            <a:extLst>
              <a:ext uri="{FF2B5EF4-FFF2-40B4-BE49-F238E27FC236}">
                <a16:creationId xmlns:a16="http://schemas.microsoft.com/office/drawing/2014/main" xmlns="" id="{A4795D61-09AB-DD54-F287-9FC963085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4771" y="4858851"/>
            <a:ext cx="982952" cy="8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46" grpId="0" animBg="1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069778" y="494529"/>
            <a:ext cx="9752102" cy="77957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Визнач, яка машина в кожного </a:t>
            </a:r>
            <a:r>
              <a:rPr lang="uk-UA" sz="4000" b="1" dirty="0" smtClean="0">
                <a:solidFill>
                  <a:schemeClr val="bg1"/>
                </a:solidFill>
              </a:rPr>
              <a:t>гонщика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6" name="Picture 8" descr="Мальчик указывая клипарт | Премиум векторы">
            <a:extLst>
              <a:ext uri="{FF2B5EF4-FFF2-40B4-BE49-F238E27FC236}">
                <a16:creationId xmlns:a16="http://schemas.microsoft.com/office/drawing/2014/main" xmlns="" id="{D54B640F-8E49-2D13-AB0A-660395F7D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1"/>
          <a:stretch/>
        </p:blipFill>
        <p:spPr bwMode="auto">
          <a:xfrm>
            <a:off x="2597940" y="3715456"/>
            <a:ext cx="2495578" cy="28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Mr Peabody Stickers | Redbubble">
            <a:extLst>
              <a:ext uri="{FF2B5EF4-FFF2-40B4-BE49-F238E27FC236}">
                <a16:creationId xmlns:a16="http://schemas.microsoft.com/office/drawing/2014/main" xmlns="" id="{19E88B36-9A76-517F-EE1F-226562742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53384" y="2757418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Групувати 5">
            <a:extLst>
              <a:ext uri="{FF2B5EF4-FFF2-40B4-BE49-F238E27FC236}">
                <a16:creationId xmlns:a16="http://schemas.microsoft.com/office/drawing/2014/main" xmlns="" id="{A9A93973-C6DC-D67B-B3B5-252BFAB07115}"/>
              </a:ext>
            </a:extLst>
          </p:cNvPr>
          <p:cNvGrpSpPr/>
          <p:nvPr/>
        </p:nvGrpSpPr>
        <p:grpSpPr>
          <a:xfrm>
            <a:off x="2702205" y="1496806"/>
            <a:ext cx="2852692" cy="2057915"/>
            <a:chOff x="2831978" y="1952072"/>
            <a:chExt cx="2852692" cy="2057915"/>
          </a:xfrm>
        </p:grpSpPr>
        <p:pic>
          <p:nvPicPr>
            <p:cNvPr id="45" name="Picture 6" descr="Картинка машинка для детей нарисованные: D0 b4 d0 b5 d1 82 d1 81 d0 ba d0  b8 d0 b5 d0 bc d0 b0 d1 88 d0 b8 d0 bd d0 ba d0">
              <a:extLst>
                <a:ext uri="{FF2B5EF4-FFF2-40B4-BE49-F238E27FC236}">
                  <a16:creationId xmlns:a16="http://schemas.microsoft.com/office/drawing/2014/main" xmlns="" id="{C7D25EEF-BAE6-09E2-6A50-4740015FB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92" r="50922"/>
            <a:stretch/>
          </p:blipFill>
          <p:spPr bwMode="auto">
            <a:xfrm>
              <a:off x="2831978" y="2365102"/>
              <a:ext cx="2852692" cy="1644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Прямокутник: округлені кути 4">
              <a:extLst>
                <a:ext uri="{FF2B5EF4-FFF2-40B4-BE49-F238E27FC236}">
                  <a16:creationId xmlns:a16="http://schemas.microsoft.com/office/drawing/2014/main" xmlns="" id="{AD720DD4-89AD-2668-2EC6-EC4C608A3C4C}"/>
                </a:ext>
              </a:extLst>
            </p:cNvPr>
            <p:cNvSpPr/>
            <p:nvPr/>
          </p:nvSpPr>
          <p:spPr>
            <a:xfrm>
              <a:off x="3811659" y="1952072"/>
              <a:ext cx="1384916" cy="5242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b="1" dirty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+ 4</a:t>
              </a:r>
              <a:endParaRPr lang="x-none" sz="36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" name="Групувати 6">
            <a:extLst>
              <a:ext uri="{FF2B5EF4-FFF2-40B4-BE49-F238E27FC236}">
                <a16:creationId xmlns:a16="http://schemas.microsoft.com/office/drawing/2014/main" xmlns="" id="{56130373-29F9-89EE-2466-1EFC8658F21C}"/>
              </a:ext>
            </a:extLst>
          </p:cNvPr>
          <p:cNvGrpSpPr/>
          <p:nvPr/>
        </p:nvGrpSpPr>
        <p:grpSpPr>
          <a:xfrm>
            <a:off x="5643815" y="1534536"/>
            <a:ext cx="2852692" cy="1869265"/>
            <a:chOff x="5773588" y="1989802"/>
            <a:chExt cx="2852692" cy="1869265"/>
          </a:xfrm>
        </p:grpSpPr>
        <p:pic>
          <p:nvPicPr>
            <p:cNvPr id="48" name="Picture 6" descr="Картинка машинка для детей нарисованные: D0 b4 d0 b5 d1 82 d1 81 d0 ba d0  b8 d0 b5 d0 bc d0 b0 d1 88 d0 b8 d0 bd d0 ba d0">
              <a:extLst>
                <a:ext uri="{FF2B5EF4-FFF2-40B4-BE49-F238E27FC236}">
                  <a16:creationId xmlns:a16="http://schemas.microsoft.com/office/drawing/2014/main" xmlns="" id="{A0FCD0C7-A06A-180D-F3AD-379C381850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61" t="43608" r="3261" b="6084"/>
            <a:stretch/>
          </p:blipFill>
          <p:spPr bwMode="auto">
            <a:xfrm>
              <a:off x="5773588" y="2214182"/>
              <a:ext cx="2852692" cy="1644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Прямокутник: округлені кути 34">
              <a:extLst>
                <a:ext uri="{FF2B5EF4-FFF2-40B4-BE49-F238E27FC236}">
                  <a16:creationId xmlns:a16="http://schemas.microsoft.com/office/drawing/2014/main" xmlns="" id="{932285E6-5544-DB91-5F64-60C290B513E0}"/>
                </a:ext>
              </a:extLst>
            </p:cNvPr>
            <p:cNvSpPr/>
            <p:nvPr/>
          </p:nvSpPr>
          <p:spPr>
            <a:xfrm>
              <a:off x="6860026" y="1989802"/>
              <a:ext cx="1384916" cy="5242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b="1" dirty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+ 1</a:t>
              </a:r>
              <a:endParaRPr lang="x-none" sz="36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0" name="Групувати 7">
            <a:extLst>
              <a:ext uri="{FF2B5EF4-FFF2-40B4-BE49-F238E27FC236}">
                <a16:creationId xmlns:a16="http://schemas.microsoft.com/office/drawing/2014/main" xmlns="" id="{FF8D5153-A72B-D31D-5ED9-136AE4F2B938}"/>
              </a:ext>
            </a:extLst>
          </p:cNvPr>
          <p:cNvGrpSpPr/>
          <p:nvPr/>
        </p:nvGrpSpPr>
        <p:grpSpPr>
          <a:xfrm>
            <a:off x="8806378" y="1539218"/>
            <a:ext cx="2852692" cy="1902313"/>
            <a:chOff x="8936151" y="1994484"/>
            <a:chExt cx="2852692" cy="1902313"/>
          </a:xfrm>
        </p:grpSpPr>
        <p:pic>
          <p:nvPicPr>
            <p:cNvPr id="51" name="Picture 6" descr="Картинка машинка для детей нарисованные: D0 b4 d0 b5 d1 82 d1 81 d0 ba d0  b8 d0 b5 d0 bc d0 b0 d1 88 d0 b8 d0 bd d0 ba d0">
              <a:extLst>
                <a:ext uri="{FF2B5EF4-FFF2-40B4-BE49-F238E27FC236}">
                  <a16:creationId xmlns:a16="http://schemas.microsoft.com/office/drawing/2014/main" xmlns="" id="{8EEB354A-6D7C-42A8-A0C5-B30E08D7BC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61" t="-2280" r="1961" b="51972"/>
            <a:stretch/>
          </p:blipFill>
          <p:spPr bwMode="auto">
            <a:xfrm>
              <a:off x="8936151" y="2251912"/>
              <a:ext cx="2852692" cy="1644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Прямокутник: округлені кути 35">
              <a:extLst>
                <a:ext uri="{FF2B5EF4-FFF2-40B4-BE49-F238E27FC236}">
                  <a16:creationId xmlns:a16="http://schemas.microsoft.com/office/drawing/2014/main" xmlns="" id="{829DC127-6F91-EA7B-82EF-F05A84420648}"/>
                </a:ext>
              </a:extLst>
            </p:cNvPr>
            <p:cNvSpPr/>
            <p:nvPr/>
          </p:nvSpPr>
          <p:spPr>
            <a:xfrm>
              <a:off x="9908393" y="1994484"/>
              <a:ext cx="1384916" cy="5242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b="1" dirty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+ 9</a:t>
              </a:r>
              <a:endParaRPr lang="x-none" sz="36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3" name="Picture 10" descr="Сборник №2">
            <a:extLst>
              <a:ext uri="{FF2B5EF4-FFF2-40B4-BE49-F238E27FC236}">
                <a16:creationId xmlns:a16="http://schemas.microsoft.com/office/drawing/2014/main" xmlns="" id="{6D095548-0101-AE92-D325-B9536007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31" y="3877442"/>
            <a:ext cx="1184624" cy="26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1 [преобразованный] - Clipart Boy - (378x800) Png Clipart Download">
            <a:extLst>
              <a:ext uri="{FF2B5EF4-FFF2-40B4-BE49-F238E27FC236}">
                <a16:creationId xmlns:a16="http://schemas.microsoft.com/office/drawing/2014/main" xmlns="" id="{EC5AA381-6379-1637-36FD-EF1A6345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60" y="3863667"/>
            <a:ext cx="1194550" cy="27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E814E923-0485-A02B-15E5-F3F9373B50A0}"/>
              </a:ext>
            </a:extLst>
          </p:cNvPr>
          <p:cNvSpPr/>
          <p:nvPr/>
        </p:nvSpPr>
        <p:spPr>
          <a:xfrm>
            <a:off x="10157263" y="5060181"/>
            <a:ext cx="664617" cy="5075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x-none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BD798B26-5B18-0BC9-3A64-93389FF6B783}"/>
              </a:ext>
            </a:extLst>
          </p:cNvPr>
          <p:cNvSpPr/>
          <p:nvPr/>
        </p:nvSpPr>
        <p:spPr>
          <a:xfrm>
            <a:off x="6771029" y="5024853"/>
            <a:ext cx="664617" cy="5075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x-none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05D53E7E-1156-6711-4AC3-CC67F2F6B7BB}"/>
              </a:ext>
            </a:extLst>
          </p:cNvPr>
          <p:cNvSpPr/>
          <p:nvPr/>
        </p:nvSpPr>
        <p:spPr>
          <a:xfrm>
            <a:off x="3267561" y="5107422"/>
            <a:ext cx="664617" cy="5075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x-none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Пряма сполучна лінія 10">
            <a:extLst>
              <a:ext uri="{FF2B5EF4-FFF2-40B4-BE49-F238E27FC236}">
                <a16:creationId xmlns:a16="http://schemas.microsoft.com/office/drawing/2014/main" xmlns="" id="{90E7E485-C927-A6F4-0E61-FBBC7F9402D3}"/>
              </a:ext>
            </a:extLst>
          </p:cNvPr>
          <p:cNvCxnSpPr/>
          <p:nvPr/>
        </p:nvCxnSpPr>
        <p:spPr>
          <a:xfrm flipV="1">
            <a:off x="4014445" y="3207828"/>
            <a:ext cx="2277507" cy="1186619"/>
          </a:xfrm>
          <a:prstGeom prst="line">
            <a:avLst/>
          </a:prstGeom>
          <a:ln w="57150">
            <a:solidFill>
              <a:srgbClr val="3366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сполучна лінія 58">
            <a:extLst>
              <a:ext uri="{FF2B5EF4-FFF2-40B4-BE49-F238E27FC236}">
                <a16:creationId xmlns:a16="http://schemas.microsoft.com/office/drawing/2014/main" xmlns="" id="{20318617-2ABD-0DA9-C92E-7FE9C3211A77}"/>
              </a:ext>
            </a:extLst>
          </p:cNvPr>
          <p:cNvCxnSpPr/>
          <p:nvPr/>
        </p:nvCxnSpPr>
        <p:spPr>
          <a:xfrm flipV="1">
            <a:off x="7627487" y="3235955"/>
            <a:ext cx="2277507" cy="1186619"/>
          </a:xfrm>
          <a:prstGeom prst="line">
            <a:avLst/>
          </a:prstGeom>
          <a:ln w="57150">
            <a:solidFill>
              <a:srgbClr val="3366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 сполучна лінія 59">
            <a:extLst>
              <a:ext uri="{FF2B5EF4-FFF2-40B4-BE49-F238E27FC236}">
                <a16:creationId xmlns:a16="http://schemas.microsoft.com/office/drawing/2014/main" xmlns="" id="{A2A30AE8-86EC-AB9B-CB8C-C0B77F9AD2A5}"/>
              </a:ext>
            </a:extLst>
          </p:cNvPr>
          <p:cNvCxnSpPr>
            <a:cxnSpLocks/>
          </p:cNvCxnSpPr>
          <p:nvPr/>
        </p:nvCxnSpPr>
        <p:spPr>
          <a:xfrm flipH="1" flipV="1">
            <a:off x="5110885" y="3247350"/>
            <a:ext cx="4803608" cy="919827"/>
          </a:xfrm>
          <a:prstGeom prst="line">
            <a:avLst/>
          </a:prstGeom>
          <a:ln w="57150">
            <a:solidFill>
              <a:srgbClr val="3366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TextBox 67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2" name="Прямоугольник 11">
            <a:extLst>
              <a:ext uri="{FF2B5EF4-FFF2-40B4-BE49-F238E27FC236}">
                <a16:creationId xmlns:a16="http://schemas.microsoft.com/office/drawing/2014/main" xmlns="" id="{5218CE5B-6837-9594-B41C-2E5B884656FB}"/>
              </a:ext>
            </a:extLst>
          </p:cNvPr>
          <p:cNvSpPr/>
          <p:nvPr/>
        </p:nvSpPr>
        <p:spPr>
          <a:xfrm>
            <a:off x="1426029" y="483640"/>
            <a:ext cx="9532199" cy="6848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Обчисли, скориставшись схемами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3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4" y="2648879"/>
            <a:ext cx="1870009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1 клас\2 Матем\1 УРОКИ Листопад\5 Числа 11_20\№093 Повторення\2024-03-03_223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01" y="1353180"/>
            <a:ext cx="8210899" cy="370046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86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1A1DC464-5624-1972-BEB1-88CD24E70222}"/>
              </a:ext>
            </a:extLst>
          </p:cNvPr>
          <p:cNvSpPr/>
          <p:nvPr/>
        </p:nvSpPr>
        <p:spPr>
          <a:xfrm>
            <a:off x="4158704" y="5044207"/>
            <a:ext cx="5486037" cy="707395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вирази за малюнками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321555" y="4990371"/>
            <a:ext cx="3336096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smtClean="0">
                <a:solidFill>
                  <a:srgbClr val="7030A0"/>
                </a:solidFill>
              </a:rPr>
              <a:t>13 – 10 + 5 </a:t>
            </a:r>
            <a:r>
              <a:rPr lang="uk-UA" sz="4000" dirty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49" name="Picture 6" descr="Mr Peabody Stickers | Redbubble">
            <a:extLst>
              <a:ext uri="{FF2B5EF4-FFF2-40B4-BE49-F238E27FC236}">
                <a16:creationId xmlns="" xmlns:a16="http://schemas.microsoft.com/office/drawing/2014/main" id="{D6C5A2C5-C9EE-DB83-598C-4DA7C8FC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52735" y="254007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392675" y="1778902"/>
            <a:ext cx="3336096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smtClean="0">
                <a:solidFill>
                  <a:srgbClr val="7030A0"/>
                </a:solidFill>
              </a:rPr>
              <a:t>10 + 7 + </a:t>
            </a:r>
            <a:r>
              <a:rPr lang="uk-UA" sz="4000" dirty="0">
                <a:solidFill>
                  <a:srgbClr val="7030A0"/>
                </a:solidFill>
              </a:rPr>
              <a:t>2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47326" y="1739844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19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20222" y="508765"/>
            <a:ext cx="8732066" cy="88460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Обчисли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8885" y="4935933"/>
            <a:ext cx="39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8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5181" y="1773382"/>
            <a:ext cx="3445060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smtClean="0">
                <a:solidFill>
                  <a:srgbClr val="7030A0"/>
                </a:solidFill>
              </a:rPr>
              <a:t>18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4 - 10 </a:t>
            </a:r>
            <a:r>
              <a:rPr lang="uk-UA" sz="4000" dirty="0" smtClean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6623" y="1193540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14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86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66058" y="3876444"/>
            <a:ext cx="3416277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smtClean="0">
                <a:solidFill>
                  <a:srgbClr val="7030A0"/>
                </a:solidFill>
              </a:rPr>
              <a:t>11 + 8 – 2 </a:t>
            </a:r>
            <a:r>
              <a:rPr lang="uk-UA" sz="4000" dirty="0" smtClean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50048" y="3842906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17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6398" y="2810855"/>
            <a:ext cx="3445060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smtClean="0">
                <a:solidFill>
                  <a:srgbClr val="7030A0"/>
                </a:solidFill>
              </a:rPr>
              <a:t>18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8 </a:t>
            </a:r>
            <a:r>
              <a:rPr lang="uk-UA" sz="4000" dirty="0" smtClean="0">
                <a:solidFill>
                  <a:srgbClr val="7030A0"/>
                </a:solidFill>
              </a:rPr>
              <a:t>+ </a:t>
            </a:r>
            <a:r>
              <a:rPr lang="uk-UA" sz="4000" dirty="0" smtClean="0">
                <a:solidFill>
                  <a:srgbClr val="7030A0"/>
                </a:solidFill>
              </a:rPr>
              <a:t>5 </a:t>
            </a:r>
            <a:r>
              <a:rPr lang="uk-UA" sz="4000" dirty="0" smtClean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55188" y="2747870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15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7511" y="4915991"/>
            <a:ext cx="3394675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smtClean="0">
                <a:solidFill>
                  <a:srgbClr val="7030A0"/>
                </a:solidFill>
              </a:rPr>
              <a:t>12 + 5 – 7 </a:t>
            </a:r>
            <a:r>
              <a:rPr lang="uk-UA" sz="4000" dirty="0" smtClean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66848" y="4873902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92686" y="1749329"/>
            <a:ext cx="46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4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11632" y="3311586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19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1632" y="2336923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14778" y="4416325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17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9125" y="2810854"/>
            <a:ext cx="3336096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smtClean="0">
                <a:solidFill>
                  <a:srgbClr val="7030A0"/>
                </a:solidFill>
              </a:rPr>
              <a:t>10 + 6 + 3 </a:t>
            </a:r>
            <a:r>
              <a:rPr lang="uk-UA" sz="4000" dirty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47326" y="2759226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19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8908" y="3880858"/>
            <a:ext cx="3336096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smtClean="0">
                <a:solidFill>
                  <a:srgbClr val="7030A0"/>
                </a:solidFill>
              </a:rPr>
              <a:t>13 – 3 + 1 </a:t>
            </a:r>
            <a:r>
              <a:rPr lang="uk-UA" sz="4000" dirty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3680" y="3809369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11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1765" y="1198662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17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1765" y="2336923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16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8883" y="3382809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77490" y="4449797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3</a:t>
            </a:r>
            <a:endParaRPr lang="uk-U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0" grpId="0"/>
      <p:bldP spid="22" grpId="0"/>
      <p:bldP spid="32" grpId="0"/>
      <p:bldP spid="34" grpId="0"/>
      <p:bldP spid="36" grpId="0"/>
      <p:bldP spid="38" grpId="0"/>
      <p:bldP spid="39" grpId="0"/>
      <p:bldP spid="40" grpId="0"/>
      <p:bldP spid="41" grpId="0"/>
      <p:bldP spid="65" grpId="0"/>
      <p:bldP spid="18" grpId="0"/>
      <p:bldP spid="28" grpId="0"/>
      <p:bldP spid="29" grpId="0"/>
      <p:bldP spid="30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2" name="Фізкультхвилинка №11">
            <a:hlinkClick r:id="" action="ppaction://media"/>
            <a:extLst>
              <a:ext uri="{FF2B5EF4-FFF2-40B4-BE49-F238E27FC236}">
                <a16:creationId xmlns:a16="http://schemas.microsoft.com/office/drawing/2014/main" xmlns="" id="{C09754E0-310E-4A19-8C26-F941B40FE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0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52" y="2821662"/>
            <a:ext cx="1897860" cy="36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382487" y="476151"/>
            <a:ext cx="9470570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802086"/>
            <a:ext cx="859971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18 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 descr="D:\1 клас\2 Матем\1 УРОКИ Листопад\5 Числа 11_20\№093 Повторення\2024-03-03_230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53180"/>
            <a:ext cx="6357257" cy="51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52" y="2821662"/>
            <a:ext cx="1897860" cy="36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382487" y="476151"/>
            <a:ext cx="9470570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802086"/>
            <a:ext cx="859971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18 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 descr="D:\1 клас\2 Матем\1 УРОКИ Листопад\5 Числа 11_20\№093 Повторення\2024-03-03_2311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60" y="1353180"/>
            <a:ext cx="7089398" cy="47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xmlns="" id="{5F990475-7970-4A7E-E8B3-B3599B752A16}"/>
              </a:ext>
            </a:extLst>
          </p:cNvPr>
          <p:cNvSpPr/>
          <p:nvPr/>
        </p:nvSpPr>
        <p:spPr>
          <a:xfrm>
            <a:off x="1012370" y="489350"/>
            <a:ext cx="9971315" cy="8169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Назви числа на кульках у порядку </a:t>
            </a:r>
            <a:r>
              <a:rPr lang="uk-UA" sz="3600" b="1" dirty="0" smtClean="0">
                <a:solidFill>
                  <a:schemeClr val="bg1"/>
                </a:solidFill>
              </a:rPr>
              <a:t>зростання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1">
            <a:extLst>
              <a:ext uri="{FF2B5EF4-FFF2-40B4-BE49-F238E27FC236}">
                <a16:creationId xmlns:a16="http://schemas.microsoft.com/office/drawing/2014/main" xmlns="" id="{40660143-B71C-5193-AA2C-EEA3B93B4BBD}"/>
              </a:ext>
            </a:extLst>
          </p:cNvPr>
          <p:cNvSpPr/>
          <p:nvPr/>
        </p:nvSpPr>
        <p:spPr>
          <a:xfrm>
            <a:off x="435449" y="1819922"/>
            <a:ext cx="5643238" cy="434231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Прямокутник: округлені кути 167">
            <a:extLst>
              <a:ext uri="{FF2B5EF4-FFF2-40B4-BE49-F238E27FC236}">
                <a16:creationId xmlns:a16="http://schemas.microsoft.com/office/drawing/2014/main" xmlns="" id="{91388C2A-3A67-10D0-A8AC-0BFDD6A6C055}"/>
              </a:ext>
            </a:extLst>
          </p:cNvPr>
          <p:cNvSpPr/>
          <p:nvPr/>
        </p:nvSpPr>
        <p:spPr>
          <a:xfrm>
            <a:off x="6290824" y="1819922"/>
            <a:ext cx="5643238" cy="434231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Picture 8" descr="Купить зеленый шарик — интернет-магазин Доставка Цветов Харьков - Цветочный  Город - Заказать Букет | . Купить Сладости и Подарки Воздушные шары с  доставкой по Харькову, Зеленый шарик">
            <a:extLst>
              <a:ext uri="{FF2B5EF4-FFF2-40B4-BE49-F238E27FC236}">
                <a16:creationId xmlns:a16="http://schemas.microsoft.com/office/drawing/2014/main" xmlns="" id="{B3D40E6B-3A5D-A8B4-D759-D8E8A5AE9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r="25625"/>
          <a:stretch/>
        </p:blipFill>
        <p:spPr bwMode="auto">
          <a:xfrm>
            <a:off x="472759" y="2256055"/>
            <a:ext cx="1305737" cy="24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ownload HD Red Balloon Transparent Background - Красный Шарик Пнг  Transparent PNG Image - NicePNG.com">
            <a:extLst>
              <a:ext uri="{FF2B5EF4-FFF2-40B4-BE49-F238E27FC236}">
                <a16:creationId xmlns:a16="http://schemas.microsoft.com/office/drawing/2014/main" xmlns="" id="{0D7436E3-1B78-D281-2509-6395A7F9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1" y="2193885"/>
            <a:ext cx="1085229" cy="22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✓ Воздушный шар #2 скачать клипарт бесплатно - Clipart-DB">
            <a:extLst>
              <a:ext uri="{FF2B5EF4-FFF2-40B4-BE49-F238E27FC236}">
                <a16:creationId xmlns:a16="http://schemas.microsoft.com/office/drawing/2014/main" xmlns="" id="{BD646325-975F-7054-2E9C-91B5FC137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84" y="2256055"/>
            <a:ext cx="1029346" cy="23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Синий воздушный шарик PNG фото">
            <a:extLst>
              <a:ext uri="{FF2B5EF4-FFF2-40B4-BE49-F238E27FC236}">
                <a16:creationId xmlns:a16="http://schemas.microsoft.com/office/drawing/2014/main" xmlns="" id="{5CA3D86E-F41C-D7E8-8A31-7E31656C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989">
            <a:off x="1944826" y="2275428"/>
            <a:ext cx="1181728" cy="21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FF983C-E68D-BD1E-FA8E-73DFED270A05}"/>
              </a:ext>
            </a:extLst>
          </p:cNvPr>
          <p:cNvSpPr txBox="1"/>
          <p:nvPr/>
        </p:nvSpPr>
        <p:spPr>
          <a:xfrm>
            <a:off x="1091068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92537E-0DA7-CD33-2034-F9B856BA633B}"/>
              </a:ext>
            </a:extLst>
          </p:cNvPr>
          <p:cNvSpPr txBox="1"/>
          <p:nvPr/>
        </p:nvSpPr>
        <p:spPr>
          <a:xfrm>
            <a:off x="2060481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BC1759-99BF-12B4-9856-0ACA5C342494}"/>
              </a:ext>
            </a:extLst>
          </p:cNvPr>
          <p:cNvSpPr txBox="1"/>
          <p:nvPr/>
        </p:nvSpPr>
        <p:spPr>
          <a:xfrm>
            <a:off x="3417270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BD413E-6AEF-A0C0-ADEC-32EB28FEC71E}"/>
              </a:ext>
            </a:extLst>
          </p:cNvPr>
          <p:cNvSpPr txBox="1"/>
          <p:nvPr/>
        </p:nvSpPr>
        <p:spPr>
          <a:xfrm>
            <a:off x="4747978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E0D026-4158-6CF8-D272-5381258CDEB1}"/>
              </a:ext>
            </a:extLst>
          </p:cNvPr>
          <p:cNvSpPr txBox="1"/>
          <p:nvPr/>
        </p:nvSpPr>
        <p:spPr>
          <a:xfrm>
            <a:off x="7084890" y="4898899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E284CB7-FE02-9633-807B-238ACA344FE5}"/>
              </a:ext>
            </a:extLst>
          </p:cNvPr>
          <p:cNvSpPr txBox="1"/>
          <p:nvPr/>
        </p:nvSpPr>
        <p:spPr>
          <a:xfrm>
            <a:off x="8143030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A2A780B-D8A5-E8E4-C8F5-47EE62C191FD}"/>
              </a:ext>
            </a:extLst>
          </p:cNvPr>
          <p:cNvSpPr txBox="1"/>
          <p:nvPr/>
        </p:nvSpPr>
        <p:spPr>
          <a:xfrm>
            <a:off x="9502743" y="4898899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AED107C-F7D1-019F-EF79-495ACFF79D66}"/>
              </a:ext>
            </a:extLst>
          </p:cNvPr>
          <p:cNvSpPr txBox="1"/>
          <p:nvPr/>
        </p:nvSpPr>
        <p:spPr>
          <a:xfrm>
            <a:off x="10705010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AB3A30-BC8C-08FF-1638-38D4BAB92A4A}"/>
              </a:ext>
            </a:extLst>
          </p:cNvPr>
          <p:cNvSpPr txBox="1"/>
          <p:nvPr/>
        </p:nvSpPr>
        <p:spPr>
          <a:xfrm>
            <a:off x="879946" y="2488409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39A17B-3696-4DE3-5E62-348A9D7171DD}"/>
              </a:ext>
            </a:extLst>
          </p:cNvPr>
          <p:cNvSpPr txBox="1"/>
          <p:nvPr/>
        </p:nvSpPr>
        <p:spPr>
          <a:xfrm>
            <a:off x="2048666" y="2435515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80592A4-6E18-1EAC-00D7-2C2F6E0444EC}"/>
              </a:ext>
            </a:extLst>
          </p:cNvPr>
          <p:cNvSpPr txBox="1"/>
          <p:nvPr/>
        </p:nvSpPr>
        <p:spPr>
          <a:xfrm>
            <a:off x="3380379" y="2435515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BB8BEDC-C7D7-51DD-7BAC-1429F366678E}"/>
              </a:ext>
            </a:extLst>
          </p:cNvPr>
          <p:cNvSpPr txBox="1"/>
          <p:nvPr/>
        </p:nvSpPr>
        <p:spPr>
          <a:xfrm>
            <a:off x="4693838" y="2394351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4" descr="Синий воздушный шарик PNG фото">
            <a:extLst>
              <a:ext uri="{FF2B5EF4-FFF2-40B4-BE49-F238E27FC236}">
                <a16:creationId xmlns:a16="http://schemas.microsoft.com/office/drawing/2014/main" xmlns="" id="{0C5E717C-808B-B742-DAE5-08D6708A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989">
            <a:off x="6613202" y="2234263"/>
            <a:ext cx="1181728" cy="21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ownload HD Red Balloon Transparent Background - Красный Шарик Пнг  Transparent PNG Image - NicePNG.com">
            <a:extLst>
              <a:ext uri="{FF2B5EF4-FFF2-40B4-BE49-F238E27FC236}">
                <a16:creationId xmlns:a16="http://schemas.microsoft.com/office/drawing/2014/main" xmlns="" id="{1093FB7D-9978-E14E-5C41-E18837FB8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97" y="2279751"/>
            <a:ext cx="1085229" cy="22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Купить зеленый шарик — интернет-магазин Доставка Цветов Харьков - Цветочный  Город - Заказать Букет | . Купить Сладости и Подарки Воздушные шары с  доставкой по Харькову, Зеленый шарик">
            <a:extLst>
              <a:ext uri="{FF2B5EF4-FFF2-40B4-BE49-F238E27FC236}">
                <a16:creationId xmlns:a16="http://schemas.microsoft.com/office/drawing/2014/main" xmlns="" id="{EC7992D6-47A8-AFD5-80DC-FC092C841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r="25625"/>
          <a:stretch/>
        </p:blipFill>
        <p:spPr bwMode="auto">
          <a:xfrm>
            <a:off x="9112443" y="2279751"/>
            <a:ext cx="1305737" cy="24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✓ Воздушный шар #2 скачать клипарт бесплатно - Clipart-DB">
            <a:extLst>
              <a:ext uri="{FF2B5EF4-FFF2-40B4-BE49-F238E27FC236}">
                <a16:creationId xmlns:a16="http://schemas.microsoft.com/office/drawing/2014/main" xmlns="" id="{7DC0047D-7BC1-E5C2-B147-73C9E612E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016" y="2245961"/>
            <a:ext cx="1029346" cy="23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FB9B186-FEF7-65D4-2F91-47830F21C36D}"/>
              </a:ext>
            </a:extLst>
          </p:cNvPr>
          <p:cNvSpPr txBox="1"/>
          <p:nvPr/>
        </p:nvSpPr>
        <p:spPr>
          <a:xfrm>
            <a:off x="6836026" y="2474048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DC24EEF-2348-836B-1B12-4A2F7F96E4BD}"/>
              </a:ext>
            </a:extLst>
          </p:cNvPr>
          <p:cNvSpPr txBox="1"/>
          <p:nvPr/>
        </p:nvSpPr>
        <p:spPr>
          <a:xfrm>
            <a:off x="8058072" y="2445566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8BA30E-3081-0AFA-58F9-8EC53217F9ED}"/>
              </a:ext>
            </a:extLst>
          </p:cNvPr>
          <p:cNvSpPr txBox="1"/>
          <p:nvPr/>
        </p:nvSpPr>
        <p:spPr>
          <a:xfrm>
            <a:off x="9273866" y="2451663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F6C2BF5-5523-F603-5681-0252218A7278}"/>
              </a:ext>
            </a:extLst>
          </p:cNvPr>
          <p:cNvSpPr txBox="1"/>
          <p:nvPr/>
        </p:nvSpPr>
        <p:spPr>
          <a:xfrm>
            <a:off x="10749828" y="2445566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: округлені кути 1">
            <a:extLst>
              <a:ext uri="{FF2B5EF4-FFF2-40B4-BE49-F238E27FC236}">
                <a16:creationId xmlns:a16="http://schemas.microsoft.com/office/drawing/2014/main" xmlns="" id="{40660143-B71C-5193-AA2C-EEA3B93B4BBD}"/>
              </a:ext>
            </a:extLst>
          </p:cNvPr>
          <p:cNvSpPr/>
          <p:nvPr/>
        </p:nvSpPr>
        <p:spPr>
          <a:xfrm>
            <a:off x="435449" y="1819922"/>
            <a:ext cx="5643238" cy="434231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Прямокутник: округлені кути 167">
            <a:extLst>
              <a:ext uri="{FF2B5EF4-FFF2-40B4-BE49-F238E27FC236}">
                <a16:creationId xmlns:a16="http://schemas.microsoft.com/office/drawing/2014/main" xmlns="" id="{91388C2A-3A67-10D0-A8AC-0BFDD6A6C055}"/>
              </a:ext>
            </a:extLst>
          </p:cNvPr>
          <p:cNvSpPr/>
          <p:nvPr/>
        </p:nvSpPr>
        <p:spPr>
          <a:xfrm>
            <a:off x="6290824" y="1819922"/>
            <a:ext cx="5643238" cy="434231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Picture 8" descr="Купить зеленый шарик — интернет-магазин Доставка Цветов Харьков - Цветочный  Город - Заказать Букет | . Купить Сладости и Подарки Воздушные шары с  доставкой по Харькову, Зеленый шарик">
            <a:extLst>
              <a:ext uri="{FF2B5EF4-FFF2-40B4-BE49-F238E27FC236}">
                <a16:creationId xmlns:a16="http://schemas.microsoft.com/office/drawing/2014/main" xmlns="" id="{B3D40E6B-3A5D-A8B4-D759-D8E8A5AE9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r="25625"/>
          <a:stretch/>
        </p:blipFill>
        <p:spPr bwMode="auto">
          <a:xfrm>
            <a:off x="472759" y="2256055"/>
            <a:ext cx="1305737" cy="24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ownload HD Red Balloon Transparent Background - Красный Шарик Пнг  Transparent PNG Image - NicePNG.com">
            <a:extLst>
              <a:ext uri="{FF2B5EF4-FFF2-40B4-BE49-F238E27FC236}">
                <a16:creationId xmlns:a16="http://schemas.microsoft.com/office/drawing/2014/main" xmlns="" id="{0D7436E3-1B78-D281-2509-6395A7F9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1" y="2193885"/>
            <a:ext cx="1085229" cy="22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✓ Воздушный шар #2 скачать клипарт бесплатно - Clipart-DB">
            <a:extLst>
              <a:ext uri="{FF2B5EF4-FFF2-40B4-BE49-F238E27FC236}">
                <a16:creationId xmlns:a16="http://schemas.microsoft.com/office/drawing/2014/main" xmlns="" id="{BD646325-975F-7054-2E9C-91B5FC137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84" y="2256055"/>
            <a:ext cx="1029346" cy="23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Синий воздушный шарик PNG фото">
            <a:extLst>
              <a:ext uri="{FF2B5EF4-FFF2-40B4-BE49-F238E27FC236}">
                <a16:creationId xmlns:a16="http://schemas.microsoft.com/office/drawing/2014/main" xmlns="" id="{5CA3D86E-F41C-D7E8-8A31-7E31656C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989">
            <a:off x="1944826" y="2275428"/>
            <a:ext cx="1181728" cy="21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FF983C-E68D-BD1E-FA8E-73DFED270A05}"/>
              </a:ext>
            </a:extLst>
          </p:cNvPr>
          <p:cNvSpPr txBox="1"/>
          <p:nvPr/>
        </p:nvSpPr>
        <p:spPr>
          <a:xfrm>
            <a:off x="1091068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92537E-0DA7-CD33-2034-F9B856BA633B}"/>
              </a:ext>
            </a:extLst>
          </p:cNvPr>
          <p:cNvSpPr txBox="1"/>
          <p:nvPr/>
        </p:nvSpPr>
        <p:spPr>
          <a:xfrm>
            <a:off x="2060481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BC1759-99BF-12B4-9856-0ACA5C342494}"/>
              </a:ext>
            </a:extLst>
          </p:cNvPr>
          <p:cNvSpPr txBox="1"/>
          <p:nvPr/>
        </p:nvSpPr>
        <p:spPr>
          <a:xfrm>
            <a:off x="3417270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BD413E-6AEF-A0C0-ADEC-32EB28FEC71E}"/>
              </a:ext>
            </a:extLst>
          </p:cNvPr>
          <p:cNvSpPr txBox="1"/>
          <p:nvPr/>
        </p:nvSpPr>
        <p:spPr>
          <a:xfrm>
            <a:off x="4747978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E0D026-4158-6CF8-D272-5381258CDEB1}"/>
              </a:ext>
            </a:extLst>
          </p:cNvPr>
          <p:cNvSpPr txBox="1"/>
          <p:nvPr/>
        </p:nvSpPr>
        <p:spPr>
          <a:xfrm>
            <a:off x="7084890" y="4898899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E284CB7-FE02-9633-807B-238ACA344FE5}"/>
              </a:ext>
            </a:extLst>
          </p:cNvPr>
          <p:cNvSpPr txBox="1"/>
          <p:nvPr/>
        </p:nvSpPr>
        <p:spPr>
          <a:xfrm>
            <a:off x="8143030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A2A780B-D8A5-E8E4-C8F5-47EE62C191FD}"/>
              </a:ext>
            </a:extLst>
          </p:cNvPr>
          <p:cNvSpPr txBox="1"/>
          <p:nvPr/>
        </p:nvSpPr>
        <p:spPr>
          <a:xfrm>
            <a:off x="9502743" y="4898899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AED107C-F7D1-019F-EF79-495ACFF79D66}"/>
              </a:ext>
            </a:extLst>
          </p:cNvPr>
          <p:cNvSpPr txBox="1"/>
          <p:nvPr/>
        </p:nvSpPr>
        <p:spPr>
          <a:xfrm>
            <a:off x="10705010" y="4906940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AB3A30-BC8C-08FF-1638-38D4BAB92A4A}"/>
              </a:ext>
            </a:extLst>
          </p:cNvPr>
          <p:cNvSpPr txBox="1"/>
          <p:nvPr/>
        </p:nvSpPr>
        <p:spPr>
          <a:xfrm>
            <a:off x="879946" y="2488409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39A17B-3696-4DE3-5E62-348A9D7171DD}"/>
              </a:ext>
            </a:extLst>
          </p:cNvPr>
          <p:cNvSpPr txBox="1"/>
          <p:nvPr/>
        </p:nvSpPr>
        <p:spPr>
          <a:xfrm>
            <a:off x="2048666" y="2435515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80592A4-6E18-1EAC-00D7-2C2F6E0444EC}"/>
              </a:ext>
            </a:extLst>
          </p:cNvPr>
          <p:cNvSpPr txBox="1"/>
          <p:nvPr/>
        </p:nvSpPr>
        <p:spPr>
          <a:xfrm>
            <a:off x="3380379" y="2435515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BB8BEDC-C7D7-51DD-7BAC-1429F366678E}"/>
              </a:ext>
            </a:extLst>
          </p:cNvPr>
          <p:cNvSpPr txBox="1"/>
          <p:nvPr/>
        </p:nvSpPr>
        <p:spPr>
          <a:xfrm>
            <a:off x="4693838" y="2394351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4" descr="Синий воздушный шарик PNG фото">
            <a:extLst>
              <a:ext uri="{FF2B5EF4-FFF2-40B4-BE49-F238E27FC236}">
                <a16:creationId xmlns:a16="http://schemas.microsoft.com/office/drawing/2014/main" xmlns="" id="{0C5E717C-808B-B742-DAE5-08D6708A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989">
            <a:off x="6613202" y="2234263"/>
            <a:ext cx="1181728" cy="21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ownload HD Red Balloon Transparent Background - Красный Шарик Пнг  Transparent PNG Image - NicePNG.com">
            <a:extLst>
              <a:ext uri="{FF2B5EF4-FFF2-40B4-BE49-F238E27FC236}">
                <a16:creationId xmlns:a16="http://schemas.microsoft.com/office/drawing/2014/main" xmlns="" id="{1093FB7D-9978-E14E-5C41-E18837FB8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97" y="2279751"/>
            <a:ext cx="1085229" cy="22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Купить зеленый шарик — интернет-магазин Доставка Цветов Харьков - Цветочный  Город - Заказать Букет | . Купить Сладости и Подарки Воздушные шары с  доставкой по Харькову, Зеленый шарик">
            <a:extLst>
              <a:ext uri="{FF2B5EF4-FFF2-40B4-BE49-F238E27FC236}">
                <a16:creationId xmlns:a16="http://schemas.microsoft.com/office/drawing/2014/main" xmlns="" id="{EC7992D6-47A8-AFD5-80DC-FC092C841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r="25625"/>
          <a:stretch/>
        </p:blipFill>
        <p:spPr bwMode="auto">
          <a:xfrm>
            <a:off x="9112443" y="2279751"/>
            <a:ext cx="1305737" cy="24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✓ Воздушный шар #2 скачать клипарт бесплатно - Clipart-DB">
            <a:extLst>
              <a:ext uri="{FF2B5EF4-FFF2-40B4-BE49-F238E27FC236}">
                <a16:creationId xmlns:a16="http://schemas.microsoft.com/office/drawing/2014/main" xmlns="" id="{7DC0047D-7BC1-E5C2-B147-73C9E612E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016" y="2245961"/>
            <a:ext cx="1029346" cy="23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FB9B186-FEF7-65D4-2F91-47830F21C36D}"/>
              </a:ext>
            </a:extLst>
          </p:cNvPr>
          <p:cNvSpPr txBox="1"/>
          <p:nvPr/>
        </p:nvSpPr>
        <p:spPr>
          <a:xfrm>
            <a:off x="6836026" y="2474048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DC24EEF-2348-836B-1B12-4A2F7F96E4BD}"/>
              </a:ext>
            </a:extLst>
          </p:cNvPr>
          <p:cNvSpPr txBox="1"/>
          <p:nvPr/>
        </p:nvSpPr>
        <p:spPr>
          <a:xfrm>
            <a:off x="8058072" y="2445566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8BA30E-3081-0AFA-58F9-8EC53217F9ED}"/>
              </a:ext>
            </a:extLst>
          </p:cNvPr>
          <p:cNvSpPr txBox="1"/>
          <p:nvPr/>
        </p:nvSpPr>
        <p:spPr>
          <a:xfrm>
            <a:off x="9273866" y="2451663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F6C2BF5-5523-F603-5681-0252218A7278}"/>
              </a:ext>
            </a:extLst>
          </p:cNvPr>
          <p:cNvSpPr txBox="1"/>
          <p:nvPr/>
        </p:nvSpPr>
        <p:spPr>
          <a:xfrm>
            <a:off x="10749828" y="2445566"/>
            <a:ext cx="96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5400" b="1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5400" b="1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11">
            <a:extLst>
              <a:ext uri="{FF2B5EF4-FFF2-40B4-BE49-F238E27FC236}">
                <a16:creationId xmlns:a16="http://schemas.microsoft.com/office/drawing/2014/main" xmlns="" id="{5F990475-7970-4A7E-E8B3-B3599B752A16}"/>
              </a:ext>
            </a:extLst>
          </p:cNvPr>
          <p:cNvSpPr/>
          <p:nvPr/>
        </p:nvSpPr>
        <p:spPr>
          <a:xfrm>
            <a:off x="1012370" y="489350"/>
            <a:ext cx="9971315" cy="8169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Назви числа на кульках у порядку </a:t>
            </a:r>
            <a:r>
              <a:rPr lang="uk-UA" sz="3600" b="1" dirty="0" smtClean="0">
                <a:solidFill>
                  <a:schemeClr val="bg1"/>
                </a:solidFill>
              </a:rPr>
              <a:t>зростання 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68792" y="541189"/>
            <a:ext cx="8732066" cy="9498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Налаштуйся на урок. Афірмація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: округлені кути 11">
            <a:extLst>
              <a:ext uri="{FF2B5EF4-FFF2-40B4-BE49-F238E27FC236}">
                <a16:creationId xmlns:a16="http://schemas.microsoft.com/office/drawing/2014/main" xmlns="" id="{69B8F106-52D3-4E2F-A595-3B4F8D378452}"/>
              </a:ext>
            </a:extLst>
          </p:cNvPr>
          <p:cNvSpPr/>
          <p:nvPr/>
        </p:nvSpPr>
        <p:spPr>
          <a:xfrm>
            <a:off x="2518721" y="2251917"/>
            <a:ext cx="4596141" cy="40059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Я – </a:t>
            </a:r>
            <a:r>
              <a:rPr lang="ru-RU" sz="3200" b="1" dirty="0" err="1"/>
              <a:t>учень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/>
              <a:t>Я - хочу знати.</a:t>
            </a:r>
            <a:br>
              <a:rPr lang="ru-RU" sz="3200" b="1" dirty="0"/>
            </a:br>
            <a:r>
              <a:rPr lang="ru-RU" sz="3200" b="1" dirty="0"/>
              <a:t>Я – думаю.</a:t>
            </a:r>
            <a:br>
              <a:rPr lang="ru-RU" sz="3200" b="1" dirty="0"/>
            </a:br>
            <a:r>
              <a:rPr lang="ru-RU" sz="3200" b="1" dirty="0"/>
              <a:t>Я – </a:t>
            </a:r>
            <a:r>
              <a:rPr lang="ru-RU" sz="3200" b="1" dirty="0" err="1"/>
              <a:t>вмію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/>
              <a:t>Я – знаю.</a:t>
            </a:r>
            <a:br>
              <a:rPr lang="ru-RU" sz="3200" b="1" dirty="0"/>
            </a:br>
            <a:r>
              <a:rPr lang="ru-RU" sz="3200" b="1" dirty="0"/>
              <a:t>Я - </a:t>
            </a:r>
            <a:r>
              <a:rPr lang="ru-RU" sz="3200" b="1" dirty="0" err="1"/>
              <a:t>особистість</a:t>
            </a:r>
            <a:r>
              <a:rPr lang="ru-RU" sz="3200" b="1" dirty="0"/>
              <a:t> </a:t>
            </a:r>
            <a:r>
              <a:rPr lang="ru-RU" sz="3200" b="1" dirty="0" err="1"/>
              <a:t>творча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/>
              <a:t>Я – </a:t>
            </a:r>
            <a:r>
              <a:rPr lang="ru-RU" sz="3200" b="1" dirty="0" err="1"/>
              <a:t>зірка</a:t>
            </a:r>
            <a:r>
              <a:rPr lang="ru-RU" sz="3200" b="1" dirty="0" smtClean="0"/>
              <a:t>.</a:t>
            </a:r>
            <a:endParaRPr lang="uk-UA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8792" y="1644135"/>
            <a:ext cx="609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b="1" dirty="0" err="1">
                <a:solidFill>
                  <a:srgbClr val="7030A0"/>
                </a:solidFill>
              </a:rPr>
              <a:t>Заплющіть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оченятка</a:t>
            </a:r>
            <a:r>
              <a:rPr lang="ru-RU" sz="2400" b="1" dirty="0">
                <a:solidFill>
                  <a:srgbClr val="7030A0"/>
                </a:solidFill>
              </a:rPr>
              <a:t>, </a:t>
            </a:r>
            <a:r>
              <a:rPr lang="ru-RU" sz="2400" b="1" dirty="0" err="1">
                <a:solidFill>
                  <a:srgbClr val="7030A0"/>
                </a:solidFill>
              </a:rPr>
              <a:t>повторюйте</a:t>
            </a:r>
            <a:r>
              <a:rPr lang="ru-RU" sz="2400" b="1" dirty="0">
                <a:solidFill>
                  <a:srgbClr val="7030A0"/>
                </a:solidFill>
              </a:rPr>
              <a:t> за мною</a:t>
            </a:r>
            <a:r>
              <a:rPr lang="ru-RU" sz="2400" b="1" dirty="0" smtClean="0">
                <a:solidFill>
                  <a:srgbClr val="7030A0"/>
                </a:solidFill>
              </a:rPr>
              <a:t>: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Картинки до тестів\Людина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58" y="1644135"/>
            <a:ext cx="2095500" cy="44291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69572" y="424085"/>
            <a:ext cx="9081656" cy="8277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3492" y="2201620"/>
            <a:ext cx="1175599" cy="115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875139" y="570730"/>
            <a:ext cx="8732066" cy="88567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«Обмін думками» </a:t>
            </a:r>
          </a:p>
        </p:txBody>
      </p:sp>
      <p:pic>
        <p:nvPicPr>
          <p:cNvPr id="32" name="Picture 4" descr="Premium Vector | Boy and girl talking in class talking | Student cartoon,  Girl talk, Boy and girl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84" y="1657281"/>
            <a:ext cx="5647280" cy="401444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Блокноты на заказ с логотипом - печать блокнотов А4, А5 в Москв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r="13208"/>
          <a:stretch/>
        </p:blipFill>
        <p:spPr bwMode="auto">
          <a:xfrm>
            <a:off x="644676" y="1657281"/>
            <a:ext cx="4716035" cy="47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Вы пользуетесь более старым браузером, поэтому использование вами сайта  может не быть оптимальным. Рассмотрите возможность обновления. Подробнее.  Изображения Изображения: главная страницаТематические коллекции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00" l="1667" r="96667">
                        <a14:foregroundMark x1="69583" y1="48929" x2="69583" y2="48929"/>
                        <a14:foregroundMark x1="61667" y1="50000" x2="61667" y2="50000"/>
                        <a14:foregroundMark x1="70000" y1="50714" x2="70000" y2="50714"/>
                        <a14:foregroundMark x1="67917" y1="50357" x2="67917" y2="50357"/>
                        <a14:foregroundMark x1="75000" y1="80000" x2="75000" y2="80000"/>
                        <a14:foregroundMark x1="60417" y1="84643" x2="60417" y2="84643"/>
                        <a14:foregroundMark x1="64583" y1="82500" x2="64583" y2="82500"/>
                        <a14:foregroundMark x1="79167" y1="76429" x2="79167" y2="76429"/>
                        <a14:foregroundMark x1="86667" y1="73214" x2="86667" y2="73214"/>
                        <a14:foregroundMark x1="81667" y1="74643" x2="81667" y2="74643"/>
                        <a14:foregroundMark x1="85417" y1="74643" x2="85417" y2="74643"/>
                        <a14:foregroundMark x1="90000" y1="75000" x2="90000" y2="75000"/>
                        <a14:foregroundMark x1="56667" y1="87857" x2="56667" y2="87857"/>
                        <a14:foregroundMark x1="54167" y1="88571" x2="54167" y2="88571"/>
                        <a14:foregroundMark x1="48750" y1="89643" x2="48750" y2="89643"/>
                        <a14:foregroundMark x1="43333" y1="91071" x2="43333" y2="91071"/>
                        <a14:foregroundMark x1="37083" y1="91786" x2="37083" y2="91786"/>
                        <a14:foregroundMark x1="29583" y1="90357" x2="29583" y2="90357"/>
                        <a14:foregroundMark x1="35833" y1="85714" x2="35833" y2="85714"/>
                        <a14:foregroundMark x1="39167" y1="82500" x2="39167" y2="82500"/>
                        <a14:foregroundMark x1="38333" y1="83571" x2="38333" y2="83571"/>
                        <a14:foregroundMark x1="28750" y1="80714" x2="28750" y2="80714"/>
                        <a14:foregroundMark x1="23333" y1="82500" x2="23333" y2="82500"/>
                        <a14:foregroundMark x1="17083" y1="83929" x2="17083" y2="83929"/>
                        <a14:foregroundMark x1="12500" y1="85714" x2="12500" y2="85714"/>
                        <a14:foregroundMark x1="32500" y1="92143" x2="32500" y2="9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840" y="3749833"/>
            <a:ext cx="2079254" cy="24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94809" y="2226339"/>
            <a:ext cx="3815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7030A0"/>
                </a:solidFill>
              </a:rPr>
              <a:t>Який </a:t>
            </a:r>
            <a:r>
              <a:rPr lang="ru-RU" sz="2400" b="1" dirty="0">
                <a:solidFill>
                  <a:srgbClr val="7030A0"/>
                </a:solidFill>
              </a:rPr>
              <a:t>вид </a:t>
            </a:r>
            <a:r>
              <a:rPr lang="uk-UA" sz="2400" b="1" dirty="0">
                <a:solidFill>
                  <a:srgbClr val="7030A0"/>
                </a:solidFill>
              </a:rPr>
              <a:t>роботи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uk-UA" sz="2400" b="1" dirty="0">
                <a:solidFill>
                  <a:srgbClr val="7030A0"/>
                </a:solidFill>
              </a:rPr>
              <a:t> вам найбільш сподобався? </a:t>
            </a:r>
          </a:p>
          <a:p>
            <a:endParaRPr lang="uk-UA" sz="24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7030A0"/>
                </a:solidFill>
              </a:rPr>
              <a:t>Що нового ви дізналися сьогодні на уроці?</a:t>
            </a:r>
          </a:p>
          <a:p>
            <a:endParaRPr lang="uk-UA" sz="24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7030A0"/>
                </a:solidFill>
              </a:rPr>
              <a:t>Де можна використати здобуті знання?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09FF0336-6C8E-2CCF-C000-D72A590A7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943647"/>
            <a:ext cx="6164566" cy="2095346"/>
          </a:xfrm>
          <a:prstGeom prst="rect">
            <a:avLst/>
          </a:prstGeom>
        </p:spPr>
      </p:pic>
      <p:sp useBgFill="1">
        <p:nvSpPr>
          <p:cNvPr id="85" name="TextBox 84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8" name="Прямоугольник 11">
            <a:extLst>
              <a:ext uri="{FF2B5EF4-FFF2-40B4-BE49-F238E27FC236}">
                <a16:creationId xmlns:a16="http://schemas.microsoft.com/office/drawing/2014/main" xmlns="" id="{5D5E54D2-576C-B706-FC30-95DE7DCCA062}"/>
              </a:ext>
            </a:extLst>
          </p:cNvPr>
          <p:cNvSpPr/>
          <p:nvPr/>
        </p:nvSpPr>
        <p:spPr>
          <a:xfrm>
            <a:off x="1601751" y="443438"/>
            <a:ext cx="8732066" cy="90974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«Сусідні» числа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xmlns="" id="{A8B66F96-71B1-336C-1488-B400DF12C972}"/>
              </a:ext>
            </a:extLst>
          </p:cNvPr>
          <p:cNvSpPr/>
          <p:nvPr/>
        </p:nvSpPr>
        <p:spPr>
          <a:xfrm>
            <a:off x="7163496" y="1750238"/>
            <a:ext cx="114626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EE438ECD-7258-F3C6-442A-5D06110CCEF4}"/>
              </a:ext>
            </a:extLst>
          </p:cNvPr>
          <p:cNvSpPr/>
          <p:nvPr/>
        </p:nvSpPr>
        <p:spPr>
          <a:xfrm>
            <a:off x="5327050" y="1730747"/>
            <a:ext cx="114626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3A820592-3A59-A671-FCCF-5FC849CBF726}"/>
              </a:ext>
            </a:extLst>
          </p:cNvPr>
          <p:cNvSpPr/>
          <p:nvPr/>
        </p:nvSpPr>
        <p:spPr>
          <a:xfrm>
            <a:off x="9132186" y="1730747"/>
            <a:ext cx="1146263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Стрелка вправо 53">
            <a:extLst>
              <a:ext uri="{FF2B5EF4-FFF2-40B4-BE49-F238E27FC236}">
                <a16:creationId xmlns:a16="http://schemas.microsoft.com/office/drawing/2014/main" xmlns="" id="{31693E58-FC09-0C17-9D61-5928233EEF1F}"/>
              </a:ext>
            </a:extLst>
          </p:cNvPr>
          <p:cNvSpPr/>
          <p:nvPr/>
        </p:nvSpPr>
        <p:spPr>
          <a:xfrm rot="10800000">
            <a:off x="6373251" y="1996155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 вправо 52">
            <a:extLst>
              <a:ext uri="{FF2B5EF4-FFF2-40B4-BE49-F238E27FC236}">
                <a16:creationId xmlns:a16="http://schemas.microsoft.com/office/drawing/2014/main" xmlns="" id="{F5603555-8DBE-BBBB-F2D3-5600C861EF27}"/>
              </a:ext>
            </a:extLst>
          </p:cNvPr>
          <p:cNvSpPr/>
          <p:nvPr/>
        </p:nvSpPr>
        <p:spPr>
          <a:xfrm rot="10800000" flipH="1">
            <a:off x="8361775" y="2011779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CE6C3E50-681E-F5B7-F292-EA7EA7CD9FB4}"/>
              </a:ext>
            </a:extLst>
          </p:cNvPr>
          <p:cNvSpPr/>
          <p:nvPr/>
        </p:nvSpPr>
        <p:spPr>
          <a:xfrm>
            <a:off x="533084" y="1730747"/>
            <a:ext cx="3808879" cy="13229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Назви  «сусідів» числа 16; 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«сусідів» числа 18;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«сусідів» числа 15.</a:t>
            </a:r>
          </a:p>
        </p:txBody>
      </p:sp>
      <p:pic>
        <p:nvPicPr>
          <p:cNvPr id="95" name="Picture 16" descr="Мистер Пибоди и Шерман на мотоцикле">
            <a:extLst>
              <a:ext uri="{FF2B5EF4-FFF2-40B4-BE49-F238E27FC236}">
                <a16:creationId xmlns:a16="http://schemas.microsoft.com/office/drawing/2014/main" xmlns="" id="{20BD610C-AFFC-982C-A73C-50BB7E7D8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3443147"/>
            <a:ext cx="3471455" cy="30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CBA0A424-64F4-556F-CBC9-2A76D89EB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861419"/>
            <a:ext cx="6164566" cy="2095346"/>
          </a:xfrm>
          <a:prstGeom prst="rect">
            <a:avLst/>
          </a:prstGeom>
        </p:spPr>
      </p:pic>
      <p:sp>
        <p:nvSpPr>
          <p:cNvPr id="97" name="Овал 96">
            <a:extLst>
              <a:ext uri="{FF2B5EF4-FFF2-40B4-BE49-F238E27FC236}">
                <a16:creationId xmlns:a16="http://schemas.microsoft.com/office/drawing/2014/main" xmlns="" id="{E96C75D8-471A-19DC-9E3D-A5EBF05DECFB}"/>
              </a:ext>
            </a:extLst>
          </p:cNvPr>
          <p:cNvSpPr/>
          <p:nvPr/>
        </p:nvSpPr>
        <p:spPr>
          <a:xfrm>
            <a:off x="7136050" y="3685678"/>
            <a:ext cx="1201155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82612119-A962-644C-4CDF-59CDC5FF0720}"/>
              </a:ext>
            </a:extLst>
          </p:cNvPr>
          <p:cNvSpPr/>
          <p:nvPr/>
        </p:nvSpPr>
        <p:spPr>
          <a:xfrm>
            <a:off x="5272160" y="3712677"/>
            <a:ext cx="120115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xmlns="" id="{1065CB31-41CB-93AC-F23F-E8139DB5249A}"/>
              </a:ext>
            </a:extLst>
          </p:cNvPr>
          <p:cNvSpPr/>
          <p:nvPr/>
        </p:nvSpPr>
        <p:spPr>
          <a:xfrm>
            <a:off x="9132663" y="3669859"/>
            <a:ext cx="120115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Стрелка вправо 53">
            <a:extLst>
              <a:ext uri="{FF2B5EF4-FFF2-40B4-BE49-F238E27FC236}">
                <a16:creationId xmlns:a16="http://schemas.microsoft.com/office/drawing/2014/main" xmlns="" id="{DC862399-51F6-6FDF-B162-DD5B7E3D549A}"/>
              </a:ext>
            </a:extLst>
          </p:cNvPr>
          <p:cNvSpPr/>
          <p:nvPr/>
        </p:nvSpPr>
        <p:spPr>
          <a:xfrm rot="10800000">
            <a:off x="6373251" y="3915750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трелка вправо 52">
            <a:extLst>
              <a:ext uri="{FF2B5EF4-FFF2-40B4-BE49-F238E27FC236}">
                <a16:creationId xmlns:a16="http://schemas.microsoft.com/office/drawing/2014/main" xmlns="" id="{D5969464-5C57-8F52-9704-E53B675DD757}"/>
              </a:ext>
            </a:extLst>
          </p:cNvPr>
          <p:cNvSpPr/>
          <p:nvPr/>
        </p:nvSpPr>
        <p:spPr>
          <a:xfrm rot="10800000" flipH="1">
            <a:off x="8337205" y="3876722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D31A5CF4-E967-86DA-FCC3-C0D88DF83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78"/>
          <a:stretch/>
        </p:blipFill>
        <p:spPr>
          <a:xfrm>
            <a:off x="4800600" y="4736465"/>
            <a:ext cx="6164566" cy="1884184"/>
          </a:xfrm>
          <a:prstGeom prst="rect">
            <a:avLst/>
          </a:prstGeom>
        </p:spPr>
      </p:pic>
      <p:sp>
        <p:nvSpPr>
          <p:cNvPr id="103" name="Овал 102">
            <a:extLst>
              <a:ext uri="{FF2B5EF4-FFF2-40B4-BE49-F238E27FC236}">
                <a16:creationId xmlns:a16="http://schemas.microsoft.com/office/drawing/2014/main" xmlns="" id="{0DC0EF08-CBE2-4F52-0B9B-8B43B3751CFF}"/>
              </a:ext>
            </a:extLst>
          </p:cNvPr>
          <p:cNvSpPr/>
          <p:nvPr/>
        </p:nvSpPr>
        <p:spPr>
          <a:xfrm>
            <a:off x="7146940" y="5598620"/>
            <a:ext cx="1190265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xmlns="" id="{C69C5674-4B38-9863-721D-DD4CBB68E9E0}"/>
              </a:ext>
            </a:extLst>
          </p:cNvPr>
          <p:cNvSpPr/>
          <p:nvPr/>
        </p:nvSpPr>
        <p:spPr>
          <a:xfrm>
            <a:off x="5397063" y="5574632"/>
            <a:ext cx="1141441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xmlns="" id="{EF9FCF55-6780-2426-18DE-26AC61101115}"/>
              </a:ext>
            </a:extLst>
          </p:cNvPr>
          <p:cNvSpPr/>
          <p:nvPr/>
        </p:nvSpPr>
        <p:spPr>
          <a:xfrm>
            <a:off x="9134596" y="5574632"/>
            <a:ext cx="1141441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трелка вправо 53">
            <a:extLst>
              <a:ext uri="{FF2B5EF4-FFF2-40B4-BE49-F238E27FC236}">
                <a16:creationId xmlns:a16="http://schemas.microsoft.com/office/drawing/2014/main" xmlns="" id="{11391999-ED0E-185D-FA90-96506B35CA2E}"/>
              </a:ext>
            </a:extLst>
          </p:cNvPr>
          <p:cNvSpPr/>
          <p:nvPr/>
        </p:nvSpPr>
        <p:spPr>
          <a:xfrm rot="10800000">
            <a:off x="6373251" y="5801692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Стрелка вправо 52">
            <a:extLst>
              <a:ext uri="{FF2B5EF4-FFF2-40B4-BE49-F238E27FC236}">
                <a16:creationId xmlns:a16="http://schemas.microsoft.com/office/drawing/2014/main" xmlns="" id="{3FC85CE2-21CB-ECEB-832D-38CECD1727DB}"/>
              </a:ext>
            </a:extLst>
          </p:cNvPr>
          <p:cNvSpPr/>
          <p:nvPr/>
        </p:nvSpPr>
        <p:spPr>
          <a:xfrm rot="10800000" flipH="1">
            <a:off x="8361775" y="5802313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5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100" grpId="0" animBg="1"/>
      <p:bldP spid="101" grpId="0" animBg="1"/>
      <p:bldP spid="106" grpId="0" animBg="1"/>
      <p:bldP spid="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6029" y="489204"/>
            <a:ext cx="9556315" cy="7626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Математичні приклади. Гра «Гол» </a:t>
            </a:r>
          </a:p>
        </p:txBody>
      </p:sp>
      <p:pic>
        <p:nvPicPr>
          <p:cNvPr id="11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3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80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36320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7 + </a:t>
            </a:r>
            <a:r>
              <a:rPr lang="uk-UA" sz="3200" b="1" dirty="0" smtClean="0">
                <a:solidFill>
                  <a:srgbClr val="FFFF00"/>
                </a:solidFill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</a:rPr>
              <a:t>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8340" y="2424197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06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03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043543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40 </a:t>
            </a:r>
            <a:r>
              <a:rPr lang="uk-UA" sz="3200" b="1" dirty="0">
                <a:solidFill>
                  <a:srgbClr val="FFFF00"/>
                </a:solidFill>
              </a:rPr>
              <a:t>+ </a:t>
            </a:r>
            <a:r>
              <a:rPr lang="uk-UA" sz="3200" b="1" dirty="0" smtClean="0">
                <a:solidFill>
                  <a:srgbClr val="FFFF00"/>
                </a:solidFill>
              </a:rPr>
              <a:t>6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559" y="2400507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29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9050766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30 </a:t>
            </a:r>
            <a:r>
              <a:rPr lang="uk-UA" sz="3200" b="1" dirty="0">
                <a:solidFill>
                  <a:srgbClr val="FFFF00"/>
                </a:solidFill>
              </a:rPr>
              <a:t>+ </a:t>
            </a:r>
            <a:r>
              <a:rPr lang="uk-UA" sz="3200" b="1" dirty="0" smtClean="0">
                <a:solidFill>
                  <a:srgbClr val="FFFF00"/>
                </a:solidFill>
              </a:rPr>
              <a:t>8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40944" y="2435723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17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750857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47 </a:t>
            </a:r>
            <a:r>
              <a:rPr lang="uk-UA" sz="3200" b="1" dirty="0">
                <a:solidFill>
                  <a:srgbClr val="FFFF00"/>
                </a:solidFill>
              </a:rPr>
              <a:t>– 7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2404" y="5160400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79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76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5596716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28 – 20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04953" y="5125799"/>
            <a:ext cx="605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38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35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9442575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20 – 10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66344" y="5125800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7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8" grpId="0"/>
      <p:bldP spid="21" grpId="0" animBg="1"/>
      <p:bldP spid="22" grpId="0"/>
      <p:bldP spid="25" grpId="0" animBg="1"/>
      <p:bldP spid="26" grpId="0"/>
      <p:bldP spid="29" grpId="0" animBg="1"/>
      <p:bldP spid="30" grpId="0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11">
            <a:extLst>
              <a:ext uri="{FF2B5EF4-FFF2-40B4-BE49-F238E27FC236}">
                <a16:creationId xmlns:a16="http://schemas.microsoft.com/office/drawing/2014/main" xmlns="" id="{7ECD6487-75FF-5B6D-4491-E74FA0F04F2E}"/>
              </a:ext>
            </a:extLst>
          </p:cNvPr>
          <p:cNvSpPr/>
          <p:nvPr/>
        </p:nvSpPr>
        <p:spPr>
          <a:xfrm>
            <a:off x="1850571" y="640043"/>
            <a:ext cx="9158158" cy="76421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Зменш на </a:t>
            </a:r>
            <a:r>
              <a:rPr lang="uk-UA" sz="4000" b="1" dirty="0" smtClean="0">
                <a:solidFill>
                  <a:schemeClr val="bg1"/>
                </a:solidFill>
              </a:rPr>
              <a:t>10 </a:t>
            </a:r>
            <a:r>
              <a:rPr lang="uk-UA" sz="4000" b="1" dirty="0">
                <a:solidFill>
                  <a:schemeClr val="bg1"/>
                </a:solidFill>
              </a:rPr>
              <a:t>кожне </a:t>
            </a:r>
            <a:r>
              <a:rPr lang="uk-UA" sz="4000" b="1" dirty="0" smtClean="0">
                <a:solidFill>
                  <a:schemeClr val="bg1"/>
                </a:solidFill>
              </a:rPr>
              <a:t>число </a:t>
            </a:r>
            <a:r>
              <a:rPr lang="uk-UA" sz="4000" b="1" dirty="0">
                <a:solidFill>
                  <a:schemeClr val="bg1"/>
                </a:solidFill>
              </a:rPr>
              <a:t>у таблиці.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812719"/>
              </p:ext>
            </p:extLst>
          </p:nvPr>
        </p:nvGraphicFramePr>
        <p:xfrm>
          <a:off x="4238370" y="2095865"/>
          <a:ext cx="7379394" cy="2947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899">
                  <a:extLst>
                    <a:ext uri="{9D8B030D-6E8A-4147-A177-3AD203B41FA5}">
                      <a16:colId xmlns:a16="http://schemas.microsoft.com/office/drawing/2014/main" xmlns="" val="3126910133"/>
                    </a:ext>
                  </a:extLst>
                </a:gridCol>
                <a:gridCol w="1229899">
                  <a:extLst>
                    <a:ext uri="{9D8B030D-6E8A-4147-A177-3AD203B41FA5}">
                      <a16:colId xmlns:a16="http://schemas.microsoft.com/office/drawing/2014/main" xmlns="" val="1359418728"/>
                    </a:ext>
                  </a:extLst>
                </a:gridCol>
                <a:gridCol w="1229899">
                  <a:extLst>
                    <a:ext uri="{9D8B030D-6E8A-4147-A177-3AD203B41FA5}">
                      <a16:colId xmlns:a16="http://schemas.microsoft.com/office/drawing/2014/main" xmlns="" val="2987838632"/>
                    </a:ext>
                  </a:extLst>
                </a:gridCol>
                <a:gridCol w="1229899">
                  <a:extLst>
                    <a:ext uri="{9D8B030D-6E8A-4147-A177-3AD203B41FA5}">
                      <a16:colId xmlns:a16="http://schemas.microsoft.com/office/drawing/2014/main" xmlns="" val="3610135139"/>
                    </a:ext>
                  </a:extLst>
                </a:gridCol>
                <a:gridCol w="1229899">
                  <a:extLst>
                    <a:ext uri="{9D8B030D-6E8A-4147-A177-3AD203B41FA5}">
                      <a16:colId xmlns:a16="http://schemas.microsoft.com/office/drawing/2014/main" xmlns="" val="628677367"/>
                    </a:ext>
                  </a:extLst>
                </a:gridCol>
                <a:gridCol w="1229899">
                  <a:extLst>
                    <a:ext uri="{9D8B030D-6E8A-4147-A177-3AD203B41FA5}">
                      <a16:colId xmlns:a16="http://schemas.microsoft.com/office/drawing/2014/main" xmlns="" val="4102775820"/>
                    </a:ext>
                  </a:extLst>
                </a:gridCol>
              </a:tblGrid>
              <a:tr h="1473585">
                <a:tc>
                  <a:txBody>
                    <a:bodyPr/>
                    <a:lstStyle/>
                    <a:p>
                      <a:pPr algn="ctr"/>
                      <a:r>
                        <a:rPr lang="uk-UA" sz="7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7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7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7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7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7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2444776"/>
                  </a:ext>
                </a:extLst>
              </a:tr>
              <a:tr h="1473585">
                <a:tc>
                  <a:txBody>
                    <a:bodyPr/>
                    <a:lstStyle/>
                    <a:p>
                      <a:pPr algn="ctr"/>
                      <a:endParaRPr lang="uk-UA" sz="7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7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7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7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7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7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7742864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114802" y="3685290"/>
            <a:ext cx="146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20147" y="3685289"/>
            <a:ext cx="146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20874" y="3685288"/>
            <a:ext cx="146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26219" y="3685287"/>
            <a:ext cx="146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44652" y="3685286"/>
            <a:ext cx="146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74438" y="3676048"/>
            <a:ext cx="146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pic>
        <p:nvPicPr>
          <p:cNvPr id="10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2" y="1931249"/>
            <a:ext cx="2379831" cy="45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4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TextBox 1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DF7FF466-B1FD-B55C-5154-68D065A807CD}"/>
              </a:ext>
            </a:extLst>
          </p:cNvPr>
          <p:cNvSpPr/>
          <p:nvPr/>
        </p:nvSpPr>
        <p:spPr>
          <a:xfrm flipH="1">
            <a:off x="289600" y="1373470"/>
            <a:ext cx="3669839" cy="21148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Прослухайте текст. Визначте серед них задачі.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Якщо відповідь «так», покажіть зелену цеглинку. Якщо «ні», покажіть цеглинку червоного кольору</a:t>
            </a:r>
            <a:r>
              <a:rPr lang="ru-RU" sz="2000" b="1" dirty="0">
                <a:solidFill>
                  <a:srgbClr val="7030A0"/>
                </a:solidFill>
              </a:rPr>
              <a:t>.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11">
            <a:extLst>
              <a:ext uri="{FF2B5EF4-FFF2-40B4-BE49-F238E27FC236}">
                <a16:creationId xmlns:a16="http://schemas.microsoft.com/office/drawing/2014/main" xmlns="" id="{5218CE5B-6837-9594-B41C-2E5B884656FB}"/>
              </a:ext>
            </a:extLst>
          </p:cNvPr>
          <p:cNvSpPr/>
          <p:nvPr/>
        </p:nvSpPr>
        <p:spPr>
          <a:xfrm>
            <a:off x="1479392" y="430232"/>
            <a:ext cx="8732066" cy="73828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«Так чи ні»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1" y="3560629"/>
            <a:ext cx="1667925" cy="31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Парта клипарт (65 фото) » Рисунки для срисовки и не только">
            <a:extLst>
              <a:ext uri="{FF2B5EF4-FFF2-40B4-BE49-F238E27FC236}">
                <a16:creationId xmlns:a16="http://schemas.microsoft.com/office/drawing/2014/main" xmlns="" id="{04A22C36-7AD5-A551-D2A7-9A6BF36A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27" y="4426046"/>
            <a:ext cx="2198477" cy="2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н содержит это изображение: Mr. Peabody e Sherman">
            <a:extLst>
              <a:ext uri="{FF2B5EF4-FFF2-40B4-BE49-F238E27FC236}">
                <a16:creationId xmlns:a16="http://schemas.microsoft.com/office/drawing/2014/main" xmlns="" id="{3C4E2522-EFEA-DEB3-34B4-7F8DCFCE1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7" b="97458" l="9746" r="94492">
                        <a14:foregroundMark x1="48305" y1="91525" x2="48305" y2="91525"/>
                        <a14:foregroundMark x1="55508" y1="89407" x2="55508" y2="89407"/>
                        <a14:foregroundMark x1="56780" y1="95339" x2="56780" y2="9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25"/>
          <a:stretch/>
        </p:blipFill>
        <p:spPr bwMode="auto">
          <a:xfrm>
            <a:off x="10131266" y="3671791"/>
            <a:ext cx="1400828" cy="1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4CCFE02-6578-4118-7229-7BCF27FAC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40" y="5142948"/>
            <a:ext cx="618931" cy="2014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6DBD0E6-E8E4-579E-E8A0-4E34CCE27F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16" y="5142948"/>
            <a:ext cx="549244" cy="201409"/>
          </a:xfrm>
          <a:prstGeom prst="rect">
            <a:avLst/>
          </a:prstGeom>
        </p:spPr>
      </p:pic>
      <p:pic>
        <p:nvPicPr>
          <p:cNvPr id="27" name="Picture 4" descr="Проекционные экраны: Проекционный экран, настенно-потолочный, 120&amp;quot;, 240см х  180см">
            <a:extLst>
              <a:ext uri="{FF2B5EF4-FFF2-40B4-BE49-F238E27FC236}">
                <a16:creationId xmlns:a16="http://schemas.microsoft.com/office/drawing/2014/main" xmlns="" id="{6E5CAD31-7206-6781-FD7A-31FE62F0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9134" r="4646" b="6240"/>
          <a:stretch/>
        </p:blipFill>
        <p:spPr bwMode="auto">
          <a:xfrm>
            <a:off x="4079291" y="1168514"/>
            <a:ext cx="5895733" cy="37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0C4FEE3-64E9-B39A-F4B7-5F7303B0AF15}"/>
              </a:ext>
            </a:extLst>
          </p:cNvPr>
          <p:cNvSpPr txBox="1"/>
          <p:nvPr/>
        </p:nvSpPr>
        <p:spPr>
          <a:xfrm>
            <a:off x="4398857" y="1744957"/>
            <a:ext cx="367834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1.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uk-UA" sz="2000" b="1" i="1" dirty="0">
                <a:solidFill>
                  <a:srgbClr val="7030A0"/>
                </a:solidFill>
              </a:rPr>
              <a:t>У депо було 10 автобусів. Уранці виїхало 5 автобусів.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8837612-6149-5401-59C2-4B550ACECC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36" y="1858628"/>
            <a:ext cx="1025375" cy="4366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9A3735F-4209-9338-3D2B-81900A034C8E}"/>
              </a:ext>
            </a:extLst>
          </p:cNvPr>
          <p:cNvSpPr txBox="1"/>
          <p:nvPr/>
        </p:nvSpPr>
        <p:spPr>
          <a:xfrm>
            <a:off x="4452906" y="2916151"/>
            <a:ext cx="370049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rgbClr val="7030A0"/>
                </a:solidFill>
              </a:rPr>
              <a:t>2.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uk-UA" sz="2000" b="1" i="1" dirty="0">
                <a:solidFill>
                  <a:srgbClr val="7030A0"/>
                </a:solidFill>
              </a:rPr>
              <a:t>На столі лежало 5 яблук та 2 груші. Скільки всього фруктів лежало на столі</a:t>
            </a:r>
            <a:r>
              <a:rPr lang="ru-RU" sz="2000" b="1" i="1" dirty="0">
                <a:solidFill>
                  <a:srgbClr val="7030A0"/>
                </a:solidFill>
              </a:rPr>
              <a:t>?</a:t>
            </a:r>
            <a:r>
              <a:rPr lang="uk-UA" sz="2000" b="1" i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02962A0-909B-227D-B9A7-42B956EF7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36" y="3342309"/>
            <a:ext cx="1025375" cy="4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1" y="3560629"/>
            <a:ext cx="1667925" cy="31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арта клипарт (65 фото) » Рисунки для срисовки и не только">
            <a:extLst>
              <a:ext uri="{FF2B5EF4-FFF2-40B4-BE49-F238E27FC236}">
                <a16:creationId xmlns:a16="http://schemas.microsoft.com/office/drawing/2014/main" xmlns="" id="{04A22C36-7AD5-A551-D2A7-9A6BF36A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27" y="4426046"/>
            <a:ext cx="2198477" cy="2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н содержит это изображение: Mr. Peabody e Sherman">
            <a:extLst>
              <a:ext uri="{FF2B5EF4-FFF2-40B4-BE49-F238E27FC236}">
                <a16:creationId xmlns:a16="http://schemas.microsoft.com/office/drawing/2014/main" xmlns="" id="{3C4E2522-EFEA-DEB3-34B4-7F8DCFCE1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7" b="97458" l="9746" r="94492">
                        <a14:foregroundMark x1="48305" y1="91525" x2="48305" y2="91525"/>
                        <a14:foregroundMark x1="55508" y1="89407" x2="55508" y2="89407"/>
                        <a14:foregroundMark x1="56780" y1="95339" x2="56780" y2="9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25"/>
          <a:stretch/>
        </p:blipFill>
        <p:spPr bwMode="auto">
          <a:xfrm>
            <a:off x="10131266" y="3671791"/>
            <a:ext cx="1400828" cy="1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4CCFE02-6578-4118-7229-7BCF27FAC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40" y="5142948"/>
            <a:ext cx="618931" cy="201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6DBD0E6-E8E4-579E-E8A0-4E34CCE27F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16" y="5142948"/>
            <a:ext cx="549244" cy="201409"/>
          </a:xfrm>
          <a:prstGeom prst="rect">
            <a:avLst/>
          </a:prstGeom>
        </p:spPr>
      </p:pic>
      <p:pic>
        <p:nvPicPr>
          <p:cNvPr id="14" name="Picture 4" descr="Проекционные экраны: Проекционный экран, настенно-потолочный, 120&amp;quot;, 240см х  180см">
            <a:extLst>
              <a:ext uri="{FF2B5EF4-FFF2-40B4-BE49-F238E27FC236}">
                <a16:creationId xmlns:a16="http://schemas.microsoft.com/office/drawing/2014/main" xmlns="" id="{6E5CAD31-7206-6781-FD7A-31FE62F0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9134" r="4646" b="6240"/>
          <a:stretch/>
        </p:blipFill>
        <p:spPr bwMode="auto">
          <a:xfrm>
            <a:off x="4079291" y="1168514"/>
            <a:ext cx="5895733" cy="3747120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C4FEE3-64E9-B39A-F4B7-5F7303B0AF15}"/>
              </a:ext>
            </a:extLst>
          </p:cNvPr>
          <p:cNvSpPr txBox="1"/>
          <p:nvPr/>
        </p:nvSpPr>
        <p:spPr>
          <a:xfrm>
            <a:off x="4360587" y="1839997"/>
            <a:ext cx="406919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3. </a:t>
            </a:r>
            <a:r>
              <a:rPr lang="uk-UA" sz="2000" b="1" dirty="0">
                <a:solidFill>
                  <a:srgbClr val="7030A0"/>
                </a:solidFill>
              </a:rPr>
              <a:t>Скільки бабуся спекла пиріжків?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8837612-6149-5401-59C2-4B550ACECC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36" y="1858628"/>
            <a:ext cx="1025375" cy="4366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9A3735F-4209-9338-3D2B-81900A034C8E}"/>
              </a:ext>
            </a:extLst>
          </p:cNvPr>
          <p:cNvSpPr txBox="1"/>
          <p:nvPr/>
        </p:nvSpPr>
        <p:spPr>
          <a:xfrm>
            <a:off x="4360587" y="2916151"/>
            <a:ext cx="435887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</a:rPr>
              <a:t>4.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До </a:t>
            </a:r>
            <a:r>
              <a:rPr lang="uk-UA" sz="2000" b="1" dirty="0">
                <a:solidFill>
                  <a:srgbClr val="7030A0"/>
                </a:solidFill>
              </a:rPr>
              <a:t>спортивної секції записалося </a:t>
            </a:r>
            <a:endParaRPr lang="uk-UA" sz="2000" b="1" dirty="0" smtClean="0">
              <a:solidFill>
                <a:srgbClr val="7030A0"/>
              </a:solidFill>
            </a:endParaRPr>
          </a:p>
          <a:p>
            <a:r>
              <a:rPr lang="uk-UA" sz="2000" b="1" dirty="0" smtClean="0">
                <a:solidFill>
                  <a:srgbClr val="7030A0"/>
                </a:solidFill>
              </a:rPr>
              <a:t>10 </a:t>
            </a:r>
            <a:r>
              <a:rPr lang="uk-UA" sz="2000" b="1" dirty="0">
                <a:solidFill>
                  <a:srgbClr val="7030A0"/>
                </a:solidFill>
              </a:rPr>
              <a:t>хлопчиків, а дівчат — на  3 менше. Скільки дівчат записалося до спортивної секції</a:t>
            </a:r>
            <a:r>
              <a:rPr lang="ru-RU" sz="2000" b="1" dirty="0">
                <a:solidFill>
                  <a:srgbClr val="7030A0"/>
                </a:solidFill>
              </a:rPr>
              <a:t>?</a:t>
            </a:r>
            <a:r>
              <a:rPr lang="uk-UA" sz="20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02962A0-909B-227D-B9A7-42B956EF7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22" y="3359550"/>
            <a:ext cx="1025375" cy="436640"/>
          </a:xfrm>
          <a:prstGeom prst="rect">
            <a:avLst/>
          </a:prstGeom>
        </p:spPr>
      </p:pic>
      <p:sp>
        <p:nvSpPr>
          <p:cNvPr id="19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DF7FF466-B1FD-B55C-5154-68D065A807CD}"/>
              </a:ext>
            </a:extLst>
          </p:cNvPr>
          <p:cNvSpPr/>
          <p:nvPr/>
        </p:nvSpPr>
        <p:spPr>
          <a:xfrm flipH="1">
            <a:off x="289600" y="1373470"/>
            <a:ext cx="3669839" cy="21148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Прослухайте текст. Визначте серед них задачі.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Якщо відповідь «так», покажіть зелену цеглинку. Якщо «ні», покажіть цеглинку червоного кольору</a:t>
            </a:r>
            <a:r>
              <a:rPr lang="ru-RU" sz="2000" b="1" dirty="0">
                <a:solidFill>
                  <a:srgbClr val="7030A0"/>
                </a:solidFill>
              </a:rPr>
              <a:t>.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11">
            <a:extLst>
              <a:ext uri="{FF2B5EF4-FFF2-40B4-BE49-F238E27FC236}">
                <a16:creationId xmlns:a16="http://schemas.microsoft.com/office/drawing/2014/main" xmlns="" id="{5218CE5B-6837-9594-B41C-2E5B884656FB}"/>
              </a:ext>
            </a:extLst>
          </p:cNvPr>
          <p:cNvSpPr/>
          <p:nvPr/>
        </p:nvSpPr>
        <p:spPr>
          <a:xfrm>
            <a:off x="1479392" y="430232"/>
            <a:ext cx="8732066" cy="73828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«Так чи ні» 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1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TextBox 67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2" name="Прямоугольник 11">
            <a:extLst>
              <a:ext uri="{FF2B5EF4-FFF2-40B4-BE49-F238E27FC236}">
                <a16:creationId xmlns:a16="http://schemas.microsoft.com/office/drawing/2014/main" xmlns="" id="{5218CE5B-6837-9594-B41C-2E5B884656FB}"/>
              </a:ext>
            </a:extLst>
          </p:cNvPr>
          <p:cNvSpPr/>
          <p:nvPr/>
        </p:nvSpPr>
        <p:spPr>
          <a:xfrm>
            <a:off x="1426029" y="483640"/>
            <a:ext cx="9532199" cy="6848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Усне опитування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3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4" y="2648879"/>
            <a:ext cx="1870009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Проекционные экраны: Проекционный экран, настенно-потолочный, 120&amp;quot;, 240см х  180см">
            <a:extLst>
              <a:ext uri="{FF2B5EF4-FFF2-40B4-BE49-F238E27FC236}">
                <a16:creationId xmlns:a16="http://schemas.microsoft.com/office/drawing/2014/main" xmlns="" id="{6E5CAD31-7206-6781-FD7A-31FE62F0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9134" r="4646" b="6240"/>
          <a:stretch/>
        </p:blipFill>
        <p:spPr bwMode="auto">
          <a:xfrm>
            <a:off x="2557277" y="1168514"/>
            <a:ext cx="8287549" cy="526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2C792F23-76A7-522A-1633-3A87FF66159E}"/>
              </a:ext>
            </a:extLst>
          </p:cNvPr>
          <p:cNvSpPr txBox="1"/>
          <p:nvPr/>
        </p:nvSpPr>
        <p:spPr>
          <a:xfrm>
            <a:off x="2905847" y="1755437"/>
            <a:ext cx="759040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 називаються числа при додаванні?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Яке число при додаванні може бути найбільшим?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 називаються числа при відніманні?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Яке число при відніманні може бути найбільшим?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 знайти невідомий доданок? невідоме зменшуване? невідомий від’ємник?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 пов’язані арифметичні дії додавання і віднімання?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Сформулюйте переставний закон додавання. Коли ми його застосовуємо?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 дізнатися, на скільки одне число більше чи менше за інше?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 порівняти двоцифрове і одноцифрове число?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 називається число, що має у записі 0 одиниць?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Чи може бути двоцифрове число з 0 десятків? Чому?</a:t>
            </a: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793824" y="508495"/>
            <a:ext cx="8534399" cy="8413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Математичний диктант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C2B39BC-CA1D-C1D7-2E09-12CBC096A6A8}"/>
              </a:ext>
            </a:extLst>
          </p:cNvPr>
          <p:cNvSpPr txBox="1"/>
          <p:nvPr/>
        </p:nvSpPr>
        <p:spPr>
          <a:xfrm>
            <a:off x="1793825" y="1644930"/>
            <a:ext cx="8534399" cy="3046988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7030A0"/>
                </a:solidFill>
              </a:rPr>
              <a:t>Запишіть </a:t>
            </a:r>
            <a:r>
              <a:rPr lang="uk-UA" sz="2400" b="1" dirty="0" smtClean="0">
                <a:solidFill>
                  <a:srgbClr val="7030A0"/>
                </a:solidFill>
              </a:rPr>
              <a:t>число, в якому </a:t>
            </a:r>
            <a:r>
              <a:rPr lang="uk-UA" sz="2400" b="1" i="1" dirty="0" smtClean="0">
                <a:solidFill>
                  <a:srgbClr val="7030A0"/>
                </a:solidFill>
              </a:rPr>
              <a:t>1д </a:t>
            </a:r>
            <a:r>
              <a:rPr lang="uk-UA" sz="2400" b="1" i="1" dirty="0" smtClean="0">
                <a:solidFill>
                  <a:srgbClr val="7030A0"/>
                </a:solidFill>
              </a:rPr>
              <a:t>2од</a:t>
            </a:r>
            <a:r>
              <a:rPr lang="uk-UA" sz="2400" b="1" i="1" dirty="0" smtClean="0">
                <a:solidFill>
                  <a:srgbClr val="7030A0"/>
                </a:solidFill>
              </a:rPr>
              <a:t>, </a:t>
            </a:r>
            <a:r>
              <a:rPr lang="en-US" sz="2400" b="1" i="1" dirty="0" smtClean="0">
                <a:solidFill>
                  <a:srgbClr val="7030A0"/>
                </a:solidFill>
              </a:rPr>
              <a:t>2</a:t>
            </a:r>
            <a:r>
              <a:rPr lang="uk-UA" sz="2400" b="1" i="1" dirty="0" smtClean="0">
                <a:solidFill>
                  <a:srgbClr val="7030A0"/>
                </a:solidFill>
              </a:rPr>
              <a:t>д </a:t>
            </a:r>
            <a:r>
              <a:rPr lang="en-US" sz="2400" b="1" i="1" dirty="0" smtClean="0">
                <a:solidFill>
                  <a:srgbClr val="7030A0"/>
                </a:solidFill>
              </a:rPr>
              <a:t>0</a:t>
            </a:r>
            <a:r>
              <a:rPr lang="uk-UA" sz="2400" b="1" i="1" dirty="0" smtClean="0">
                <a:solidFill>
                  <a:srgbClr val="7030A0"/>
                </a:solidFill>
              </a:rPr>
              <a:t>од</a:t>
            </a:r>
            <a:r>
              <a:rPr lang="uk-UA" sz="2400" b="1" i="1" dirty="0" smtClean="0">
                <a:solidFill>
                  <a:srgbClr val="7030A0"/>
                </a:solidFill>
              </a:rPr>
              <a:t>, </a:t>
            </a:r>
            <a:endParaRPr lang="en-US" sz="2400" b="1" i="1" dirty="0" smtClean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Запишіть число, що на 1 більше, ніж 14</a:t>
            </a:r>
            <a:r>
              <a:rPr lang="en-US" sz="2400" b="1" dirty="0" smtClean="0">
                <a:solidFill>
                  <a:srgbClr val="7030A0"/>
                </a:solidFill>
              </a:rPr>
              <a:t>?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7030A0"/>
                </a:solidFill>
              </a:rPr>
              <a:t>Запишіть число, яке на 1 менше, ніж </a:t>
            </a:r>
            <a:r>
              <a:rPr lang="uk-UA" sz="2400" b="1" dirty="0" smtClean="0">
                <a:solidFill>
                  <a:srgbClr val="7030A0"/>
                </a:solidFill>
              </a:rPr>
              <a:t>18. </a:t>
            </a:r>
            <a:endParaRPr lang="uk-UA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Запишіть </a:t>
            </a:r>
            <a:r>
              <a:rPr lang="uk-UA" sz="2400" b="1" dirty="0">
                <a:solidFill>
                  <a:srgbClr val="7030A0"/>
                </a:solidFill>
              </a:rPr>
              <a:t>різницю чисел </a:t>
            </a:r>
            <a:r>
              <a:rPr lang="uk-UA" sz="2400" b="1" dirty="0" smtClean="0">
                <a:solidFill>
                  <a:srgbClr val="7030A0"/>
                </a:solidFill>
              </a:rPr>
              <a:t>17 </a:t>
            </a:r>
            <a:r>
              <a:rPr lang="uk-UA" sz="2400" b="1" dirty="0">
                <a:solidFill>
                  <a:srgbClr val="7030A0"/>
                </a:solidFill>
              </a:rPr>
              <a:t>і </a:t>
            </a:r>
            <a:r>
              <a:rPr lang="uk-UA" sz="2400" b="1" dirty="0" smtClean="0">
                <a:solidFill>
                  <a:srgbClr val="7030A0"/>
                </a:solidFill>
              </a:rPr>
              <a:t>7.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7030A0"/>
                </a:solidFill>
              </a:rPr>
              <a:t>Обчисліть суму чисел </a:t>
            </a:r>
            <a:r>
              <a:rPr lang="uk-UA" sz="2400" b="1" dirty="0" smtClean="0">
                <a:solidFill>
                  <a:srgbClr val="7030A0"/>
                </a:solidFill>
              </a:rPr>
              <a:t>4 </a:t>
            </a:r>
            <a:r>
              <a:rPr lang="uk-UA" sz="2400" b="1" dirty="0">
                <a:solidFill>
                  <a:srgbClr val="7030A0"/>
                </a:solidFill>
              </a:rPr>
              <a:t>і 10. </a:t>
            </a:r>
            <a:endParaRPr lang="uk-UA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7030A0"/>
                </a:solidFill>
              </a:rPr>
              <a:t>Перший доданок 15, другий </a:t>
            </a:r>
            <a:r>
              <a:rPr lang="uk-UA" sz="2400" b="1" dirty="0" smtClean="0">
                <a:solidFill>
                  <a:srgbClr val="7030A0"/>
                </a:solidFill>
              </a:rPr>
              <a:t>4. </a:t>
            </a:r>
            <a:r>
              <a:rPr lang="uk-UA" sz="2400" b="1" dirty="0">
                <a:solidFill>
                  <a:srgbClr val="7030A0"/>
                </a:solidFill>
              </a:rPr>
              <a:t>Обчисліть суму.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Зменшуване 20, </a:t>
            </a:r>
            <a:r>
              <a:rPr lang="uk-UA" sz="2400" b="1" dirty="0">
                <a:solidFill>
                  <a:srgbClr val="7030A0"/>
                </a:solidFill>
              </a:rPr>
              <a:t>від’ємник 2. Обчисліть різницю. </a:t>
            </a:r>
            <a:endParaRPr lang="uk-UA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Скільки маємо додати до 0, щоб отримати число 13?</a:t>
            </a:r>
            <a:endParaRPr lang="uk-UA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1782939" y="4960207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12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2579915" y="4962227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20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3376891" y="4971092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15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7402994" y="4948610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18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6606018" y="4959668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19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4173867" y="4964913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17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4996897" y="4962226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5809042" y="4959666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14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8204253" y="4942257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13</a:t>
            </a:r>
            <a:endParaRPr lang="x-none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3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12473</TotalTime>
  <Words>723</Words>
  <Application>Microsoft Office PowerPoint</Application>
  <PresentationFormat>Произвольный</PresentationFormat>
  <Paragraphs>214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1362</cp:revision>
  <dcterms:created xsi:type="dcterms:W3CDTF">2018-01-05T16:38:53Z</dcterms:created>
  <dcterms:modified xsi:type="dcterms:W3CDTF">2024-03-03T21:22:41Z</dcterms:modified>
</cp:coreProperties>
</file>