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854" r:id="rId3"/>
    <p:sldId id="1711" r:id="rId4"/>
    <p:sldId id="1857" r:id="rId5"/>
    <p:sldId id="1431" r:id="rId6"/>
    <p:sldId id="1741" r:id="rId7"/>
    <p:sldId id="1807" r:id="rId8"/>
    <p:sldId id="1845" r:id="rId9"/>
    <p:sldId id="1855" r:id="rId10"/>
    <p:sldId id="1528" r:id="rId11"/>
    <p:sldId id="1858" r:id="rId12"/>
    <p:sldId id="1859" r:id="rId13"/>
    <p:sldId id="1860" r:id="rId14"/>
    <p:sldId id="1862" r:id="rId15"/>
    <p:sldId id="1863" r:id="rId16"/>
    <p:sldId id="1861" r:id="rId17"/>
    <p:sldId id="1440" r:id="rId18"/>
    <p:sldId id="151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1854"/>
            <p14:sldId id="1711"/>
            <p14:sldId id="1857"/>
            <p14:sldId id="1431"/>
            <p14:sldId id="1741"/>
            <p14:sldId id="1807"/>
            <p14:sldId id="1845"/>
            <p14:sldId id="1855"/>
            <p14:sldId id="1528"/>
            <p14:sldId id="1858"/>
            <p14:sldId id="1859"/>
            <p14:sldId id="1860"/>
            <p14:sldId id="1862"/>
            <p14:sldId id="1863"/>
            <p14:sldId id="1861"/>
            <p14:sldId id="1440"/>
            <p14:sldId id="151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B7FF"/>
    <a:srgbClr val="354B80"/>
    <a:srgbClr val="FF3300"/>
    <a:srgbClr val="FF3399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5.png"/><Relationship Id="rId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hyperlink" Target="https://learningapps.org/watch?v=pgto8k0qt22" TargetMode="Externa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image" Target="../media/image39.png"/><Relationship Id="rId15" Type="http://schemas.openxmlformats.org/officeDocument/2006/relationships/image" Target="../media/image43.jpeg"/><Relationship Id="rId10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925286" y="4640421"/>
            <a:ext cx="10179435" cy="91940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Узагальнення і систематизація знань</a:t>
            </a:r>
          </a:p>
        </p:txBody>
      </p:sp>
      <p:pic>
        <p:nvPicPr>
          <p:cNvPr id="8" name="Picture 2" descr="Дети играют и читают книги в сцене с номером на">
            <a:extLst>
              <a:ext uri="{FF2B5EF4-FFF2-40B4-BE49-F238E27FC236}">
                <a16:creationId xmlns:a16="http://schemas.microsoft.com/office/drawing/2014/main" xmlns="" id="{9070F7DC-C5A0-F710-B109-A8C968E3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384247"/>
            <a:ext cx="4064548" cy="271402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94143" y="1328107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94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2" name="Фізкультхвилинка №1">
            <a:hlinkClick r:id="" action="ppaction://media"/>
            <a:extLst>
              <a:ext uri="{FF2B5EF4-FFF2-40B4-BE49-F238E27FC236}">
                <a16:creationId xmlns:a16="http://schemas.microsoft.com/office/drawing/2014/main" xmlns="" id="{CCE0E21E-8E7A-48DE-B77A-B6BD8B238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24" y="1221011"/>
            <a:ext cx="4638990" cy="3411359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65" y="2197187"/>
            <a:ext cx="1381406" cy="990398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09" y="2431492"/>
            <a:ext cx="1381406" cy="990398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06" y="2352860"/>
            <a:ext cx="1381406" cy="990398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712" y="2325205"/>
            <a:ext cx="1381406" cy="990398"/>
          </a:xfrm>
          <a:prstGeom prst="rect">
            <a:avLst/>
          </a:prstGeom>
        </p:spPr>
      </p:pic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800452" y="448866"/>
            <a:ext cx="8732066" cy="6832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Складаю 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0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r="29509" b="-13338"/>
          <a:stretch/>
        </p:blipFill>
        <p:spPr bwMode="auto">
          <a:xfrm flipH="1">
            <a:off x="399702" y="1581049"/>
            <a:ext cx="2376005" cy="41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Скругленный прямоугольник 50"/>
          <p:cNvSpPr/>
          <p:nvPr/>
        </p:nvSpPr>
        <p:spPr>
          <a:xfrm>
            <a:off x="2952084" y="4849722"/>
            <a:ext cx="8329280" cy="12796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За малюнком усно склади </a:t>
            </a:r>
            <a:r>
              <a:rPr lang="uk-UA" sz="2400" b="1" dirty="0" smtClean="0">
                <a:solidFill>
                  <a:srgbClr val="7030A0"/>
                </a:solidFill>
              </a:rPr>
              <a:t>2 задачі, </a:t>
            </a:r>
            <a:r>
              <a:rPr lang="uk-UA" sz="2400" b="1" dirty="0">
                <a:solidFill>
                  <a:srgbClr val="7030A0"/>
                </a:solidFill>
              </a:rPr>
              <a:t>яка містить запитання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«Скільки </a:t>
            </a:r>
            <a:r>
              <a:rPr lang="uk-UA" sz="2400" b="1" dirty="0" err="1" smtClean="0">
                <a:solidFill>
                  <a:srgbClr val="7030A0"/>
                </a:solidFill>
              </a:rPr>
              <a:t>всього?»«</a:t>
            </a:r>
            <a:r>
              <a:rPr lang="uk-UA" sz="2400" b="1" dirty="0" err="1">
                <a:solidFill>
                  <a:srgbClr val="7030A0"/>
                </a:solidFill>
              </a:rPr>
              <a:t>Чого</a:t>
            </a:r>
            <a:r>
              <a:rPr lang="uk-UA" sz="2400" b="1" dirty="0">
                <a:solidFill>
                  <a:srgbClr val="7030A0"/>
                </a:solidFill>
              </a:rPr>
              <a:t> більше? На скільки більше</a:t>
            </a:r>
            <a:r>
              <a:rPr lang="uk-UA" sz="2400" b="1" dirty="0" smtClean="0">
                <a:solidFill>
                  <a:srgbClr val="7030A0"/>
                </a:solidFill>
              </a:rPr>
              <a:t>?».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 err="1">
                <a:solidFill>
                  <a:srgbClr val="7030A0"/>
                </a:solidFill>
              </a:rPr>
              <a:t>Запиши</a:t>
            </a:r>
            <a:r>
              <a:rPr lang="uk-UA" sz="2400" b="1" dirty="0">
                <a:solidFill>
                  <a:srgbClr val="7030A0"/>
                </a:solidFill>
              </a:rPr>
              <a:t> </a:t>
            </a:r>
            <a:r>
              <a:rPr lang="uk-UA" sz="2400" b="1" dirty="0" err="1">
                <a:solidFill>
                  <a:srgbClr val="7030A0"/>
                </a:solidFill>
              </a:rPr>
              <a:t>розв</a:t>
            </a:r>
            <a:r>
              <a:rPr lang="en-US" sz="2400" b="1" dirty="0">
                <a:solidFill>
                  <a:srgbClr val="7030A0"/>
                </a:solidFill>
              </a:rPr>
              <a:t>’</a:t>
            </a:r>
            <a:r>
              <a:rPr lang="uk-UA" sz="2400" b="1" dirty="0" err="1">
                <a:solidFill>
                  <a:srgbClr val="7030A0"/>
                </a:solidFill>
              </a:rPr>
              <a:t>язання</a:t>
            </a:r>
            <a:r>
              <a:rPr lang="uk-UA" sz="2400" b="1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07" y="1027371"/>
            <a:ext cx="4425406" cy="374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35" y="1977011"/>
            <a:ext cx="954405" cy="154781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1" y="1501790"/>
            <a:ext cx="954405" cy="154781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40" y="2216580"/>
            <a:ext cx="954405" cy="154781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80" y="2125155"/>
            <a:ext cx="954405" cy="154781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1563058"/>
            <a:ext cx="954405" cy="154781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72" y="2147075"/>
            <a:ext cx="954405" cy="1547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61" y="2590616"/>
            <a:ext cx="1381406" cy="990398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841" y="2750919"/>
            <a:ext cx="1381406" cy="990398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15" y="2820404"/>
            <a:ext cx="1381406" cy="990398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792" y="2790174"/>
            <a:ext cx="1381406" cy="99039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38" y="2770223"/>
            <a:ext cx="1381406" cy="990398"/>
          </a:xfrm>
          <a:prstGeom prst="rect">
            <a:avLst/>
          </a:prstGeom>
        </p:spPr>
      </p:pic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10" y="2820404"/>
            <a:ext cx="1381406" cy="99039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65" y="2083491"/>
            <a:ext cx="954405" cy="15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667" r="74225" b="76637"/>
          <a:stretch/>
        </p:blipFill>
        <p:spPr>
          <a:xfrm>
            <a:off x="653224" y="1395555"/>
            <a:ext cx="6048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792394" y="472521"/>
            <a:ext cx="8732066" cy="7283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Розв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язую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872" r="74273" b="82038"/>
          <a:stretch/>
        </p:blipFill>
        <p:spPr>
          <a:xfrm>
            <a:off x="638996" y="4379933"/>
            <a:ext cx="6048000" cy="2304000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551590" y="4068012"/>
            <a:ext cx="336084" cy="2206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5763" y="3825208"/>
            <a:ext cx="381740" cy="60433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770339" y="5324080"/>
            <a:ext cx="629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Відповідь: 15 </a:t>
            </a:r>
            <a:r>
              <a:rPr lang="uk-UA" sz="3600" b="1" dirty="0" smtClean="0">
                <a:solidFill>
                  <a:srgbClr val="7030A0"/>
                </a:solidFill>
              </a:rPr>
              <a:t>фруктів всього.</a:t>
            </a:r>
            <a:endParaRPr lang="x-none" sz="3600" b="1" i="1" dirty="0">
              <a:solidFill>
                <a:srgbClr val="7030A0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53F640D4-5775-7CF8-2FA0-F7BCB4CBB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1487318" y="3820219"/>
            <a:ext cx="317675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698DCF88-D746-1BE9-5983-EB2A1C306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703714" y="4068012"/>
            <a:ext cx="387602" cy="27926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25FFE5E5-B003-73F5-7938-2F35E26A0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937662" y="3831105"/>
            <a:ext cx="381740" cy="6043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0408" y="3964932"/>
            <a:ext cx="128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/>
              <a:t>(</a:t>
            </a:r>
            <a:r>
              <a:rPr lang="uk-UA" sz="2800" i="1" dirty="0" err="1" smtClean="0"/>
              <a:t>фр</a:t>
            </a:r>
            <a:r>
              <a:rPr lang="uk-UA" sz="2800" i="1" dirty="0" smtClean="0"/>
              <a:t>.)</a:t>
            </a:r>
            <a:endParaRPr lang="uk-UA" sz="2800" i="1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F8EF2A43-1CC5-7E0A-BAF6-1E37302A207E}"/>
              </a:ext>
            </a:extLst>
          </p:cNvPr>
          <p:cNvSpPr/>
          <p:nvPr/>
        </p:nvSpPr>
        <p:spPr>
          <a:xfrm>
            <a:off x="933230" y="2452629"/>
            <a:ext cx="250536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Я – 10 шт.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Г –  7 шт.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3106709" y="2493866"/>
            <a:ext cx="263593" cy="1202308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42574" y="2710157"/>
            <a:ext cx="1180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FF0000"/>
                </a:solidFill>
              </a:rPr>
              <a:t>?</a:t>
            </a:r>
            <a:r>
              <a:rPr lang="uk-UA" sz="4000" b="1" dirty="0" err="1" smtClean="0">
                <a:solidFill>
                  <a:srgbClr val="FF0000"/>
                </a:solidFill>
              </a:rPr>
              <a:t>фр</a:t>
            </a:r>
            <a:r>
              <a:rPr lang="uk-UA" sz="4000" b="1" dirty="0" smtClean="0">
                <a:solidFill>
                  <a:srgbClr val="FF0000"/>
                </a:solidFill>
              </a:rPr>
              <a:t>.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6586AB9-6DA4-47BF-B770-35CCE3E42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2935365" y="1400658"/>
            <a:ext cx="843321" cy="9079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1891" r="62121" b="41888"/>
          <a:stretch/>
        </p:blipFill>
        <p:spPr>
          <a:xfrm>
            <a:off x="4179244" y="1771544"/>
            <a:ext cx="684000" cy="43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CA9EF44-F204-4732-BFBB-CA1D0A914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9037" r="68458" b="66055"/>
          <a:stretch/>
        </p:blipFill>
        <p:spPr>
          <a:xfrm>
            <a:off x="3438598" y="1777879"/>
            <a:ext cx="648502" cy="79261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995108" y="1883349"/>
            <a:ext cx="283073" cy="226549"/>
            <a:chOff x="3751412" y="3340101"/>
            <a:chExt cx="278500" cy="231775"/>
          </a:xfrm>
        </p:grpSpPr>
        <p:sp>
          <p:nvSpPr>
            <p:cNvPr id="27" name="Овал 2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5" name="Picture 12" descr="Head Svg Png Icon Free Download (#401919) - OnlineWebFonts.COM">
            <a:extLst>
              <a:ext uri="{FF2B5EF4-FFF2-40B4-BE49-F238E27FC236}">
                <a16:creationId xmlns:a16="http://schemas.microsoft.com/office/drawing/2014/main" xmlns="" id="{0772F4B4-E381-7901-8C5F-F1AB5FD6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96498" y="2814581"/>
            <a:ext cx="975562" cy="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кутник: округлені кути 73">
            <a:extLst>
              <a:ext uri="{FF2B5EF4-FFF2-40B4-BE49-F238E27FC236}">
                <a16:creationId xmlns:a16="http://schemas.microsoft.com/office/drawing/2014/main" xmlns="" id="{4DB8B1D7-6FFF-B039-A3B8-A06381701A2F}"/>
              </a:ext>
            </a:extLst>
          </p:cNvPr>
          <p:cNvSpPr/>
          <p:nvPr/>
        </p:nvSpPr>
        <p:spPr>
          <a:xfrm>
            <a:off x="4693139" y="2797728"/>
            <a:ext cx="1784412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На ?гр.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285CE31-CC49-9C22-F2EF-D5FDFB77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613696" y="4813274"/>
            <a:ext cx="336084" cy="22062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41F63E7-D53C-2ECF-5739-D615C6299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3388" y="4572328"/>
            <a:ext cx="381740" cy="604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6E0493F3-3D4A-FA26-BA26-097168DB9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218"/>
          <a:stretch/>
        </p:blipFill>
        <p:spPr>
          <a:xfrm>
            <a:off x="1857038" y="4877349"/>
            <a:ext cx="336084" cy="11895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18801490-88CF-B40F-B53D-227E9FB6D7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1512092" y="4580139"/>
            <a:ext cx="317675" cy="68689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250285" y="4706589"/>
            <a:ext cx="79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(гр.)</a:t>
            </a:r>
            <a:endParaRPr lang="uk-UA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9446" y="6037602"/>
            <a:ext cx="3854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На </a:t>
            </a:r>
            <a:r>
              <a:rPr lang="uk-UA" sz="3600" b="1" dirty="0" smtClean="0">
                <a:solidFill>
                  <a:srgbClr val="7030A0"/>
                </a:solidFill>
              </a:rPr>
              <a:t>5 груш менше.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0775" y="4495721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на</a:t>
            </a:r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7062229" y="1448344"/>
            <a:ext cx="4021718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В одному кошику </a:t>
            </a:r>
            <a:r>
              <a:rPr lang="uk-UA" sz="2400" b="1" dirty="0" smtClean="0">
                <a:solidFill>
                  <a:srgbClr val="FF0000"/>
                </a:solidFill>
              </a:rPr>
              <a:t>10</a:t>
            </a:r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</a:rPr>
              <a:t>яблук</a:t>
            </a:r>
            <a:r>
              <a:rPr lang="uk-UA" sz="2400" b="1" dirty="0" smtClean="0">
                <a:solidFill>
                  <a:srgbClr val="7030A0"/>
                </a:solidFill>
              </a:rPr>
              <a:t>, </a:t>
            </a:r>
            <a:r>
              <a:rPr lang="uk-UA" sz="2400" b="1" dirty="0">
                <a:solidFill>
                  <a:srgbClr val="7030A0"/>
                </a:solidFill>
              </a:rPr>
              <a:t>а </a:t>
            </a:r>
            <a:r>
              <a:rPr lang="uk-UA" sz="2400" b="1" dirty="0" smtClean="0">
                <a:solidFill>
                  <a:srgbClr val="7030A0"/>
                </a:solidFill>
              </a:rPr>
              <a:t>в другому –</a:t>
            </a:r>
            <a:r>
              <a:rPr lang="uk-UA" sz="2400" b="1" dirty="0" smtClean="0">
                <a:solidFill>
                  <a:srgbClr val="FF0000"/>
                </a:solidFill>
              </a:rPr>
              <a:t> 7 груш.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7110505" y="3457638"/>
            <a:ext cx="3973442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На скільки </a:t>
            </a:r>
            <a:r>
              <a:rPr lang="uk-UA" sz="2400" b="1" dirty="0" smtClean="0">
                <a:solidFill>
                  <a:srgbClr val="7030A0"/>
                </a:solidFill>
              </a:rPr>
              <a:t>груш </a:t>
            </a:r>
            <a:r>
              <a:rPr lang="uk-UA" sz="2400" b="1" dirty="0" smtClean="0">
                <a:solidFill>
                  <a:srgbClr val="FF0000"/>
                </a:solidFill>
              </a:rPr>
              <a:t>менше</a:t>
            </a:r>
            <a:r>
              <a:rPr lang="uk-UA" sz="2400" b="1" dirty="0">
                <a:solidFill>
                  <a:srgbClr val="7030A0"/>
                </a:solidFill>
              </a:rPr>
              <a:t>, ніж </a:t>
            </a:r>
            <a:r>
              <a:rPr lang="uk-UA" sz="2400" b="1" dirty="0" smtClean="0">
                <a:solidFill>
                  <a:srgbClr val="7030A0"/>
                </a:solidFill>
              </a:rPr>
              <a:t>яблук?</a:t>
            </a:r>
            <a:endParaRPr lang="uk-UA" sz="2200" b="1" dirty="0">
              <a:solidFill>
                <a:srgbClr val="7030A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7110505" y="2480620"/>
            <a:ext cx="3973442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Скільки фруктів </a:t>
            </a:r>
            <a:r>
              <a:rPr lang="uk-UA" sz="2400" b="1" dirty="0" smtClean="0">
                <a:solidFill>
                  <a:srgbClr val="FF0000"/>
                </a:solidFill>
              </a:rPr>
              <a:t>всього</a:t>
            </a:r>
            <a:r>
              <a:rPr lang="uk-UA" sz="2400" b="1" dirty="0" smtClean="0">
                <a:solidFill>
                  <a:srgbClr val="7030A0"/>
                </a:solidFill>
              </a:rPr>
              <a:t> у двох кошиках?</a:t>
            </a:r>
            <a:endParaRPr lang="uk-UA" sz="2200" b="1" dirty="0">
              <a:solidFill>
                <a:srgbClr val="7030A0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1B6023C3-14B1-7BBC-FD8B-064D64DC4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168013" y="3934350"/>
            <a:ext cx="436157" cy="5540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1B6023C3-14B1-7BBC-FD8B-064D64DC4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319402" y="3915484"/>
            <a:ext cx="436157" cy="55408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1B6023C3-14B1-7BBC-FD8B-064D64DC4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176461" y="4654790"/>
            <a:ext cx="436157" cy="5540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8B33A7D-A1FE-4BF8-BE72-B362DBA1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 rot="156425">
            <a:off x="2930570" y="4546857"/>
            <a:ext cx="424330" cy="686891"/>
          </a:xfrm>
          <a:prstGeom prst="rect">
            <a:avLst/>
          </a:prstGeom>
        </p:spPr>
      </p:pic>
      <p:pic>
        <p:nvPicPr>
          <p:cNvPr id="54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8F7CBC1E-B58C-B66B-03C6-8DE59258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2645" y="4150161"/>
            <a:ext cx="1318224" cy="25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" grpId="0"/>
      <p:bldP spid="20" grpId="0"/>
      <p:bldP spid="21" grpId="0" animBg="1"/>
      <p:bldP spid="22" grpId="0"/>
      <p:bldP spid="36" grpId="0"/>
      <p:bldP spid="43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619929" y="559842"/>
            <a:ext cx="8732066" cy="7355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Обчисли. Порівняй.</a:t>
            </a:r>
            <a:endParaRPr lang="uk-UA" sz="4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92829" y="1663738"/>
            <a:ext cx="3167742" cy="64263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15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5 + 2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08747" y="1671917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17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49" name="Picture 6" descr="Mr Peabody Stickers | Redbubble">
            <a:extLst>
              <a:ext uri="{FF2B5EF4-FFF2-40B4-BE49-F238E27FC236}">
                <a16:creationId xmlns:a16="http://schemas.microsoft.com/office/drawing/2014/main" xmlns="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436257" y="2707458"/>
            <a:ext cx="3167742" cy="64263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10 + 1 + 1=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42062" y="2707458"/>
            <a:ext cx="70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12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443843" y="3734859"/>
            <a:ext cx="3167742" cy="64263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10 + 3 + 3=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17599" y="3734859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16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15248" y="4777481"/>
            <a:ext cx="3111170" cy="64263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16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4 – 2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19516" y="4744854"/>
            <a:ext cx="73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7564" y="3702231"/>
            <a:ext cx="3410835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12 - 2    12 + 2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9262" y="1662451"/>
            <a:ext cx="3607437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 smtClean="0">
                <a:solidFill>
                  <a:srgbClr val="7030A0"/>
                </a:solidFill>
              </a:rPr>
              <a:t>20</a:t>
            </a:r>
            <a:r>
              <a:rPr lang="uk-UA" sz="4000" dirty="0" smtClean="0">
                <a:solidFill>
                  <a:srgbClr val="7030A0"/>
                </a:solidFill>
              </a:rPr>
              <a:t> – 10   12 - 10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9628" y="2707458"/>
            <a:ext cx="3566704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13 – 10   10 – 7 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5896" y="1662451"/>
            <a:ext cx="49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7809" y="2707458"/>
            <a:ext cx="42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38976" y="3702231"/>
            <a:ext cx="422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&lt;</a:t>
            </a:r>
            <a:endParaRPr lang="ru-RU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62128" y="4712227"/>
            <a:ext cx="3457846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14 + 5    14 + 2 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69400" y="4712228"/>
            <a:ext cx="49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7532" y="5868228"/>
            <a:ext cx="3111170" cy="64263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11+ 2 + 7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6184" y="5812889"/>
            <a:ext cx="73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20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2744" y="1149879"/>
            <a:ext cx="801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5659" y="2186127"/>
            <a:ext cx="801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11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42576" y="3208367"/>
            <a:ext cx="801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13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0417" y="4274304"/>
            <a:ext cx="801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12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51933" y="5300652"/>
            <a:ext cx="801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13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2" grpId="0"/>
      <p:bldP spid="59" grpId="0"/>
      <p:bldP spid="65" grpId="0"/>
      <p:bldP spid="19" grpId="0"/>
      <p:bldP spid="20" grpId="0"/>
      <p:bldP spid="21" grpId="0"/>
      <p:bldP spid="23" grpId="0"/>
      <p:bldP spid="27" grpId="0"/>
      <p:bldP spid="28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1099458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</a:p>
        </p:txBody>
      </p:sp>
      <p:pic>
        <p:nvPicPr>
          <p:cNvPr id="2051" name="Picture 3" descr="D:\1 клас\2 Матем\1 УРОКИ Листопад\5 Числа 11_20\№094 Узагальнення і систематизація знань\2024-03-05_002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7" y="1353179"/>
            <a:ext cx="5889172" cy="51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3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1099458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1099457" y="1448895"/>
            <a:ext cx="2844948" cy="46166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Обчисли</a:t>
            </a:r>
            <a:endParaRPr lang="uk-UA" sz="22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D:\1 клас\2 Матем\1 УРОКИ Листопад\5 Числа 11_20\№094 Узагальнення і систематизація знань\2024-03-05_002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7" y="1728787"/>
            <a:ext cx="7461478" cy="474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802086"/>
            <a:ext cx="1099458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59 </a:t>
            </a:r>
            <a:r>
              <a:rPr lang="uk-UA" sz="2800" b="1" dirty="0" smtClean="0">
                <a:solidFill>
                  <a:schemeClr val="bg1"/>
                </a:solidFill>
              </a:rPr>
              <a:t>№5</a:t>
            </a:r>
          </a:p>
        </p:txBody>
      </p:sp>
      <p:pic>
        <p:nvPicPr>
          <p:cNvPr id="1026" name="Picture 2" descr="D:\1 клас\2 Матем\1 УРОКИ Листопад\5 Числа 11_20\№094 Узагальнення і систематизація знань\2024-03-05_001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56" y="2275114"/>
            <a:ext cx="6986117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4934783" y="1448896"/>
            <a:ext cx="2844948" cy="46166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Обчисли</a:t>
            </a:r>
            <a:endParaRPr lang="uk-UA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32914" y="429008"/>
            <a:ext cx="8672819" cy="9115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3219" y="2201620"/>
            <a:ext cx="1262008" cy="12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309257" y="1602512"/>
            <a:ext cx="2130735" cy="27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374396" y="494527"/>
            <a:ext cx="8732066" cy="11000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Оберіть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68792" y="541189"/>
            <a:ext cx="8732066" cy="9498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на урок. Афірмація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11">
            <a:extLst>
              <a:ext uri="{FF2B5EF4-FFF2-40B4-BE49-F238E27FC236}">
                <a16:creationId xmlns=""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2518721" y="2251917"/>
            <a:ext cx="4596141" cy="40059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Я – </a:t>
            </a:r>
            <a:r>
              <a:rPr lang="ru-RU" sz="3200" b="1" dirty="0" err="1"/>
              <a:t>учень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Я - хочу знати.</a:t>
            </a:r>
            <a:br>
              <a:rPr lang="ru-RU" sz="3200" b="1" dirty="0"/>
            </a:br>
            <a:r>
              <a:rPr lang="ru-RU" sz="3200" b="1" dirty="0"/>
              <a:t>Я – думаю.</a:t>
            </a:r>
            <a:br>
              <a:rPr lang="ru-RU" sz="3200" b="1" dirty="0"/>
            </a:br>
            <a:r>
              <a:rPr lang="ru-RU" sz="3200" b="1" dirty="0"/>
              <a:t>Я – </a:t>
            </a:r>
            <a:r>
              <a:rPr lang="ru-RU" sz="3200" b="1" dirty="0" err="1"/>
              <a:t>вмію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Я – знаю.</a:t>
            </a:r>
            <a:br>
              <a:rPr lang="ru-RU" sz="3200" b="1" dirty="0"/>
            </a:br>
            <a:r>
              <a:rPr lang="ru-RU" sz="3200" b="1" dirty="0"/>
              <a:t>Я - </a:t>
            </a:r>
            <a:r>
              <a:rPr lang="ru-RU" sz="3200" b="1" dirty="0" err="1"/>
              <a:t>особистість</a:t>
            </a:r>
            <a:r>
              <a:rPr lang="ru-RU" sz="3200" b="1" dirty="0"/>
              <a:t> </a:t>
            </a:r>
            <a:r>
              <a:rPr lang="ru-RU" sz="3200" b="1" dirty="0" err="1"/>
              <a:t>творча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Я – </a:t>
            </a:r>
            <a:r>
              <a:rPr lang="ru-RU" sz="3200" b="1" dirty="0" err="1"/>
              <a:t>зірка</a:t>
            </a:r>
            <a:r>
              <a:rPr lang="ru-RU" sz="3200" b="1" dirty="0" smtClean="0"/>
              <a:t>.</a:t>
            </a:r>
            <a:endParaRPr lang="uk-UA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8792" y="1644135"/>
            <a:ext cx="609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</a:rPr>
              <a:t>Заплющіть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оченятка</a:t>
            </a:r>
            <a:r>
              <a:rPr lang="ru-RU" sz="2400" b="1" dirty="0">
                <a:solidFill>
                  <a:srgbClr val="7030A0"/>
                </a:solidFill>
              </a:rPr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повторюйте</a:t>
            </a:r>
            <a:r>
              <a:rPr lang="ru-RU" sz="2400" b="1" dirty="0">
                <a:solidFill>
                  <a:srgbClr val="7030A0"/>
                </a:solidFill>
              </a:rPr>
              <a:t> за мною</a:t>
            </a:r>
            <a:r>
              <a:rPr lang="ru-RU" sz="2400" b="1" dirty="0" smtClean="0">
                <a:solidFill>
                  <a:srgbClr val="7030A0"/>
                </a:solidFill>
              </a:rPr>
              <a:t>: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Картинки до тестів\Людина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58" y="1644135"/>
            <a:ext cx="2095500" cy="44291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7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2084861" y="494528"/>
            <a:ext cx="8923341" cy="8661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Назви числа, які </a:t>
            </a:r>
            <a:r>
              <a:rPr lang="uk-UA" sz="4000" b="1" dirty="0" err="1">
                <a:solidFill>
                  <a:schemeClr val="bg1"/>
                </a:solidFill>
              </a:rPr>
              <a:t>пропущено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0" name="Picture 8" descr="Озеро клипарт (68 фото) » Рисунки для срисовки и не только">
            <a:extLst>
              <a:ext uri="{FF2B5EF4-FFF2-40B4-BE49-F238E27FC236}">
                <a16:creationId xmlns:a16="http://schemas.microsoft.com/office/drawing/2014/main" xmlns="" id="{29571E36-0218-AB90-201A-E3597CEE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" y="861422"/>
            <a:ext cx="11793992" cy="57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✓ Мышонок Джерри #69 скачать клипарт бесплатно - Clipart-DB">
            <a:extLst>
              <a:ext uri="{FF2B5EF4-FFF2-40B4-BE49-F238E27FC236}">
                <a16:creationId xmlns:a16="http://schemas.microsoft.com/office/drawing/2014/main" xmlns="" id="{5812A3B2-A399-6D77-8ED9-306A99334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0"/>
          <a:stretch/>
        </p:blipFill>
        <p:spPr bwMode="auto">
          <a:xfrm rot="695815" flipH="1">
            <a:off x="9020297" y="4657460"/>
            <a:ext cx="753141" cy="7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Лодка Векторные клипарты и иллюстрации. 14 445 Лодка векторные клипарты и  рисунки в формате EPS для поиска от тысяч авторов иллюстраций на условиях  «роялти-фри»">
            <a:extLst>
              <a:ext uri="{FF2B5EF4-FFF2-40B4-BE49-F238E27FC236}">
                <a16:creationId xmlns:a16="http://schemas.microsoft.com/office/drawing/2014/main" xmlns="" id="{6781416A-E84E-5180-34DE-1A8EDFC14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9" b="86957" l="525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34"/>
          <a:stretch/>
        </p:blipFill>
        <p:spPr bwMode="auto">
          <a:xfrm>
            <a:off x="8020283" y="4938603"/>
            <a:ext cx="1983997" cy="9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Камыш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4865B039-64C2-ECF9-C423-91A692D7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7" y="2909204"/>
            <a:ext cx="1695546" cy="20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Камыш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AE847693-43CA-5CC4-8C7D-F76324D0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92" y="2797849"/>
            <a:ext cx="1695546" cy="20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Камыш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3640FD87-60FF-3D87-C8B7-D05A9F46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26" y="1987308"/>
            <a:ext cx="1695546" cy="20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C8E7D5F6-D3B4-6855-6AAD-08B57F30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68" y="4061825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3FEF2B16-ED1C-A4A1-5A61-D119202C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12" y="4502862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EC2FD7C7-7E10-3763-549D-55BFB84AD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55" y="4913789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111A0AAA-0420-27B6-11B4-87CF0A35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69" y="5198677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B67FCCC4-5123-4F96-C6E0-11B582C9B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38" y="4938603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E1B93CCC-3CB9-7DD2-87E1-C861DBFB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79" y="4683769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37F1AB35-19A3-E1A7-AB23-EA863EC6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06" y="4418455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59884262-B5EE-C76F-D6A1-714F04BF3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61" y="4085075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E54C5AA3-613F-8DAB-BA89-06B9A106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187" y="3867265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96945EEA-2302-F4F3-E955-079D40FD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43" y="4089795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B0A5782B-2614-C5E1-ADAC-521D192C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69" y="4345149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D4FDE7EE-3597-C94B-03DE-9D68C77C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91" y="4548240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" descr="Download HD Stone Png Free Download - Камень Клипарт Transparent PNG Image  - NicePNG.com">
            <a:extLst>
              <a:ext uri="{FF2B5EF4-FFF2-40B4-BE49-F238E27FC236}">
                <a16:creationId xmlns:a16="http://schemas.microsoft.com/office/drawing/2014/main" xmlns="" id="{DBC89080-69A8-F9FB-2AE0-8E081B21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253" y="5108397"/>
            <a:ext cx="699127" cy="5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✓ Кот Том #75 скачать клипарт бесплатно - Clipart-DB">
            <a:extLst>
              <a:ext uri="{FF2B5EF4-FFF2-40B4-BE49-F238E27FC236}">
                <a16:creationId xmlns:a16="http://schemas.microsoft.com/office/drawing/2014/main" xmlns="" id="{476F7CD9-4C02-E8A2-DE79-90B7D0B84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54" flipH="1">
            <a:off x="1799500" y="3340933"/>
            <a:ext cx="2611020" cy="148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Камыш клипарт (66 фото) » Рисунки для срисовки и не только">
            <a:extLst>
              <a:ext uri="{FF2B5EF4-FFF2-40B4-BE49-F238E27FC236}">
                <a16:creationId xmlns:a16="http://schemas.microsoft.com/office/drawing/2014/main" xmlns="" id="{EF6B361C-E67E-017D-F972-BB53D07C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1" y="3882602"/>
            <a:ext cx="1943761" cy="22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EA86C19-963E-8D61-04F8-6FC38B8DF2A3}"/>
              </a:ext>
            </a:extLst>
          </p:cNvPr>
          <p:cNvSpPr txBox="1"/>
          <p:nvPr/>
        </p:nvSpPr>
        <p:spPr>
          <a:xfrm>
            <a:off x="2363758" y="4464949"/>
            <a:ext cx="4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9</a:t>
            </a:r>
            <a:endParaRPr lang="x-none" sz="2800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46F58A5-1601-C0C7-396C-54A75AAE5E0A}"/>
              </a:ext>
            </a:extLst>
          </p:cNvPr>
          <p:cNvSpPr txBox="1"/>
          <p:nvPr/>
        </p:nvSpPr>
        <p:spPr>
          <a:xfrm>
            <a:off x="1679810" y="4083539"/>
            <a:ext cx="40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8</a:t>
            </a:r>
            <a:endParaRPr lang="x-none" sz="28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84A022F8-615D-B0CD-EA47-4E2955F85497}"/>
              </a:ext>
            </a:extLst>
          </p:cNvPr>
          <p:cNvSpPr txBox="1"/>
          <p:nvPr/>
        </p:nvSpPr>
        <p:spPr>
          <a:xfrm>
            <a:off x="3164587" y="4865297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10</a:t>
            </a:r>
            <a:endParaRPr lang="x-none" sz="28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090B880-1E19-F73C-D993-03A250696285}"/>
              </a:ext>
            </a:extLst>
          </p:cNvPr>
          <p:cNvSpPr txBox="1"/>
          <p:nvPr/>
        </p:nvSpPr>
        <p:spPr>
          <a:xfrm>
            <a:off x="3973661" y="5193976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11</a:t>
            </a:r>
            <a:endParaRPr lang="x-none" sz="28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3C889D63-6CDD-5CAC-6BCD-0C70966465DD}"/>
              </a:ext>
            </a:extLst>
          </p:cNvPr>
          <p:cNvSpPr txBox="1"/>
          <p:nvPr/>
        </p:nvSpPr>
        <p:spPr>
          <a:xfrm>
            <a:off x="4737085" y="4938262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12</a:t>
            </a:r>
            <a:endParaRPr lang="x-none" sz="2800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D4DD2DA8-6963-8066-0195-5D6D649D2E3F}"/>
              </a:ext>
            </a:extLst>
          </p:cNvPr>
          <p:cNvSpPr txBox="1"/>
          <p:nvPr/>
        </p:nvSpPr>
        <p:spPr>
          <a:xfrm>
            <a:off x="5501507" y="4694103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13</a:t>
            </a:r>
            <a:endParaRPr lang="x-none" sz="2800" b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09EFB9A-A3C0-48C0-7810-F5A27877768F}"/>
              </a:ext>
            </a:extLst>
          </p:cNvPr>
          <p:cNvSpPr txBox="1"/>
          <p:nvPr/>
        </p:nvSpPr>
        <p:spPr>
          <a:xfrm>
            <a:off x="6264312" y="4390569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14</a:t>
            </a:r>
            <a:endParaRPr lang="x-none" sz="2800" b="1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0FB0EA4B-5C52-0628-BA90-E2A4BA1F13C1}"/>
              </a:ext>
            </a:extLst>
          </p:cNvPr>
          <p:cNvSpPr txBox="1"/>
          <p:nvPr/>
        </p:nvSpPr>
        <p:spPr>
          <a:xfrm>
            <a:off x="7131923" y="4083539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15</a:t>
            </a:r>
            <a:endParaRPr lang="x-none" sz="2800" b="1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445C802A-FA8B-0378-79FF-C221DEEFB437}"/>
              </a:ext>
            </a:extLst>
          </p:cNvPr>
          <p:cNvSpPr txBox="1"/>
          <p:nvPr/>
        </p:nvSpPr>
        <p:spPr>
          <a:xfrm>
            <a:off x="8110527" y="3859579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16</a:t>
            </a:r>
            <a:endParaRPr lang="x-none" sz="28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14B53CC-979D-FAE0-95C9-C9ABAFAF8A34}"/>
              </a:ext>
            </a:extLst>
          </p:cNvPr>
          <p:cNvSpPr txBox="1"/>
          <p:nvPr/>
        </p:nvSpPr>
        <p:spPr>
          <a:xfrm>
            <a:off x="8886701" y="4083539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17</a:t>
            </a:r>
            <a:endParaRPr lang="x-none" sz="2800" b="1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7495477D-AA4B-4E31-A97E-4F982D59C721}"/>
              </a:ext>
            </a:extLst>
          </p:cNvPr>
          <p:cNvSpPr txBox="1"/>
          <p:nvPr/>
        </p:nvSpPr>
        <p:spPr>
          <a:xfrm>
            <a:off x="9863507" y="4297980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18</a:t>
            </a:r>
            <a:endParaRPr lang="x-none" sz="2800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1E47374A-128E-CA4D-85E8-56E54F9DA34F}"/>
              </a:ext>
            </a:extLst>
          </p:cNvPr>
          <p:cNvSpPr txBox="1"/>
          <p:nvPr/>
        </p:nvSpPr>
        <p:spPr>
          <a:xfrm>
            <a:off x="10968192" y="4494286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19</a:t>
            </a:r>
            <a:endParaRPr lang="x-none" sz="2800" b="1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A329D8BF-181B-45B2-6AA1-99ED9FA0E648}"/>
              </a:ext>
            </a:extLst>
          </p:cNvPr>
          <p:cNvSpPr txBox="1"/>
          <p:nvPr/>
        </p:nvSpPr>
        <p:spPr>
          <a:xfrm>
            <a:off x="10733393" y="5105325"/>
            <a:ext cx="6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20</a:t>
            </a:r>
            <a:endParaRPr lang="x-none" sz="2800" b="1" dirty="0"/>
          </a:p>
        </p:txBody>
      </p:sp>
      <p:sp>
        <p:nvSpPr>
          <p:cNvPr id="4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7" grpId="0"/>
      <p:bldP spid="88" grpId="0"/>
      <p:bldP spid="89" grpId="0"/>
      <p:bldP spid="90" grpId="0"/>
      <p:bldP spid="91" grpId="0"/>
      <p:bldP spid="93" grpId="0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Скругленный прямоугольник 65"/>
          <p:cNvSpPr/>
          <p:nvPr/>
        </p:nvSpPr>
        <p:spPr>
          <a:xfrm>
            <a:off x="7116624" y="2219067"/>
            <a:ext cx="2766485" cy="6392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2" descr="Магия Фотошо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6" y="1893853"/>
            <a:ext cx="11561571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3107237" y="4027772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5856652" y="3110752"/>
            <a:ext cx="2324211" cy="9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4502294" y="3432000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357">
            <a:off x="7337762" y="2575640"/>
            <a:ext cx="2324211" cy="9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295120" y="2922510"/>
            <a:ext cx="2766485" cy="6392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498002" y="3619166"/>
            <a:ext cx="3001865" cy="6520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5455" y="4262340"/>
            <a:ext cx="3144032" cy="6392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68805" y="4978861"/>
            <a:ext cx="3175737" cy="6636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32780" y="5721131"/>
            <a:ext cx="3433291" cy="6636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9844" y="5482674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1718134" y="4583558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Почва, грунт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52" y="3623654"/>
            <a:ext cx="2685376" cy="139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040793" y="412290"/>
            <a:ext cx="8230217" cy="6545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«Допоможи їжачку»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8" name="Picture 6" descr="грибы, грибной домик, сказочный домик - cкачать бесплатно рендер Грибы на  Artage.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9299" y="1161961"/>
            <a:ext cx="2158172" cy="16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4" y="226941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7" y="3373736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63" y="2592368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18" y="211227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16" y="1929963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34" y="183536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Почва, грунт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67" y="2879742"/>
            <a:ext cx="2686560" cy="13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93">
            <a:off x="10273206" y="2931204"/>
            <a:ext cx="1024060" cy="10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97" y="3413716"/>
            <a:ext cx="1067199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Почва, грунт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115" y="4199176"/>
            <a:ext cx="3332658" cy="17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93">
            <a:off x="9533421" y="3980201"/>
            <a:ext cx="1475179" cy="14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Почва, грунт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17" y="4795827"/>
            <a:ext cx="3558809" cy="20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13" y="4650255"/>
            <a:ext cx="1537322" cy="15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6853192" y="5830528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9463742" y="5844025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8126675" y="5880929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Маленький ёжик- Четверо ножек... &quot; - клипарт PNG.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6890" y="4419750"/>
            <a:ext cx="1809439" cy="202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Картинки по запросу &quot;клипарт солнышко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4" y="777913"/>
            <a:ext cx="1538579" cy="15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516">
            <a:off x="1901926" y="4518081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909">
            <a:off x="1851819" y="5107589"/>
            <a:ext cx="538279" cy="5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156">
            <a:off x="2529705" y="4463966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863">
            <a:off x="1929089" y="5436664"/>
            <a:ext cx="693317" cy="7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632268" y="5669743"/>
            <a:ext cx="230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– 7 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15861" y="5627221"/>
            <a:ext cx="95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29027" y="4895663"/>
            <a:ext cx="2559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10 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18966" y="4876890"/>
            <a:ext cx="725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25281" y="4165153"/>
            <a:ext cx="2693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4 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81416" y="4147864"/>
            <a:ext cx="814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156">
            <a:off x="2128965" y="4871339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636196" y="3539375"/>
            <a:ext cx="245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+ 5 </a:t>
            </a:r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55503" y="3486501"/>
            <a:ext cx="93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87471" y="2830948"/>
            <a:ext cx="226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+ 3 </a:t>
            </a:r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21115" y="2787715"/>
            <a:ext cx="929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6" y="1573971"/>
            <a:ext cx="1493008" cy="13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59" y="1436627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204325" y="2123209"/>
            <a:ext cx="226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+ 2 </a:t>
            </a:r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234474" y="2079976"/>
            <a:ext cx="929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0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6029" y="520437"/>
            <a:ext cx="9274628" cy="9817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1791" y="2171644"/>
            <a:ext cx="4558324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продовжимо повторювати вивчений </a:t>
            </a:r>
            <a:r>
              <a:rPr lang="uk-UA" sz="3200" b="1" dirty="0" smtClean="0">
                <a:solidFill>
                  <a:schemeClr val="bg1"/>
                </a:solidFill>
              </a:rPr>
              <a:t>матеріал про числа другого десятку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137053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24" y="2251980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TextBox 12"/>
          <p:cNvSpPr txBox="1"/>
          <p:nvPr/>
        </p:nvSpPr>
        <p:spPr>
          <a:xfrm>
            <a:off x="6870736" y="1196912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20868" y="558771"/>
            <a:ext cx="8732066" cy="67556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«Засели будиночки» </a:t>
            </a:r>
          </a:p>
        </p:txBody>
      </p:sp>
      <p:pic>
        <p:nvPicPr>
          <p:cNvPr id="17" name="Picture 2" descr="дом, дома, дизайн иконки">
            <a:extLst>
              <a:ext uri="{FF2B5EF4-FFF2-40B4-BE49-F238E27FC236}">
                <a16:creationId xmlns:a16="http://schemas.microsoft.com/office/drawing/2014/main" xmlns="" id="{BEBA0D3F-574B-60F1-D6C0-E25844542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1493" b="62884"/>
          <a:stretch/>
        </p:blipFill>
        <p:spPr bwMode="auto">
          <a:xfrm>
            <a:off x="4715564" y="2006314"/>
            <a:ext cx="2954006" cy="157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дом, дома, дизайн иконки">
            <a:extLst>
              <a:ext uri="{FF2B5EF4-FFF2-40B4-BE49-F238E27FC236}">
                <a16:creationId xmlns:a16="http://schemas.microsoft.com/office/drawing/2014/main" xmlns="" id="{E84AAA18-59D0-B8A4-2CA2-A0084B14C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36858" r="22167"/>
          <a:stretch/>
        </p:blipFill>
        <p:spPr bwMode="auto">
          <a:xfrm>
            <a:off x="4827985" y="3546800"/>
            <a:ext cx="2477832" cy="31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кутник 13">
            <a:extLst>
              <a:ext uri="{FF2B5EF4-FFF2-40B4-BE49-F238E27FC236}">
                <a16:creationId xmlns:a16="http://schemas.microsoft.com/office/drawing/2014/main" xmlns="" id="{9C7D236B-CED0-A295-2F3A-CEE94CE07E00}"/>
              </a:ext>
            </a:extLst>
          </p:cNvPr>
          <p:cNvSpPr/>
          <p:nvPr/>
        </p:nvSpPr>
        <p:spPr>
          <a:xfrm>
            <a:off x="5070821" y="3503474"/>
            <a:ext cx="2128613" cy="62761"/>
          </a:xfrm>
          <a:prstGeom prst="rect">
            <a:avLst/>
          </a:prstGeom>
          <a:solidFill>
            <a:srgbClr val="CE6A6A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Прямокутник 15">
            <a:extLst>
              <a:ext uri="{FF2B5EF4-FFF2-40B4-BE49-F238E27FC236}">
                <a16:creationId xmlns:a16="http://schemas.microsoft.com/office/drawing/2014/main" xmlns="" id="{36D6B79A-AAC2-2F69-9815-61DD8DC79BE3}"/>
              </a:ext>
            </a:extLst>
          </p:cNvPr>
          <p:cNvSpPr/>
          <p:nvPr/>
        </p:nvSpPr>
        <p:spPr>
          <a:xfrm>
            <a:off x="5199893" y="3738648"/>
            <a:ext cx="694922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C934A7-7989-AF72-1712-C58754C22AA9}"/>
              </a:ext>
            </a:extLst>
          </p:cNvPr>
          <p:cNvSpPr txBox="1"/>
          <p:nvPr/>
        </p:nvSpPr>
        <p:spPr>
          <a:xfrm>
            <a:off x="5886876" y="3600831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кутник 18">
            <a:extLst>
              <a:ext uri="{FF2B5EF4-FFF2-40B4-BE49-F238E27FC236}">
                <a16:creationId xmlns:a16="http://schemas.microsoft.com/office/drawing/2014/main" xmlns="" id="{978B5C8C-E3A3-EF77-513F-0435DD604E93}"/>
              </a:ext>
            </a:extLst>
          </p:cNvPr>
          <p:cNvSpPr/>
          <p:nvPr/>
        </p:nvSpPr>
        <p:spPr>
          <a:xfrm>
            <a:off x="6362516" y="3738648"/>
            <a:ext cx="591190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кутник 20">
            <a:extLst>
              <a:ext uri="{FF2B5EF4-FFF2-40B4-BE49-F238E27FC236}">
                <a16:creationId xmlns:a16="http://schemas.microsoft.com/office/drawing/2014/main" xmlns="" id="{84BFC1C1-6A90-0FE4-5981-CD2D2BC11D51}"/>
              </a:ext>
            </a:extLst>
          </p:cNvPr>
          <p:cNvSpPr/>
          <p:nvPr/>
        </p:nvSpPr>
        <p:spPr>
          <a:xfrm>
            <a:off x="5223271" y="4289759"/>
            <a:ext cx="671543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708066A-C5F4-E15F-894D-9A2F222A9545}"/>
              </a:ext>
            </a:extLst>
          </p:cNvPr>
          <p:cNvSpPr txBox="1"/>
          <p:nvPr/>
        </p:nvSpPr>
        <p:spPr>
          <a:xfrm>
            <a:off x="5886876" y="4151942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кутник 22">
            <a:extLst>
              <a:ext uri="{FF2B5EF4-FFF2-40B4-BE49-F238E27FC236}">
                <a16:creationId xmlns:a16="http://schemas.microsoft.com/office/drawing/2014/main" xmlns="" id="{DE870EE3-4E70-FB39-547C-F74BA4C7A92F}"/>
              </a:ext>
            </a:extLst>
          </p:cNvPr>
          <p:cNvSpPr/>
          <p:nvPr/>
        </p:nvSpPr>
        <p:spPr>
          <a:xfrm>
            <a:off x="6362516" y="4289759"/>
            <a:ext cx="59118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кутник 23">
            <a:extLst>
              <a:ext uri="{FF2B5EF4-FFF2-40B4-BE49-F238E27FC236}">
                <a16:creationId xmlns:a16="http://schemas.microsoft.com/office/drawing/2014/main" xmlns="" id="{DDF6A56F-FF8F-31C4-5321-D9FBAFB4B973}"/>
              </a:ext>
            </a:extLst>
          </p:cNvPr>
          <p:cNvSpPr/>
          <p:nvPr/>
        </p:nvSpPr>
        <p:spPr>
          <a:xfrm>
            <a:off x="5223271" y="4832464"/>
            <a:ext cx="671543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ABF4CDC-673D-9D72-EFEB-E1D341F81ED4}"/>
              </a:ext>
            </a:extLst>
          </p:cNvPr>
          <p:cNvSpPr txBox="1"/>
          <p:nvPr/>
        </p:nvSpPr>
        <p:spPr>
          <a:xfrm>
            <a:off x="5886876" y="4694647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кутник 25">
            <a:extLst>
              <a:ext uri="{FF2B5EF4-FFF2-40B4-BE49-F238E27FC236}">
                <a16:creationId xmlns:a16="http://schemas.microsoft.com/office/drawing/2014/main" xmlns="" id="{1B1463B8-25D0-0D95-3F0A-B1D570490442}"/>
              </a:ext>
            </a:extLst>
          </p:cNvPr>
          <p:cNvSpPr/>
          <p:nvPr/>
        </p:nvSpPr>
        <p:spPr>
          <a:xfrm>
            <a:off x="6362516" y="4832464"/>
            <a:ext cx="59118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кутник 26">
            <a:extLst>
              <a:ext uri="{FF2B5EF4-FFF2-40B4-BE49-F238E27FC236}">
                <a16:creationId xmlns:a16="http://schemas.microsoft.com/office/drawing/2014/main" xmlns="" id="{9CA4A00A-4683-A805-4EED-A2F6AF7FC13D}"/>
              </a:ext>
            </a:extLst>
          </p:cNvPr>
          <p:cNvSpPr/>
          <p:nvPr/>
        </p:nvSpPr>
        <p:spPr>
          <a:xfrm>
            <a:off x="5223271" y="5362695"/>
            <a:ext cx="671543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9E39AAD-AB4F-4A3C-A418-E72514E6DC16}"/>
              </a:ext>
            </a:extLst>
          </p:cNvPr>
          <p:cNvSpPr txBox="1"/>
          <p:nvPr/>
        </p:nvSpPr>
        <p:spPr>
          <a:xfrm>
            <a:off x="5886876" y="5224878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Прямокутник 28">
            <a:extLst>
              <a:ext uri="{FF2B5EF4-FFF2-40B4-BE49-F238E27FC236}">
                <a16:creationId xmlns:a16="http://schemas.microsoft.com/office/drawing/2014/main" xmlns="" id="{700CF9B2-8551-B530-E622-547D06D13409}"/>
              </a:ext>
            </a:extLst>
          </p:cNvPr>
          <p:cNvSpPr/>
          <p:nvPr/>
        </p:nvSpPr>
        <p:spPr>
          <a:xfrm>
            <a:off x="6362516" y="5362695"/>
            <a:ext cx="59118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9A880BC1-A46A-A010-47A1-4A49B587D084}"/>
              </a:ext>
            </a:extLst>
          </p:cNvPr>
          <p:cNvSpPr/>
          <p:nvPr/>
        </p:nvSpPr>
        <p:spPr>
          <a:xfrm>
            <a:off x="5441843" y="2675374"/>
            <a:ext cx="129011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кутник 35">
            <a:extLst>
              <a:ext uri="{FF2B5EF4-FFF2-40B4-BE49-F238E27FC236}">
                <a16:creationId xmlns:a16="http://schemas.microsoft.com/office/drawing/2014/main" xmlns="" id="{850D8912-33C1-8D69-00F4-DAD6035E6703}"/>
              </a:ext>
            </a:extLst>
          </p:cNvPr>
          <p:cNvSpPr/>
          <p:nvPr/>
        </p:nvSpPr>
        <p:spPr>
          <a:xfrm>
            <a:off x="5223271" y="5948402"/>
            <a:ext cx="671543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B858E8B-F49C-EF71-76CE-EACD8CF7491F}"/>
              </a:ext>
            </a:extLst>
          </p:cNvPr>
          <p:cNvSpPr txBox="1"/>
          <p:nvPr/>
        </p:nvSpPr>
        <p:spPr>
          <a:xfrm>
            <a:off x="5886876" y="5810585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рямокутник 37">
            <a:extLst>
              <a:ext uri="{FF2B5EF4-FFF2-40B4-BE49-F238E27FC236}">
                <a16:creationId xmlns:a16="http://schemas.microsoft.com/office/drawing/2014/main" xmlns="" id="{A491FC44-6741-D6DA-87A9-E690CA15CFE0}"/>
              </a:ext>
            </a:extLst>
          </p:cNvPr>
          <p:cNvSpPr/>
          <p:nvPr/>
        </p:nvSpPr>
        <p:spPr>
          <a:xfrm>
            <a:off x="6362516" y="5948402"/>
            <a:ext cx="59118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2" descr="дом, дома, дизайн иконки">
            <a:extLst>
              <a:ext uri="{FF2B5EF4-FFF2-40B4-BE49-F238E27FC236}">
                <a16:creationId xmlns:a16="http://schemas.microsoft.com/office/drawing/2014/main" xmlns="" id="{A31C4FE6-FC5B-7F18-BE53-D1D49B344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1493" b="62884"/>
          <a:stretch/>
        </p:blipFill>
        <p:spPr bwMode="auto">
          <a:xfrm>
            <a:off x="8048654" y="1102622"/>
            <a:ext cx="2986290" cy="135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дом, дома, дизайн иконки">
            <a:extLst>
              <a:ext uri="{FF2B5EF4-FFF2-40B4-BE49-F238E27FC236}">
                <a16:creationId xmlns:a16="http://schemas.microsoft.com/office/drawing/2014/main" xmlns="" id="{9B608366-8E7A-3A0E-F7D0-EE6D669E7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36858" r="22167"/>
          <a:stretch/>
        </p:blipFill>
        <p:spPr bwMode="auto">
          <a:xfrm>
            <a:off x="8161074" y="2462310"/>
            <a:ext cx="2440153" cy="428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кутник 42">
            <a:extLst>
              <a:ext uri="{FF2B5EF4-FFF2-40B4-BE49-F238E27FC236}">
                <a16:creationId xmlns:a16="http://schemas.microsoft.com/office/drawing/2014/main" xmlns="" id="{EC9FCCBD-748F-D3E8-71C1-CCF31B1B2D48}"/>
              </a:ext>
            </a:extLst>
          </p:cNvPr>
          <p:cNvSpPr/>
          <p:nvPr/>
        </p:nvSpPr>
        <p:spPr>
          <a:xfrm>
            <a:off x="8371644" y="2426091"/>
            <a:ext cx="2169600" cy="82666"/>
          </a:xfrm>
          <a:prstGeom prst="rect">
            <a:avLst/>
          </a:prstGeom>
          <a:solidFill>
            <a:srgbClr val="CE6A6A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Прямокутник 44">
            <a:extLst>
              <a:ext uri="{FF2B5EF4-FFF2-40B4-BE49-F238E27FC236}">
                <a16:creationId xmlns:a16="http://schemas.microsoft.com/office/drawing/2014/main" xmlns="" id="{1E7B30B9-7121-B1B4-6674-011EF4043ED1}"/>
              </a:ext>
            </a:extLst>
          </p:cNvPr>
          <p:cNvSpPr/>
          <p:nvPr/>
        </p:nvSpPr>
        <p:spPr>
          <a:xfrm>
            <a:off x="8550525" y="2654159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50426B6-5BD8-A50B-F536-7AD1D127BD5C}"/>
              </a:ext>
            </a:extLst>
          </p:cNvPr>
          <p:cNvSpPr txBox="1"/>
          <p:nvPr/>
        </p:nvSpPr>
        <p:spPr>
          <a:xfrm>
            <a:off x="9185506" y="2516342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Прямокутник 46">
            <a:extLst>
              <a:ext uri="{FF2B5EF4-FFF2-40B4-BE49-F238E27FC236}">
                <a16:creationId xmlns:a16="http://schemas.microsoft.com/office/drawing/2014/main" xmlns="" id="{2EE963D3-0D20-1395-592F-C26DF2BC1924}"/>
              </a:ext>
            </a:extLst>
          </p:cNvPr>
          <p:cNvSpPr/>
          <p:nvPr/>
        </p:nvSpPr>
        <p:spPr>
          <a:xfrm>
            <a:off x="9661146" y="2654159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кутник 47">
            <a:extLst>
              <a:ext uri="{FF2B5EF4-FFF2-40B4-BE49-F238E27FC236}">
                <a16:creationId xmlns:a16="http://schemas.microsoft.com/office/drawing/2014/main" xmlns="" id="{8350F0A7-5805-6879-3765-1C89ACBB641D}"/>
              </a:ext>
            </a:extLst>
          </p:cNvPr>
          <p:cNvSpPr/>
          <p:nvPr/>
        </p:nvSpPr>
        <p:spPr>
          <a:xfrm>
            <a:off x="8550525" y="3205270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757FCAF-D978-E368-D372-5175206CD4A5}"/>
              </a:ext>
            </a:extLst>
          </p:cNvPr>
          <p:cNvSpPr txBox="1"/>
          <p:nvPr/>
        </p:nvSpPr>
        <p:spPr>
          <a:xfrm>
            <a:off x="9185506" y="3067453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Прямокутник 49">
            <a:extLst>
              <a:ext uri="{FF2B5EF4-FFF2-40B4-BE49-F238E27FC236}">
                <a16:creationId xmlns:a16="http://schemas.microsoft.com/office/drawing/2014/main" xmlns="" id="{14BB945E-9134-09FB-5435-8728A0C476EB}"/>
              </a:ext>
            </a:extLst>
          </p:cNvPr>
          <p:cNvSpPr/>
          <p:nvPr/>
        </p:nvSpPr>
        <p:spPr>
          <a:xfrm>
            <a:off x="9661146" y="3205270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Прямокутник 50">
            <a:extLst>
              <a:ext uri="{FF2B5EF4-FFF2-40B4-BE49-F238E27FC236}">
                <a16:creationId xmlns:a16="http://schemas.microsoft.com/office/drawing/2014/main" xmlns="" id="{268F0D96-A469-DA11-2C15-3468142C894C}"/>
              </a:ext>
            </a:extLst>
          </p:cNvPr>
          <p:cNvSpPr/>
          <p:nvPr/>
        </p:nvSpPr>
        <p:spPr>
          <a:xfrm>
            <a:off x="8550525" y="3747975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4955AD0-5EC2-EC66-A3C3-F939E7E55807}"/>
              </a:ext>
            </a:extLst>
          </p:cNvPr>
          <p:cNvSpPr txBox="1"/>
          <p:nvPr/>
        </p:nvSpPr>
        <p:spPr>
          <a:xfrm>
            <a:off x="9185506" y="3610158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Прямокутник 52">
            <a:extLst>
              <a:ext uri="{FF2B5EF4-FFF2-40B4-BE49-F238E27FC236}">
                <a16:creationId xmlns:a16="http://schemas.microsoft.com/office/drawing/2014/main" xmlns="" id="{242F8022-6AF4-290C-8A11-C3716524049B}"/>
              </a:ext>
            </a:extLst>
          </p:cNvPr>
          <p:cNvSpPr/>
          <p:nvPr/>
        </p:nvSpPr>
        <p:spPr>
          <a:xfrm>
            <a:off x="9661146" y="3747975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рямокутник 53">
            <a:extLst>
              <a:ext uri="{FF2B5EF4-FFF2-40B4-BE49-F238E27FC236}">
                <a16:creationId xmlns:a16="http://schemas.microsoft.com/office/drawing/2014/main" xmlns="" id="{33CA18FE-2A07-3241-7213-FC9BE757B51F}"/>
              </a:ext>
            </a:extLst>
          </p:cNvPr>
          <p:cNvSpPr/>
          <p:nvPr/>
        </p:nvSpPr>
        <p:spPr>
          <a:xfrm>
            <a:off x="8550525" y="4278206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C5DA822-F601-E625-FA43-CFC3013289A4}"/>
              </a:ext>
            </a:extLst>
          </p:cNvPr>
          <p:cNvSpPr txBox="1"/>
          <p:nvPr/>
        </p:nvSpPr>
        <p:spPr>
          <a:xfrm>
            <a:off x="9185506" y="4140389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Прямокутник 55">
            <a:extLst>
              <a:ext uri="{FF2B5EF4-FFF2-40B4-BE49-F238E27FC236}">
                <a16:creationId xmlns:a16="http://schemas.microsoft.com/office/drawing/2014/main" xmlns="" id="{77F4CEE3-921B-E50F-4006-BF8E0FF5E11E}"/>
              </a:ext>
            </a:extLst>
          </p:cNvPr>
          <p:cNvSpPr/>
          <p:nvPr/>
        </p:nvSpPr>
        <p:spPr>
          <a:xfrm>
            <a:off x="9661146" y="4278206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AAE96EA2-BA2F-A6EC-D3DC-119FC7A53018}"/>
              </a:ext>
            </a:extLst>
          </p:cNvPr>
          <p:cNvSpPr/>
          <p:nvPr/>
        </p:nvSpPr>
        <p:spPr>
          <a:xfrm>
            <a:off x="8898410" y="1607639"/>
            <a:ext cx="1247542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кутник 62">
            <a:extLst>
              <a:ext uri="{FF2B5EF4-FFF2-40B4-BE49-F238E27FC236}">
                <a16:creationId xmlns:a16="http://schemas.microsoft.com/office/drawing/2014/main" xmlns="" id="{10DE5187-2067-BC80-6488-50CB56060FB7}"/>
              </a:ext>
            </a:extLst>
          </p:cNvPr>
          <p:cNvSpPr/>
          <p:nvPr/>
        </p:nvSpPr>
        <p:spPr>
          <a:xfrm>
            <a:off x="8550525" y="4863913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C6ABBAB-C768-A54E-D19C-A16A1D261B0B}"/>
              </a:ext>
            </a:extLst>
          </p:cNvPr>
          <p:cNvSpPr txBox="1"/>
          <p:nvPr/>
        </p:nvSpPr>
        <p:spPr>
          <a:xfrm>
            <a:off x="9185506" y="4726096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Прямокутник 64">
            <a:extLst>
              <a:ext uri="{FF2B5EF4-FFF2-40B4-BE49-F238E27FC236}">
                <a16:creationId xmlns:a16="http://schemas.microsoft.com/office/drawing/2014/main" xmlns="" id="{07F6A579-49B7-E9D6-FDFE-03A6B065B59A}"/>
              </a:ext>
            </a:extLst>
          </p:cNvPr>
          <p:cNvSpPr/>
          <p:nvPr/>
        </p:nvSpPr>
        <p:spPr>
          <a:xfrm>
            <a:off x="9661146" y="4863913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Прямокутник 66">
            <a:extLst>
              <a:ext uri="{FF2B5EF4-FFF2-40B4-BE49-F238E27FC236}">
                <a16:creationId xmlns:a16="http://schemas.microsoft.com/office/drawing/2014/main" xmlns="" id="{9BDA7848-EE23-D6B6-73CB-C5D97A6D6180}"/>
              </a:ext>
            </a:extLst>
          </p:cNvPr>
          <p:cNvSpPr/>
          <p:nvPr/>
        </p:nvSpPr>
        <p:spPr>
          <a:xfrm>
            <a:off x="8550525" y="5449619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57E54F4-ECFD-FE47-9C89-A5FCC08DE94F}"/>
              </a:ext>
            </a:extLst>
          </p:cNvPr>
          <p:cNvSpPr txBox="1"/>
          <p:nvPr/>
        </p:nvSpPr>
        <p:spPr>
          <a:xfrm>
            <a:off x="9185506" y="5311802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Прямокутник 68">
            <a:extLst>
              <a:ext uri="{FF2B5EF4-FFF2-40B4-BE49-F238E27FC236}">
                <a16:creationId xmlns:a16="http://schemas.microsoft.com/office/drawing/2014/main" xmlns="" id="{EF899105-24F5-E19D-722C-E5B988BA05FA}"/>
              </a:ext>
            </a:extLst>
          </p:cNvPr>
          <p:cNvSpPr/>
          <p:nvPr/>
        </p:nvSpPr>
        <p:spPr>
          <a:xfrm>
            <a:off x="9661146" y="5449619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Прямокутник 69">
            <a:extLst>
              <a:ext uri="{FF2B5EF4-FFF2-40B4-BE49-F238E27FC236}">
                <a16:creationId xmlns:a16="http://schemas.microsoft.com/office/drawing/2014/main" xmlns="" id="{27A32934-1F0C-3A33-53E2-A2551059910F}"/>
              </a:ext>
            </a:extLst>
          </p:cNvPr>
          <p:cNvSpPr/>
          <p:nvPr/>
        </p:nvSpPr>
        <p:spPr>
          <a:xfrm>
            <a:off x="8550525" y="6019688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C89A6B4-6545-9C51-5ADD-355CB1316F45}"/>
              </a:ext>
            </a:extLst>
          </p:cNvPr>
          <p:cNvSpPr txBox="1"/>
          <p:nvPr/>
        </p:nvSpPr>
        <p:spPr>
          <a:xfrm>
            <a:off x="9185506" y="5881871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Прямокутник 71">
            <a:extLst>
              <a:ext uri="{FF2B5EF4-FFF2-40B4-BE49-F238E27FC236}">
                <a16:creationId xmlns:a16="http://schemas.microsoft.com/office/drawing/2014/main" xmlns="" id="{2F918C4E-A886-A340-A876-10C50051CE39}"/>
              </a:ext>
            </a:extLst>
          </p:cNvPr>
          <p:cNvSpPr/>
          <p:nvPr/>
        </p:nvSpPr>
        <p:spPr>
          <a:xfrm>
            <a:off x="9661146" y="6019688"/>
            <a:ext cx="642919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16" descr="Мистер Пибоди и Шерман на мотоцикле">
            <a:extLst>
              <a:ext uri="{FF2B5EF4-FFF2-40B4-BE49-F238E27FC236}">
                <a16:creationId xmlns:a16="http://schemas.microsoft.com/office/drawing/2014/main" xmlns="" id="{8B99B4D3-199E-8C4B-3CF1-05226C5C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1" y="4268361"/>
            <a:ext cx="2551144" cy="22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8179EE6F-72C2-D416-95F6-C71252F71991}"/>
              </a:ext>
            </a:extLst>
          </p:cNvPr>
          <p:cNvSpPr/>
          <p:nvPr/>
        </p:nvSpPr>
        <p:spPr>
          <a:xfrm>
            <a:off x="612363" y="2058787"/>
            <a:ext cx="2551143" cy="1008666"/>
          </a:xfrm>
          <a:prstGeom prst="wedgeRoundRectCallout">
            <a:avLst>
              <a:gd name="adj1" fmla="val 3836"/>
              <a:gd name="adj2" fmla="val 93500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Засели будиночки.</a:t>
            </a:r>
          </a:p>
        </p:txBody>
      </p:sp>
      <p:pic>
        <p:nvPicPr>
          <p:cNvPr id="63" name="Picture 16" descr="Солнышко. Клипарт с прозрачностью. png">
            <a:extLst>
              <a:ext uri="{FF2B5EF4-FFF2-40B4-BE49-F238E27FC236}">
                <a16:creationId xmlns:a16="http://schemas.microsoft.com/office/drawing/2014/main" xmlns="" id="{AF7C22F6-AFF0-2496-0432-5B20E88C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045" y="339491"/>
            <a:ext cx="1545095" cy="15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Облако 18">
            <a:extLst>
              <a:ext uri="{FF2B5EF4-FFF2-40B4-BE49-F238E27FC236}">
                <a16:creationId xmlns:a16="http://schemas.microsoft.com/office/drawing/2014/main" xmlns="" id="{5FEB5376-A568-5D61-D865-E882C8035077}"/>
              </a:ext>
            </a:extLst>
          </p:cNvPr>
          <p:cNvSpPr/>
          <p:nvPr/>
        </p:nvSpPr>
        <p:spPr>
          <a:xfrm>
            <a:off x="3732357" y="1519254"/>
            <a:ext cx="1783764" cy="65025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блако 18">
            <a:extLst>
              <a:ext uri="{FF2B5EF4-FFF2-40B4-BE49-F238E27FC236}">
                <a16:creationId xmlns:a16="http://schemas.microsoft.com/office/drawing/2014/main" xmlns="" id="{F597293B-1F27-AB22-9EF9-36F24680988B}"/>
              </a:ext>
            </a:extLst>
          </p:cNvPr>
          <p:cNvSpPr/>
          <p:nvPr/>
        </p:nvSpPr>
        <p:spPr>
          <a:xfrm>
            <a:off x="6651113" y="1234332"/>
            <a:ext cx="1783764" cy="65025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Picture 18" descr="Дерево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AF388DE9-48D3-A164-391C-43CF23B1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3" r="26575"/>
          <a:stretch/>
        </p:blipFill>
        <p:spPr bwMode="auto">
          <a:xfrm>
            <a:off x="10878261" y="3912703"/>
            <a:ext cx="1150662" cy="26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8" descr="Дерево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DA309CDF-E398-9CA3-6701-B73590615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3" r="26575"/>
          <a:stretch/>
        </p:blipFill>
        <p:spPr bwMode="auto">
          <a:xfrm>
            <a:off x="3396452" y="3732882"/>
            <a:ext cx="1150662" cy="26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7">
            <a:extLst>
              <a:ext uri="{FF2B5EF4-FFF2-40B4-BE49-F238E27FC236}">
                <a16:creationId xmlns:a16="http://schemas.microsoft.com/office/drawing/2014/main" xmlns="" id="{5B215A8A-6964-FB00-DB0F-DE2E00B91717}"/>
              </a:ext>
            </a:extLst>
          </p:cNvPr>
          <p:cNvSpPr/>
          <p:nvPr/>
        </p:nvSpPr>
        <p:spPr>
          <a:xfrm>
            <a:off x="4967425" y="5541968"/>
            <a:ext cx="4102222" cy="9417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143000" y="570729"/>
            <a:ext cx="9787694" cy="6877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Скільки предметів на кожному малюнку?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25662" y="1428879"/>
            <a:ext cx="7490808" cy="7273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Розклади число його </a:t>
            </a:r>
            <a:r>
              <a:rPr lang="uk-UA" sz="2400" b="1" dirty="0" smtClean="0">
                <a:solidFill>
                  <a:srgbClr val="7030A0"/>
                </a:solidFill>
              </a:rPr>
              <a:t>на десятки й одиниці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8" name="Прямокутник: округлені кути 1">
            <a:extLst>
              <a:ext uri="{FF2B5EF4-FFF2-40B4-BE49-F238E27FC236}">
                <a16:creationId xmlns:a16="http://schemas.microsoft.com/office/drawing/2014/main" xmlns="" id="{40660143-B71C-5193-AA2C-EEA3B93B4BBD}"/>
              </a:ext>
            </a:extLst>
          </p:cNvPr>
          <p:cNvSpPr/>
          <p:nvPr/>
        </p:nvSpPr>
        <p:spPr>
          <a:xfrm>
            <a:off x="4766393" y="2249596"/>
            <a:ext cx="5643238" cy="313381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9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2135331-11BA-6B21-ABE8-AF723A29E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4766393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AAE934AD-6283-2C79-9F1F-FCD761541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5445361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3DF6B5E3-2120-0AF8-2EE5-614107FE9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6112625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AA6ECCA0-4AA9-BC22-CCB1-A9BA5BF11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6791593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866DB257-C8EF-17BF-0D25-481D9C309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7626821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8AB0B76E-5DEB-A14D-603F-EEC83852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8285318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3AFFBF23-9161-A056-AFCF-7C5787EB8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8952582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997BE3AE-718A-A731-2743-6BED421D7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9631550" y="4236299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0E90002E-7AE2-3514-439A-16524413F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5110193" y="3671277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8A5AE39B-4A0A-DEAF-9722-275F5E336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5789161" y="3671277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56F95727-A255-12F9-5AAA-9B78A00F1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6456425" y="3671277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29B4FD73-993D-5CC2-7162-4C7CB9234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5453993" y="3106255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253375C8-7592-2ABC-1AE6-8175FDF55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6121257" y="3106255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9671FDC-0298-34B6-4C8C-72EFEC6B0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8639264" y="3667523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EF2DDF8-6F8A-31CA-34CB-980EDE8AC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9306528" y="3667523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248718FC-BCB0-40EE-C2DF-FB903472E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5786089" y="2495056"/>
            <a:ext cx="775500" cy="7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CDF52218-3C6D-1A31-B4A1-9AD335DD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10174" r="85336" b="83976"/>
          <a:stretch/>
        </p:blipFill>
        <p:spPr>
          <a:xfrm>
            <a:off x="4959014" y="5590276"/>
            <a:ext cx="4068000" cy="941718"/>
          </a:xfrm>
          <a:prstGeom prst="round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4C1FA8E-C897-F9C3-57CE-A4862F370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525577" y="5649015"/>
            <a:ext cx="442891" cy="701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0DBF7DF1-D191-19F9-FBED-3FB1FC091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5936084" y="5655078"/>
            <a:ext cx="442891" cy="796924"/>
          </a:xfrm>
          <a:prstGeom prst="rect">
            <a:avLst/>
          </a:prstGeom>
        </p:spPr>
      </p:pic>
      <p:pic>
        <p:nvPicPr>
          <p:cNvPr id="67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2" y="1792531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FCE4054-7AA5-8FC8-3DED-7C723DFB34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378975" y="5958963"/>
            <a:ext cx="364486" cy="1891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4C1FA8E-C897-F9C3-57CE-A4862F370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844175" y="5674574"/>
            <a:ext cx="442891" cy="70114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0DBF7DF1-D191-19F9-FBED-3FB1FC091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704626" y="5655078"/>
            <a:ext cx="442891" cy="79692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FA715CA-4722-6BFA-16E7-A7CD18609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55885"/>
          <a:stretch/>
        </p:blipFill>
        <p:spPr>
          <a:xfrm>
            <a:off x="7071066" y="5674574"/>
            <a:ext cx="432000" cy="999290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8217156" y="5994980"/>
            <a:ext cx="455912" cy="251212"/>
            <a:chOff x="6244801" y="3022551"/>
            <a:chExt cx="279572" cy="182300"/>
          </a:xfrm>
        </p:grpSpPr>
        <p:sp>
          <p:nvSpPr>
            <p:cNvPr id="35" name="Овал 34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олилиния 36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FA715CA-4722-6BFA-16E7-A7CD18609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55885"/>
          <a:stretch/>
        </p:blipFill>
        <p:spPr>
          <a:xfrm>
            <a:off x="8275840" y="5675139"/>
            <a:ext cx="432000" cy="999290"/>
          </a:xfrm>
          <a:prstGeom prst="rect">
            <a:avLst/>
          </a:prstGeom>
        </p:spPr>
      </p:pic>
      <p:sp>
        <p:nvSpPr>
          <p:cNvPr id="4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CDF52218-3C6D-1A31-B4A1-9AD335DDF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10174" r="85336" b="83976"/>
          <a:stretch/>
        </p:blipFill>
        <p:spPr>
          <a:xfrm>
            <a:off x="6176370" y="5364804"/>
            <a:ext cx="4068000" cy="941718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DF52218-3C6D-1A31-B4A1-9AD335DDF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10174" r="85336" b="83976"/>
          <a:stretch/>
        </p:blipFill>
        <p:spPr>
          <a:xfrm>
            <a:off x="1407443" y="5488104"/>
            <a:ext cx="4068000" cy="941718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0" name="Прямокутник: округлені кути 167">
            <a:extLst>
              <a:ext uri="{FF2B5EF4-FFF2-40B4-BE49-F238E27FC236}">
                <a16:creationId xmlns:a16="http://schemas.microsoft.com/office/drawing/2014/main" xmlns="" id="{91388C2A-3A67-10D0-A8AC-0BFDD6A6C055}"/>
              </a:ext>
            </a:extLst>
          </p:cNvPr>
          <p:cNvSpPr/>
          <p:nvPr/>
        </p:nvSpPr>
        <p:spPr>
          <a:xfrm>
            <a:off x="619824" y="2249597"/>
            <a:ext cx="5040747" cy="300244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1" name="Picture 6" descr="Sac grand format PELD transparent ( 1 carton) 135.52 €">
            <a:extLst>
              <a:ext uri="{FF2B5EF4-FFF2-40B4-BE49-F238E27FC236}">
                <a16:creationId xmlns:a16="http://schemas.microsoft.com/office/drawing/2014/main" xmlns="" id="{2ECF638C-D27B-D40D-DF3C-DBA5D0864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375" y1="24750" x2="45375" y2="24750"/>
                        <a14:foregroundMark x1="43750" y1="24875" x2="43750" y2="24875"/>
                        <a14:foregroundMark x1="50750" y1="21625" x2="50750" y2="21625"/>
                        <a14:foregroundMark x1="48750" y1="21750" x2="48750" y2="21750"/>
                        <a14:foregroundMark x1="52250" y1="24000" x2="54375" y2="26875"/>
                        <a14:foregroundMark x1="31625" y1="82375" x2="31625" y2="82375"/>
                        <a14:foregroundMark x1="28875" y1="83250" x2="28875" y2="83250"/>
                        <a14:foregroundMark x1="31875" y1="83000" x2="31875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15866" r="20321" b="10029"/>
          <a:stretch/>
        </p:blipFill>
        <p:spPr bwMode="auto">
          <a:xfrm>
            <a:off x="923875" y="2025298"/>
            <a:ext cx="3156769" cy="34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7">
            <a:extLst>
              <a:ext uri="{FF2B5EF4-FFF2-40B4-BE49-F238E27FC236}">
                <a16:creationId xmlns:a16="http://schemas.microsoft.com/office/drawing/2014/main" xmlns="" id="{5DCABF88-F303-9BA4-74F6-15D87EB03993}"/>
              </a:ext>
            </a:extLst>
          </p:cNvPr>
          <p:cNvSpPr/>
          <p:nvPr/>
        </p:nvSpPr>
        <p:spPr>
          <a:xfrm>
            <a:off x="1380322" y="5480509"/>
            <a:ext cx="4122242" cy="94171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85702128-A99B-9315-112C-E34FD1C7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2271738" y="4266381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5B2C1BAE-2EA9-A188-B388-D1956036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5574">
            <a:off x="1261681" y="4328435"/>
            <a:ext cx="1153180" cy="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ABF66695-AB45-B604-DCCF-842D2EF9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1791058" y="4408659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30E4B7F8-56ED-4CEE-170B-B83900E7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34" y="4411859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63BE0DFC-7ED2-F052-987E-3FED6924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123">
            <a:off x="2444959" y="4328433"/>
            <a:ext cx="1153180" cy="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2A240A2A-FF3C-8E83-DE61-5A475094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1494491" y="3938121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EF2F49EC-8449-324A-3604-A76E15B5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2022943" y="3895141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16F90F35-7C40-330F-75AC-5D5C259C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2822905" y="3874461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CDDE9B6D-A124-0162-CDB2-B6C25541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1" y="3451665"/>
            <a:ext cx="1070866" cy="76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70B9FD15-BFD9-4A1F-8EFF-DA1BFFB5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2423546" y="3386026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Рисунок лимон - Еда - Картинки PNG - Галерейка">
            <a:extLst>
              <a:ext uri="{FF2B5EF4-FFF2-40B4-BE49-F238E27FC236}">
                <a16:creationId xmlns:a16="http://schemas.microsoft.com/office/drawing/2014/main" xmlns="" id="{6042ACA0-DD8C-0F7F-2C9C-580C989D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399">
            <a:off x="2509980" y="3813302"/>
            <a:ext cx="641069" cy="7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1EB50669-3A85-B526-0ED2-8B78400F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36" y="4368876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6ADE2E5A-B0C9-ED13-6235-6F8712D7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43" y="2954894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C0705E54-216B-70C6-1065-6DD7BDE0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28" y="3620670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CF8EB0B9-A44F-E835-E97A-A22F70C1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91" y="2380259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004C7563-109E-A00D-86FA-8FF80D3B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17" y="3644922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Фрукты-овощи - paint.net клуб любителей">
            <a:extLst>
              <a:ext uri="{FF2B5EF4-FFF2-40B4-BE49-F238E27FC236}">
                <a16:creationId xmlns:a16="http://schemas.microsoft.com/office/drawing/2014/main" xmlns="" id="{B89FE5C0-0F6D-3C99-65DC-D4C6BCA8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20" y="2954895"/>
            <a:ext cx="1039451" cy="7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C0C4BFDC-5758-E80D-301D-295CF7EF9A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2468624" y="5591978"/>
            <a:ext cx="350493" cy="757852"/>
          </a:xfrm>
          <a:prstGeom prst="rect">
            <a:avLst/>
          </a:prstGeom>
        </p:spPr>
      </p:pic>
      <p:sp>
        <p:nvSpPr>
          <p:cNvPr id="38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143000" y="570729"/>
            <a:ext cx="9787694" cy="6877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Скільки предметів на кожному малюнку?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300306" y="1295790"/>
            <a:ext cx="8630388" cy="7273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число. Розклади його на десятки й одиниці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4C1FA8E-C897-F9C3-57CE-A4862F370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974006" y="5546843"/>
            <a:ext cx="442891" cy="7011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FCE4054-7AA5-8FC8-3DED-7C723DFB34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827404" y="5856791"/>
            <a:ext cx="364486" cy="18915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24C1FA8E-C897-F9C3-57CE-A4862F370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292604" y="5572402"/>
            <a:ext cx="442891" cy="70114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6FA715CA-4722-6BFA-16E7-A7CD186099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55885"/>
          <a:stretch/>
        </p:blipFill>
        <p:spPr>
          <a:xfrm>
            <a:off x="3519495" y="5572402"/>
            <a:ext cx="432000" cy="999290"/>
          </a:xfrm>
          <a:prstGeom prst="rect">
            <a:avLst/>
          </a:prstGeom>
        </p:spPr>
      </p:pic>
      <p:grpSp>
        <p:nvGrpSpPr>
          <p:cNvPr id="49" name="Группа 48"/>
          <p:cNvGrpSpPr/>
          <p:nvPr/>
        </p:nvGrpSpPr>
        <p:grpSpPr>
          <a:xfrm>
            <a:off x="4665585" y="5892808"/>
            <a:ext cx="455912" cy="251212"/>
            <a:chOff x="6244801" y="3022551"/>
            <a:chExt cx="279572" cy="182300"/>
          </a:xfrm>
        </p:grpSpPr>
        <p:sp>
          <p:nvSpPr>
            <p:cNvPr id="50" name="Овал 49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1" name="Прямая соединительная линия 50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Полилиния 51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6FA715CA-4722-6BFA-16E7-A7CD186099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55885"/>
          <a:stretch/>
        </p:blipFill>
        <p:spPr>
          <a:xfrm>
            <a:off x="4724269" y="5572967"/>
            <a:ext cx="432000" cy="99929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C0C4BFDC-5758-E80D-301D-295CF7EF9A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4280986" y="5550631"/>
            <a:ext cx="350493" cy="757852"/>
          </a:xfrm>
          <a:prstGeom prst="rect">
            <a:avLst/>
          </a:prstGeom>
        </p:spPr>
      </p:pic>
      <p:sp>
        <p:nvSpPr>
          <p:cNvPr id="55" name="Прямокутник: округлені кути 1">
            <a:extLst>
              <a:ext uri="{FF2B5EF4-FFF2-40B4-BE49-F238E27FC236}">
                <a16:creationId xmlns:a16="http://schemas.microsoft.com/office/drawing/2014/main" xmlns="" id="{40660143-B71C-5193-AA2C-EEA3B93B4BBD}"/>
              </a:ext>
            </a:extLst>
          </p:cNvPr>
          <p:cNvSpPr/>
          <p:nvPr/>
        </p:nvSpPr>
        <p:spPr>
          <a:xfrm>
            <a:off x="5918519" y="2185934"/>
            <a:ext cx="5643238" cy="271263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6" name="Picture 2" descr="Set of egg in carton 444995 Vector Art at Vecteezy">
            <a:extLst>
              <a:ext uri="{FF2B5EF4-FFF2-40B4-BE49-F238E27FC236}">
                <a16:creationId xmlns:a16="http://schemas.microsoft.com/office/drawing/2014/main" xmlns="" id="{B19EB272-3916-AB7C-057D-80B8088C2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2" b="50935"/>
          <a:stretch/>
        </p:blipFill>
        <p:spPr bwMode="auto">
          <a:xfrm>
            <a:off x="6081276" y="3378695"/>
            <a:ext cx="3950958" cy="13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56F8031B-A3E8-D890-6ABB-17E0580C5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6184079" y="32327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DD16C8B5-56B0-62CD-9A16-8919A2592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6903450" y="32327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86BDA030-7AD3-33A2-FBA3-F02102744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7622821" y="32327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E9292ABA-BA99-C019-0D1D-376766E6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6184079" y="37312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ADF40774-30C5-E513-0EAE-511B2E06E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6888957" y="37312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305CF195-5F55-2C34-4C47-9DE43C4DC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8342192" y="32327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F68664E6-12C8-A0D3-68E0-5F1EB6A93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7608328" y="37312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4185A2C7-A9DB-53EA-28ED-0AECB96C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9044099" y="32327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7561A1BA-29F4-81E8-0595-AC94EA3CE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8346227" y="37312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26C006ED-84E6-073D-7E6D-99E71E3DF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21695"/>
          <a:stretch/>
        </p:blipFill>
        <p:spPr bwMode="auto">
          <a:xfrm>
            <a:off x="9065254" y="3731259"/>
            <a:ext cx="674655" cy="6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355FA8D7-5AC3-836A-08DA-FFE628043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-317"/>
          <a:stretch/>
        </p:blipFill>
        <p:spPr bwMode="auto">
          <a:xfrm>
            <a:off x="9907043" y="3917368"/>
            <a:ext cx="674655" cy="8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54EBDF4A-258C-1FEE-99EF-8A853C3F2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-317"/>
          <a:stretch/>
        </p:blipFill>
        <p:spPr bwMode="auto">
          <a:xfrm>
            <a:off x="10640907" y="3891317"/>
            <a:ext cx="674655" cy="8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Коричневое куриное яйцо в формате png с прозрачным фоном — Abali.ru">
            <a:extLst>
              <a:ext uri="{FF2B5EF4-FFF2-40B4-BE49-F238E27FC236}">
                <a16:creationId xmlns:a16="http://schemas.microsoft.com/office/drawing/2014/main" xmlns="" id="{1317643C-54D7-3D78-EF7C-166525365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" r="8899" b="-317"/>
          <a:stretch/>
        </p:blipFill>
        <p:spPr bwMode="auto">
          <a:xfrm>
            <a:off x="10219778" y="3169075"/>
            <a:ext cx="674655" cy="8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24C1FA8E-C897-F9C3-57CE-A4862F370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721220" y="5426757"/>
            <a:ext cx="442891" cy="70114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3FCE4054-7AA5-8FC8-3DED-7C723DFB34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7574618" y="5693161"/>
            <a:ext cx="364486" cy="189154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24C1FA8E-C897-F9C3-57CE-A4862F370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039818" y="5430544"/>
            <a:ext cx="442891" cy="701144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6FA715CA-4722-6BFA-16E7-A7CD186099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55885"/>
          <a:stretch/>
        </p:blipFill>
        <p:spPr>
          <a:xfrm>
            <a:off x="8266709" y="5408772"/>
            <a:ext cx="432000" cy="999290"/>
          </a:xfrm>
          <a:prstGeom prst="rect">
            <a:avLst/>
          </a:prstGeom>
        </p:spPr>
      </p:pic>
      <p:grpSp>
        <p:nvGrpSpPr>
          <p:cNvPr id="88" name="Группа 87"/>
          <p:cNvGrpSpPr/>
          <p:nvPr/>
        </p:nvGrpSpPr>
        <p:grpSpPr>
          <a:xfrm>
            <a:off x="9412799" y="5729178"/>
            <a:ext cx="455912" cy="251212"/>
            <a:chOff x="6244801" y="3022551"/>
            <a:chExt cx="279572" cy="182300"/>
          </a:xfrm>
        </p:grpSpPr>
        <p:sp>
          <p:nvSpPr>
            <p:cNvPr id="89" name="Овал 88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0" name="Прямая соединительная линия 89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Полилиния 90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6FA715CA-4722-6BFA-16E7-A7CD186099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55885"/>
          <a:stretch/>
        </p:blipFill>
        <p:spPr>
          <a:xfrm>
            <a:off x="9471483" y="5409337"/>
            <a:ext cx="432000" cy="999290"/>
          </a:xfrm>
          <a:prstGeom prst="rect">
            <a:avLst/>
          </a:prstGeom>
        </p:spPr>
      </p:pic>
      <p:sp>
        <p:nvSpPr>
          <p:cNvPr id="94" name="Скругленный прямоугольник 7">
            <a:extLst>
              <a:ext uri="{FF2B5EF4-FFF2-40B4-BE49-F238E27FC236}">
                <a16:creationId xmlns:a16="http://schemas.microsoft.com/office/drawing/2014/main" xmlns="" id="{5DCABF88-F303-9BA4-74F6-15D87EB03993}"/>
              </a:ext>
            </a:extLst>
          </p:cNvPr>
          <p:cNvSpPr/>
          <p:nvPr/>
        </p:nvSpPr>
        <p:spPr>
          <a:xfrm>
            <a:off x="6122128" y="5364804"/>
            <a:ext cx="4122242" cy="94171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FCC10A49-5FB9-D0C5-1648-B39540F430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7148407" y="5474296"/>
            <a:ext cx="459921" cy="744505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FCC10A49-5FB9-D0C5-1648-B39540F430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8942660" y="5473883"/>
            <a:ext cx="459921" cy="7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1CC3A7E-D42D-3A2E-7E57-B2D78A688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7071" b="90901"/>
          <a:stretch/>
        </p:blipFill>
        <p:spPr>
          <a:xfrm>
            <a:off x="8502630" y="1987831"/>
            <a:ext cx="3096000" cy="12266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1463346" y="1311297"/>
            <a:ext cx="5974803" cy="5836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smtClean="0">
                <a:solidFill>
                  <a:srgbClr val="7030A0"/>
                </a:solidFill>
              </a:rPr>
              <a:t>Прочитай числа. Як вони називаються? </a:t>
            </a:r>
            <a:r>
              <a:rPr lang="uk-UA" sz="2000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dirty="0" smtClean="0">
                <a:solidFill>
                  <a:srgbClr val="7030A0"/>
                </a:solidFill>
              </a:rPr>
              <a:t> їх. </a:t>
            </a:r>
            <a:r>
              <a:rPr lang="uk-UA" sz="2000" dirty="0" smtClean="0">
                <a:solidFill>
                  <a:srgbClr val="7030A0"/>
                </a:solidFill>
              </a:rPr>
              <a:t>Обведи круглі числа.</a:t>
            </a:r>
            <a:endParaRPr lang="uk-UA" sz="2000" dirty="0" smtClean="0">
              <a:solidFill>
                <a:srgbClr val="7030A0"/>
              </a:solidFill>
            </a:endParaRPr>
          </a:p>
        </p:txBody>
      </p:sp>
      <p:pic>
        <p:nvPicPr>
          <p:cNvPr id="16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2" y="318423"/>
            <a:ext cx="995962" cy="22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64969" b="85578"/>
          <a:stretch/>
        </p:blipFill>
        <p:spPr>
          <a:xfrm>
            <a:off x="256340" y="1992086"/>
            <a:ext cx="8388814" cy="194400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4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969837" y="574598"/>
            <a:ext cx="8732066" cy="6337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76391" y="2307512"/>
            <a:ext cx="465359" cy="68000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84A376A7-324C-3199-AB04-6FA5B6F7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6419456" y="2318585"/>
            <a:ext cx="424330" cy="68689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1099889" y="2318585"/>
            <a:ext cx="424330" cy="68689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CC9B4253-A0CC-65DF-349D-F996629CD6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234828" y="2240454"/>
            <a:ext cx="424330" cy="6868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5645598" y="2306860"/>
            <a:ext cx="38174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1B6023C3-14B1-7BBC-FD8B-064D64DC4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4232668" y="2373264"/>
            <a:ext cx="436157" cy="55408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0150358" y="2372186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15F5EFB-10A9-5C0D-D1A7-B4642FF0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2275923" y="2300622"/>
            <a:ext cx="387602" cy="68689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B1CC3A7E-D42D-3A2E-7E57-B2D78A688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7071" b="94125"/>
          <a:stretch/>
        </p:blipFill>
        <p:spPr>
          <a:xfrm>
            <a:off x="8491744" y="3107218"/>
            <a:ext cx="3096000" cy="79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982746" y="2310306"/>
            <a:ext cx="381740" cy="60433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63198" y="3051441"/>
            <a:ext cx="465359" cy="68000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1524219" y="3039449"/>
            <a:ext cx="424330" cy="68689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2293598" y="3047995"/>
            <a:ext cx="381740" cy="68689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661266" y="3092273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465597" y="2327674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823444" y="3061065"/>
            <a:ext cx="381740" cy="60433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945790" y="3078358"/>
            <a:ext cx="381740" cy="6043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058776" y="3049068"/>
            <a:ext cx="381740" cy="60433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211715" y="3051018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301298" y="3092273"/>
            <a:ext cx="381740" cy="6043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389218" y="3052303"/>
            <a:ext cx="465359" cy="68000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702343" y="3071951"/>
            <a:ext cx="455016" cy="56766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6749628" y="2304066"/>
            <a:ext cx="465359" cy="68000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441704" y="2309336"/>
            <a:ext cx="381740" cy="60433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587659" y="1333179"/>
            <a:ext cx="3682618" cy="56093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err="1">
                <a:solidFill>
                  <a:srgbClr val="7030A0"/>
                </a:solidFill>
              </a:rPr>
              <a:t>Запиши</a:t>
            </a:r>
            <a:r>
              <a:rPr lang="uk-UA" sz="2000" dirty="0">
                <a:solidFill>
                  <a:srgbClr val="7030A0"/>
                </a:solidFill>
              </a:rPr>
              <a:t> парні числа від 2 до </a:t>
            </a:r>
            <a:r>
              <a:rPr lang="uk-UA" sz="2000" dirty="0" smtClean="0">
                <a:solidFill>
                  <a:srgbClr val="7030A0"/>
                </a:solidFill>
              </a:rPr>
              <a:t>20</a:t>
            </a:r>
            <a:endParaRPr lang="uk-UA" sz="2000" dirty="0">
              <a:solidFill>
                <a:srgbClr val="7030A0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028336" y="3119511"/>
            <a:ext cx="455016" cy="5676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075221" y="3082837"/>
            <a:ext cx="455016" cy="56766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5254548" y="3052454"/>
            <a:ext cx="465359" cy="68000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6402863" y="3028766"/>
            <a:ext cx="424330" cy="68689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517506" y="3025320"/>
            <a:ext cx="381740" cy="68689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307631" y="1960917"/>
            <a:ext cx="11291000" cy="1975169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3C7D2932-C998-DFA8-2908-664D770A66DD}"/>
              </a:ext>
            </a:extLst>
          </p:cNvPr>
          <p:cNvSpPr txBox="1"/>
          <p:nvPr/>
        </p:nvSpPr>
        <p:spPr>
          <a:xfrm>
            <a:off x="3498199" y="4079397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15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924031F5-39B0-8112-690B-BE159BE8E3EF}"/>
              </a:ext>
            </a:extLst>
          </p:cNvPr>
          <p:cNvSpPr txBox="1"/>
          <p:nvPr/>
        </p:nvSpPr>
        <p:spPr>
          <a:xfrm>
            <a:off x="3498199" y="4656844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15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4B9E8CAA-BE27-B526-BAA5-CD5988AC077E}"/>
              </a:ext>
            </a:extLst>
          </p:cNvPr>
          <p:cNvSpPr txBox="1"/>
          <p:nvPr/>
        </p:nvSpPr>
        <p:spPr>
          <a:xfrm>
            <a:off x="3483352" y="5246271"/>
            <a:ext cx="230522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5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ACD5B23C-154B-59E4-0308-283F51364E7A}"/>
              </a:ext>
            </a:extLst>
          </p:cNvPr>
          <p:cNvSpPr txBox="1"/>
          <p:nvPr/>
        </p:nvSpPr>
        <p:spPr>
          <a:xfrm>
            <a:off x="3498199" y="5831045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1D0CB8B6-1707-246C-F21D-5FD81D5F856D}"/>
              </a:ext>
            </a:extLst>
          </p:cNvPr>
          <p:cNvSpPr txBox="1"/>
          <p:nvPr/>
        </p:nvSpPr>
        <p:spPr>
          <a:xfrm>
            <a:off x="6127027" y="4086379"/>
            <a:ext cx="223049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_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19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4A801D30-E71A-74CE-2530-80C73C63EFA2}"/>
              </a:ext>
            </a:extLst>
          </p:cNvPr>
          <p:cNvSpPr txBox="1"/>
          <p:nvPr/>
        </p:nvSpPr>
        <p:spPr>
          <a:xfrm>
            <a:off x="6140129" y="4633428"/>
            <a:ext cx="2217393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_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20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DDE096D0-18D0-7E7D-0720-2FBBB7AB453C}"/>
              </a:ext>
            </a:extLst>
          </p:cNvPr>
          <p:cNvSpPr txBox="1"/>
          <p:nvPr/>
        </p:nvSpPr>
        <p:spPr>
          <a:xfrm>
            <a:off x="6140129" y="5171479"/>
            <a:ext cx="2217394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_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3C516F75-97AA-884F-4746-FF3E76523D4D}"/>
              </a:ext>
            </a:extLst>
          </p:cNvPr>
          <p:cNvSpPr txBox="1"/>
          <p:nvPr/>
        </p:nvSpPr>
        <p:spPr>
          <a:xfrm>
            <a:off x="6140128" y="5748720"/>
            <a:ext cx="2217394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_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4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34613" y="4190598"/>
            <a:ext cx="2518024" cy="105834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smtClean="0">
                <a:solidFill>
                  <a:srgbClr val="7030A0"/>
                </a:solidFill>
              </a:rPr>
              <a:t>Склади </a:t>
            </a:r>
            <a:r>
              <a:rPr lang="uk-UA" sz="2000" dirty="0" smtClean="0">
                <a:solidFill>
                  <a:srgbClr val="7030A0"/>
                </a:solidFill>
              </a:rPr>
              <a:t>4 рівності </a:t>
            </a:r>
          </a:p>
          <a:p>
            <a:r>
              <a:rPr lang="uk-UA" sz="2000" dirty="0" smtClean="0">
                <a:solidFill>
                  <a:srgbClr val="7030A0"/>
                </a:solidFill>
              </a:rPr>
              <a:t>з числами 5, 10, </a:t>
            </a:r>
            <a:r>
              <a:rPr lang="uk-UA" sz="2000" dirty="0" smtClean="0">
                <a:solidFill>
                  <a:srgbClr val="7030A0"/>
                </a:solidFill>
              </a:rPr>
              <a:t>15 (усно)</a:t>
            </a:r>
            <a:endParaRPr lang="uk-UA" sz="2000" dirty="0" smtClean="0">
              <a:solidFill>
                <a:srgbClr val="7030A0"/>
              </a:solidFill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515264" y="2313750"/>
            <a:ext cx="465359" cy="68000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84A376A7-324C-3199-AB04-6FA5B6F7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7899246" y="2318585"/>
            <a:ext cx="424330" cy="68689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8612496" y="2306536"/>
            <a:ext cx="424330" cy="68689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972193" y="2327674"/>
            <a:ext cx="455016" cy="56766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815F5EFB-10A9-5C0D-D1A7-B4642FF0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9769757" y="2310684"/>
            <a:ext cx="387602" cy="68689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043183" y="2366693"/>
            <a:ext cx="455016" cy="56766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075221" y="2327674"/>
            <a:ext cx="953979" cy="73339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8512542" y="2316282"/>
            <a:ext cx="953979" cy="73339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8804162" y="4159854"/>
            <a:ext cx="2518024" cy="105834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smtClean="0">
                <a:solidFill>
                  <a:srgbClr val="7030A0"/>
                </a:solidFill>
              </a:rPr>
              <a:t>Знайди невідоме число (усно)</a:t>
            </a:r>
            <a:endParaRPr lang="uk-UA" sz="20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4" grpId="0" animBg="1"/>
      <p:bldP spid="102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12717</TotalTime>
  <Words>508</Words>
  <Application>Microsoft Office PowerPoint</Application>
  <PresentationFormat>Произвольный</PresentationFormat>
  <Paragraphs>179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1389</cp:revision>
  <dcterms:created xsi:type="dcterms:W3CDTF">2018-01-05T16:38:53Z</dcterms:created>
  <dcterms:modified xsi:type="dcterms:W3CDTF">2024-03-05T08:23:50Z</dcterms:modified>
</cp:coreProperties>
</file>