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1122" r:id="rId3"/>
    <p:sldId id="1125" r:id="rId4"/>
    <p:sldId id="1133" r:id="rId5"/>
    <p:sldId id="1123" r:id="rId6"/>
    <p:sldId id="1130" r:id="rId7"/>
    <p:sldId id="1128" r:id="rId8"/>
    <p:sldId id="1132" r:id="rId9"/>
    <p:sldId id="112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295FFF"/>
    <a:srgbClr val="78B64E"/>
    <a:srgbClr val="FF66FF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13597" y="4646377"/>
            <a:ext cx="9254403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Навчальне списування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1528" y="1704259"/>
            <a:ext cx="3343597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Урок 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97" y="1099457"/>
            <a:ext cx="3026230" cy="302623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82486" y="592500"/>
            <a:ext cx="942298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6856" y="1859925"/>
            <a:ext cx="4498290" cy="406190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 виконанні завдань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r>
              <a:rPr lang="uk-UA" sz="2400" b="1" dirty="0" smtClean="0">
                <a:solidFill>
                  <a:srgbClr val="0070C0"/>
                </a:solidFill>
              </a:rPr>
              <a:t> у тебе виникають різні емоції. Щоб не розгубитися серед емоцій уроку, уяви, що в тебе є твій внутрішній компас. Його стрілка показує на результати роботи.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Вибери, що ти очікуєш від уроку.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449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2512" y="518759"/>
            <a:ext cx="8732066" cy="798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«Закінчи речення»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9179" y="1527947"/>
            <a:ext cx="7053943" cy="37497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Вимовляємо й </a:t>
            </a: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чуємо ...</a:t>
            </a:r>
            <a:endParaRPr lang="uk-UA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Звуки </a:t>
            </a:r>
            <a:r>
              <a:rPr 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є ..., ...</a:t>
            </a:r>
          </a:p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Пишемо </a:t>
            </a:r>
            <a:r>
              <a:rPr 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й </a:t>
            </a: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читаємо ...</a:t>
            </a:r>
            <a:endParaRPr lang="uk-UA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Букви є ..., ...</a:t>
            </a:r>
          </a:p>
          <a:p>
            <a:pPr hangingPunct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/>
              <a:t>[</a:t>
            </a:r>
            <a:r>
              <a:rPr lang="uk-UA" sz="2800" b="1" dirty="0"/>
              <a:t>а</a:t>
            </a:r>
            <a:r>
              <a:rPr lang="en-US" sz="2800" b="1" dirty="0"/>
              <a:t>]</a:t>
            </a:r>
            <a:r>
              <a:rPr lang="uk-UA" sz="2800" b="1" dirty="0"/>
              <a:t>, </a:t>
            </a:r>
            <a:r>
              <a:rPr lang="en-US" sz="2800" b="1" dirty="0"/>
              <a:t>[</a:t>
            </a:r>
            <a:r>
              <a:rPr lang="uk-UA" sz="2800" b="1" dirty="0"/>
              <a:t>у</a:t>
            </a:r>
            <a:r>
              <a:rPr lang="en-US" sz="2800" b="1" dirty="0"/>
              <a:t>]</a:t>
            </a:r>
            <a:r>
              <a:rPr lang="uk-UA" sz="2800" b="1" dirty="0"/>
              <a:t>, </a:t>
            </a:r>
            <a:r>
              <a:rPr lang="en-US" sz="2800" b="1" dirty="0"/>
              <a:t>[</a:t>
            </a:r>
            <a:r>
              <a:rPr lang="uk-UA" sz="2800" b="1" dirty="0"/>
              <a:t>і</a:t>
            </a:r>
            <a:r>
              <a:rPr lang="en-US" sz="2800" b="1" dirty="0"/>
              <a:t>]</a:t>
            </a:r>
            <a:r>
              <a:rPr lang="uk-UA" sz="2800" b="1" dirty="0"/>
              <a:t>,</a:t>
            </a:r>
            <a:r>
              <a:rPr lang="en-US" sz="2800" b="1" dirty="0"/>
              <a:t> [</a:t>
            </a:r>
            <a:r>
              <a:rPr lang="uk-UA" sz="2800" b="1" dirty="0"/>
              <a:t>о</a:t>
            </a:r>
            <a:r>
              <a:rPr lang="en-US" sz="2800" b="1" dirty="0"/>
              <a:t>]</a:t>
            </a:r>
            <a:r>
              <a:rPr lang="uk-UA" sz="2800" b="1" dirty="0"/>
              <a:t>,</a:t>
            </a:r>
            <a:r>
              <a:rPr lang="en-US" sz="2800" b="1" dirty="0"/>
              <a:t> [</a:t>
            </a:r>
            <a:r>
              <a:rPr lang="uk-UA" sz="2800" b="1" dirty="0"/>
              <a:t>е</a:t>
            </a:r>
            <a:r>
              <a:rPr lang="en-US" sz="2800" b="1" dirty="0"/>
              <a:t>]</a:t>
            </a:r>
            <a:r>
              <a:rPr lang="uk-UA" sz="2800" b="1" dirty="0"/>
              <a:t>,</a:t>
            </a:r>
            <a:r>
              <a:rPr lang="en-US" sz="2800" b="1" dirty="0"/>
              <a:t> [</a:t>
            </a:r>
            <a:r>
              <a:rPr lang="uk-UA" sz="2800" b="1" dirty="0"/>
              <a:t>и</a:t>
            </a:r>
            <a:r>
              <a:rPr lang="en-US" sz="2800" b="1" dirty="0" smtClean="0"/>
              <a:t>]</a:t>
            </a:r>
            <a:r>
              <a:rPr lang="uk-UA" sz="2800" b="1" dirty="0" smtClean="0"/>
              <a:t> – це ...</a:t>
            </a:r>
            <a:endParaRPr lang="uk-UA" sz="2800" b="1" dirty="0"/>
          </a:p>
          <a:p>
            <a:pPr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/>
              <a:t>Голосні звуки </a:t>
            </a:r>
            <a:r>
              <a:rPr lang="uk-UA" sz="2800" b="1" dirty="0"/>
              <a:t>позначають </a:t>
            </a:r>
            <a:r>
              <a:rPr lang="uk-UA" sz="2800" b="1" dirty="0" smtClean="0"/>
              <a:t> буквами:</a:t>
            </a:r>
            <a:endParaRPr lang="uk-UA" sz="2800" b="1" dirty="0"/>
          </a:p>
          <a:p>
            <a:pPr lvl="0" hangingPunct="0">
              <a:lnSpc>
                <a:spcPct val="90000"/>
              </a:lnSpc>
              <a:spcBef>
                <a:spcPts val="1000"/>
              </a:spcBef>
            </a:pPr>
            <a:endParaRPr lang="uk-UA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3202" y="5343281"/>
            <a:ext cx="7577887" cy="1186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Слова </a:t>
            </a:r>
            <a:r>
              <a:rPr lang="uk-UA" sz="2800" b="1" dirty="0">
                <a:solidFill>
                  <a:srgbClr val="FFFF00"/>
                </a:solidFill>
                <a:cs typeface="Arial" panose="020B0604020202020204" pitchFamily="34" charset="0"/>
              </a:rPr>
              <a:t>для довідки</a:t>
            </a:r>
            <a:r>
              <a:rPr 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звуки</a:t>
            </a:r>
            <a:r>
              <a:rPr 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, голосні, приголосні, букви, великі, малі, друковані, писані.</a:t>
            </a:r>
            <a:endParaRPr lang="ru-RU" sz="28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97295" y="1571491"/>
            <a:ext cx="1445958" cy="4205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звуки.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8228" y="2112979"/>
            <a:ext cx="3791038" cy="42339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голосні, приголосні.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2804" y="2641290"/>
            <a:ext cx="1653853" cy="4284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букви.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34847" y="3181070"/>
            <a:ext cx="5140867" cy="3785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великі,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малі, друковані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 писані.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7425" t="1504" r="9826" b="9043"/>
          <a:stretch/>
        </p:blipFill>
        <p:spPr>
          <a:xfrm>
            <a:off x="7700565" y="1571491"/>
            <a:ext cx="4006476" cy="351536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765844" y="3667628"/>
            <a:ext cx="2476543" cy="38185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голосні звуки.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2896" y="4606299"/>
            <a:ext cx="3997784" cy="531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а, у, і, о, е, и, я, ю, є, ї.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2512" y="518759"/>
            <a:ext cx="8732066" cy="798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«Закінчи речення»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9178" y="1527947"/>
            <a:ext cx="7410307" cy="37497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Апостроф стоїть після _______________</a:t>
            </a:r>
            <a:endParaRPr lang="uk-UA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перед  буквами ________  які позначають</a:t>
            </a:r>
          </a:p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д</a:t>
            </a: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ва звуки ___________________</a:t>
            </a:r>
          </a:p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Буква «</a:t>
            </a:r>
            <a:r>
              <a:rPr lang="uk-UA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ща</a:t>
            </a: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» завжди позначає __________</a:t>
            </a:r>
            <a:endParaRPr lang="uk-UA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Звуки </a:t>
            </a:r>
            <a:r>
              <a:rPr lang="en-US" sz="2800" b="1" dirty="0" smtClean="0"/>
              <a:t>[</a:t>
            </a:r>
            <a:r>
              <a:rPr lang="uk-UA" sz="2800" b="1" dirty="0" err="1" smtClean="0"/>
              <a:t>дж</a:t>
            </a:r>
            <a:r>
              <a:rPr lang="en-US" sz="2800" b="1" dirty="0" smtClean="0"/>
              <a:t>]</a:t>
            </a:r>
            <a:r>
              <a:rPr lang="uk-UA" sz="2800" b="1" dirty="0"/>
              <a:t>, </a:t>
            </a:r>
            <a:r>
              <a:rPr lang="en-US" sz="2800" b="1" dirty="0" smtClean="0"/>
              <a:t>[</a:t>
            </a:r>
            <a:r>
              <a:rPr lang="uk-UA" sz="2800" b="1" dirty="0" err="1" smtClean="0"/>
              <a:t>дз</a:t>
            </a:r>
            <a:r>
              <a:rPr lang="en-US" sz="2800" b="1" dirty="0" smtClean="0"/>
              <a:t>]</a:t>
            </a:r>
            <a:r>
              <a:rPr lang="uk-UA" sz="2800" b="1" dirty="0" smtClean="0"/>
              <a:t> позначаються буквами </a:t>
            </a:r>
            <a:endParaRPr lang="uk-UA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33231" y="1809616"/>
            <a:ext cx="2500643" cy="7158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твердого приголосного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8632" y="4616693"/>
            <a:ext cx="2010996" cy="42339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дж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», «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дз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»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98827" y="2633820"/>
            <a:ext cx="1395565" cy="4284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є ї ю я, 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92305" y="3213541"/>
            <a:ext cx="3167689" cy="3785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йе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йі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йу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йа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40358" y="3602986"/>
            <a:ext cx="2587032" cy="5804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два звуки [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шч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] 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" descr="D:\ОПОРНІ КОНСПЕКТИ\Укр мова\Звуки\Апостроф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342" y="1689873"/>
            <a:ext cx="3804140" cy="279504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84859" y="601161"/>
            <a:ext cx="8732066" cy="890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803682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00600" y="1803682"/>
            <a:ext cx="5516325" cy="446079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 письма ми будемо </a:t>
            </a:r>
            <a:r>
              <a:rPr lang="ru-RU" sz="3200" b="1" dirty="0" err="1" smtClean="0">
                <a:solidFill>
                  <a:schemeClr val="bg1"/>
                </a:solidFill>
              </a:rPr>
              <a:t>удосконалювати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вміння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читати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й </a:t>
            </a:r>
            <a:r>
              <a:rPr lang="ru-RU" sz="3200" b="1" dirty="0" err="1" smtClean="0">
                <a:solidFill>
                  <a:schemeClr val="bg1"/>
                </a:solidFill>
              </a:rPr>
              <a:t>списувати</a:t>
            </a:r>
            <a:r>
              <a:rPr lang="ru-RU" sz="3200" b="1" dirty="0" smtClean="0">
                <a:solidFill>
                  <a:schemeClr val="bg1"/>
                </a:solidFill>
              </a:rPr>
              <a:t> слова, </a:t>
            </a:r>
            <a:r>
              <a:rPr lang="ru-RU" sz="3200" b="1" dirty="0" err="1" smtClean="0">
                <a:solidFill>
                  <a:schemeClr val="bg1"/>
                </a:solidFill>
              </a:rPr>
              <a:t>словосполучення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3200" b="1" dirty="0" smtClean="0">
                <a:solidFill>
                  <a:schemeClr val="bg1"/>
                </a:solidFill>
              </a:rPr>
              <a:t> з </a:t>
            </a:r>
            <a:r>
              <a:rPr lang="ru-RU" sz="3200" b="1" dirty="0" err="1" smtClean="0">
                <a:solidFill>
                  <a:schemeClr val="bg1"/>
                </a:solidFill>
              </a:rPr>
              <a:t>вивченими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літерами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Побудуємо звукові схеми слів.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60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62" y="1446148"/>
            <a:ext cx="2580691" cy="27999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7456" r="37270" b="65756"/>
          <a:stretch/>
        </p:blipFill>
        <p:spPr>
          <a:xfrm>
            <a:off x="1008000" y="4414281"/>
            <a:ext cx="9900000" cy="20775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36914" y="425507"/>
            <a:ext cx="9184624" cy="9690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«Засели» в будиночок лише ті слова, які пишуться з апострофом. Запиши їх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657394" y="1623404"/>
            <a:ext cx="2827869" cy="156311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0" idx="1"/>
          </p:cNvCxnSpPr>
          <p:nvPr/>
        </p:nvCxnSpPr>
        <p:spPr>
          <a:xfrm flipH="1">
            <a:off x="6311894" y="1686937"/>
            <a:ext cx="1047568" cy="49141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596817" y="2174099"/>
            <a:ext cx="1029612" cy="78428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948239" y="2626132"/>
            <a:ext cx="1303132" cy="63893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41021" r="29628" b="44800"/>
          <a:stretch/>
        </p:blipFill>
        <p:spPr>
          <a:xfrm>
            <a:off x="1296000" y="4320000"/>
            <a:ext cx="7560000" cy="115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41725" r="61333" b="44538"/>
          <a:stretch/>
        </p:blipFill>
        <p:spPr>
          <a:xfrm>
            <a:off x="1008000" y="5328000"/>
            <a:ext cx="4536000" cy="111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3969" y="1441133"/>
            <a:ext cx="120586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сім'я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418" y="2166119"/>
            <a:ext cx="120586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пояс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9462" y="1394549"/>
            <a:ext cx="15208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err="1">
                <a:solidFill>
                  <a:srgbClr val="002060"/>
                </a:solidFill>
              </a:rPr>
              <a:t>солов'ї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1996" y="2958388"/>
            <a:ext cx="1621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буряк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5029" y="2041357"/>
            <a:ext cx="19650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здоров'я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9061" y="3543163"/>
            <a:ext cx="23519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порядок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5987" y="1537522"/>
            <a:ext cx="16717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бур'ян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2842" y="3603295"/>
            <a:ext cx="151339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п'явка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94196" y="2804935"/>
            <a:ext cx="120586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маяк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328" y="2456438"/>
            <a:ext cx="329288" cy="666081"/>
          </a:xfrm>
          <a:prstGeom prst="rect">
            <a:avLst/>
          </a:prstGeom>
        </p:spPr>
      </p:pic>
      <p:cxnSp>
        <p:nvCxnSpPr>
          <p:cNvPr id="37" name="Прямая со стрелкой 36"/>
          <p:cNvCxnSpPr>
            <a:stCxn id="28" idx="3"/>
          </p:cNvCxnSpPr>
          <p:nvPr/>
        </p:nvCxnSpPr>
        <p:spPr>
          <a:xfrm flipV="1">
            <a:off x="3336233" y="3186519"/>
            <a:ext cx="1290196" cy="70916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9665556">
            <a:off x="1312334" y="4761672"/>
            <a:ext cx="979034" cy="39863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9665556">
            <a:off x="1812613" y="4485043"/>
            <a:ext cx="1937259" cy="626504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9665556">
            <a:off x="3637172" y="4718636"/>
            <a:ext cx="1199274" cy="448764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9665556">
            <a:off x="4266361" y="4755672"/>
            <a:ext cx="979034" cy="39863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9665556">
            <a:off x="4795336" y="4659028"/>
            <a:ext cx="1594178" cy="50899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9665556">
            <a:off x="6260364" y="4605258"/>
            <a:ext cx="1594178" cy="50899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9665556">
            <a:off x="7092575" y="4639611"/>
            <a:ext cx="1286959" cy="43107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9665556">
            <a:off x="7694795" y="4586845"/>
            <a:ext cx="1594178" cy="50899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9665556">
            <a:off x="1047886" y="5646453"/>
            <a:ext cx="962063" cy="40638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9665556">
            <a:off x="1488881" y="5402000"/>
            <a:ext cx="2227260" cy="61423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9665556">
            <a:off x="3432254" y="5434659"/>
            <a:ext cx="2227260" cy="61423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9356669">
            <a:off x="4589211" y="5527748"/>
            <a:ext cx="1218535" cy="57108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5848" y="1510499"/>
            <a:ext cx="7033088" cy="156966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Ліс, джерело – лісове джерело.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Абрикос, джем – 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Праця, бджілка –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9247" r="56961" b="65755"/>
          <a:stretch/>
        </p:blipFill>
        <p:spPr>
          <a:xfrm>
            <a:off x="1044077" y="3143398"/>
            <a:ext cx="7020000" cy="30935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62964" y="492701"/>
            <a:ext cx="8732066" cy="10055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Склади словосполучення за зразком. </a:t>
            </a:r>
            <a:r>
              <a:rPr lang="uk-UA" sz="3200" b="1" dirty="0" err="1">
                <a:solidFill>
                  <a:schemeClr val="bg1"/>
                </a:solidFill>
              </a:rPr>
              <a:t>Запиши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їх. </a:t>
            </a:r>
            <a:r>
              <a:rPr lang="uk-UA" sz="3200" b="1" dirty="0" err="1" smtClean="0">
                <a:solidFill>
                  <a:schemeClr val="bg1"/>
                </a:solidFill>
              </a:rPr>
              <a:t>Укажи</a:t>
            </a:r>
            <a:r>
              <a:rPr lang="uk-UA" sz="3200" b="1" dirty="0" smtClean="0">
                <a:solidFill>
                  <a:schemeClr val="bg1"/>
                </a:solidFill>
              </a:rPr>
              <a:t> звуки в підкреслених словах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67661" y="2018330"/>
            <a:ext cx="36331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>
                <a:solidFill>
                  <a:srgbClr val="0070C0"/>
                </a:solidFill>
                <a:ea typeface="Batang"/>
                <a:cs typeface="Arial" panose="020B0604020202020204" pitchFamily="34" charset="0"/>
              </a:rPr>
              <a:t>абрикосовий</a:t>
            </a:r>
            <a:r>
              <a:rPr lang="ru-RU" sz="3000" b="1" dirty="0">
                <a:solidFill>
                  <a:srgbClr val="0070C0"/>
                </a:solidFill>
                <a:ea typeface="Batang"/>
                <a:cs typeface="Arial" panose="020B0604020202020204" pitchFamily="34" charset="0"/>
              </a:rPr>
              <a:t> джем.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63533" y="2443239"/>
            <a:ext cx="3800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>
                <a:solidFill>
                  <a:srgbClr val="0070C0"/>
                </a:solidFill>
                <a:ea typeface="Batang"/>
                <a:cs typeface="Arial" panose="020B0604020202020204" pitchFamily="34" charset="0"/>
              </a:rPr>
              <a:t>працьовита</a:t>
            </a:r>
            <a:r>
              <a:rPr lang="ru-RU" sz="3000" b="1" dirty="0">
                <a:solidFill>
                  <a:srgbClr val="0070C0"/>
                </a:solidFill>
                <a:ea typeface="Batang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70C0"/>
                </a:solidFill>
                <a:ea typeface="Batang"/>
                <a:cs typeface="Arial" panose="020B0604020202020204" pitchFamily="34" charset="0"/>
              </a:rPr>
              <a:t>бджілка</a:t>
            </a:r>
            <a:r>
              <a:rPr lang="ru-RU" sz="3000" b="1" dirty="0">
                <a:solidFill>
                  <a:srgbClr val="0070C0"/>
                </a:solidFill>
                <a:ea typeface="Batang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1" t="41859" r="63180" b="44717"/>
          <a:stretch/>
        </p:blipFill>
        <p:spPr>
          <a:xfrm>
            <a:off x="1718446" y="3192477"/>
            <a:ext cx="1080000" cy="1044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5959" r="79876" b="45128"/>
          <a:stretch/>
        </p:blipFill>
        <p:spPr>
          <a:xfrm>
            <a:off x="4797102" y="4487419"/>
            <a:ext cx="1836000" cy="68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4" t="41615" r="18574" b="45155"/>
          <a:stretch/>
        </p:blipFill>
        <p:spPr>
          <a:xfrm>
            <a:off x="1737102" y="4118206"/>
            <a:ext cx="3060000" cy="1044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45834" r="86607" b="48809"/>
          <a:stretch/>
        </p:blipFill>
        <p:spPr>
          <a:xfrm>
            <a:off x="5394772" y="3498477"/>
            <a:ext cx="648000" cy="43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48350" r="56265" b="48180"/>
          <a:stretch/>
        </p:blipFill>
        <p:spPr>
          <a:xfrm>
            <a:off x="6086926" y="3720375"/>
            <a:ext cx="180000" cy="28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42269" r="51181" b="44714"/>
          <a:stretch/>
        </p:blipFill>
        <p:spPr>
          <a:xfrm>
            <a:off x="1659351" y="5087223"/>
            <a:ext cx="5976000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5" t="41859" r="9039" b="44717"/>
          <a:stretch/>
        </p:blipFill>
        <p:spPr>
          <a:xfrm>
            <a:off x="2730995" y="3192477"/>
            <a:ext cx="2772000" cy="1044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48350" r="56265" b="48180"/>
          <a:stretch/>
        </p:blipFill>
        <p:spPr>
          <a:xfrm>
            <a:off x="6613182" y="4690172"/>
            <a:ext cx="180000" cy="28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53234" y="4895893"/>
            <a:ext cx="15599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308404" y="5863541"/>
            <a:ext cx="20949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018159" y="4055431"/>
            <a:ext cx="1900340" cy="584775"/>
          </a:xfrm>
          <a:prstGeom prst="rect">
            <a:avLst/>
          </a:prstGeom>
          <a:noFill/>
          <a:ln w="38100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uk-UA" altLang="ru-RU" b="1" dirty="0" smtClean="0">
                <a:solidFill>
                  <a:srgbClr val="0070C0"/>
                </a:solidFill>
                <a:latin typeface="+mn-lt"/>
                <a:ea typeface="宋体" panose="02010600030101010101" pitchFamily="2" charset="-122"/>
              </a:rPr>
              <a:t> –  </a:t>
            </a:r>
            <a:r>
              <a:rPr lang="uk-UA" altLang="ru-RU" b="1" dirty="0" smtClean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о </a:t>
            </a:r>
            <a:r>
              <a:rPr lang="uk-UA" altLang="ru-RU" b="1" dirty="0" smtClean="0">
                <a:solidFill>
                  <a:srgbClr val="0070C0"/>
                </a:solidFill>
                <a:latin typeface="+mn-lt"/>
                <a:ea typeface="宋体" panose="02010600030101010101" pitchFamily="2" charset="-122"/>
              </a:rPr>
              <a:t> –    </a:t>
            </a:r>
            <a:endParaRPr lang="uk-UA" altLang="ru-RU" b="1" dirty="0">
              <a:solidFill>
                <a:srgbClr val="0070C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086410" y="4740405"/>
            <a:ext cx="2814351" cy="584775"/>
          </a:xfrm>
          <a:prstGeom prst="rect">
            <a:avLst/>
          </a:prstGeom>
          <a:noFill/>
          <a:ln w="38100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uk-UA" altLang="ru-RU" b="1" dirty="0" smtClean="0">
                <a:solidFill>
                  <a:srgbClr val="0070C0"/>
                </a:solidFill>
                <a:latin typeface="+mn-lt"/>
                <a:ea typeface="宋体" panose="02010600030101010101" pitchFamily="2" charset="-122"/>
              </a:rPr>
              <a:t> –  = </a:t>
            </a:r>
            <a:r>
              <a:rPr lang="uk-UA" altLang="ru-RU" b="1" dirty="0" smtClean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о</a:t>
            </a:r>
            <a:r>
              <a:rPr lang="uk-UA" altLang="ru-RU" b="1" dirty="0" smtClean="0">
                <a:solidFill>
                  <a:srgbClr val="0070C0"/>
                </a:solidFill>
                <a:latin typeface="+mn-lt"/>
                <a:ea typeface="宋体" panose="02010600030101010101" pitchFamily="2" charset="-122"/>
              </a:rPr>
              <a:t> –  – </a:t>
            </a:r>
            <a:r>
              <a:rPr lang="uk-UA" altLang="ru-RU" b="1" dirty="0" smtClean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о</a:t>
            </a:r>
            <a:r>
              <a:rPr lang="uk-UA" altLang="ru-RU" b="1" dirty="0" smtClean="0">
                <a:solidFill>
                  <a:srgbClr val="0070C0"/>
                </a:solidFill>
                <a:latin typeface="+mn-lt"/>
                <a:ea typeface="宋体" panose="02010600030101010101" pitchFamily="2" charset="-122"/>
              </a:rPr>
              <a:t>   </a:t>
            </a:r>
            <a:endParaRPr lang="uk-UA" altLang="ru-RU" b="1" dirty="0">
              <a:solidFill>
                <a:srgbClr val="0070C0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1028" name="Picture 4" descr="D:\Картинки до тестів\!!!!_ЭСМИРА 1\_free_2023-10-14-19-34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48" y="3143397"/>
            <a:ext cx="3112765" cy="311276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317" r="29040" b="73375"/>
          <a:stretch/>
        </p:blipFill>
        <p:spPr>
          <a:xfrm>
            <a:off x="393830" y="2448000"/>
            <a:ext cx="11304000" cy="3132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998265" y="445119"/>
            <a:ext cx="8732066" cy="79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Списування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9763" y="1339941"/>
            <a:ext cx="10398467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rgbClr val="0070C0"/>
                </a:solidFill>
                <a:ea typeface="Batang"/>
                <a:cs typeface="Arial" panose="020B0604020202020204" pitchFamily="34" charset="0"/>
              </a:rPr>
              <a:t>     </a:t>
            </a:r>
            <a:r>
              <a:rPr lang="uk-UA" sz="3200" b="1" dirty="0">
                <a:solidFill>
                  <a:srgbClr val="0070C0"/>
                </a:solidFill>
                <a:ea typeface="Batang"/>
                <a:cs typeface="Arial" panose="020B0604020202020204" pitchFamily="34" charset="0"/>
              </a:rPr>
              <a:t>У </a:t>
            </a:r>
            <a:r>
              <a:rPr lang="uk-UA" sz="3200" b="1" dirty="0" smtClean="0">
                <a:solidFill>
                  <a:srgbClr val="0070C0"/>
                </a:solidFill>
                <a:ea typeface="Batang"/>
                <a:cs typeface="Arial" panose="020B0604020202020204" pitchFamily="34" charset="0"/>
              </a:rPr>
              <a:t>кущі </a:t>
            </a:r>
            <a:r>
              <a:rPr lang="uk-UA" sz="3200" b="1" dirty="0">
                <a:solidFill>
                  <a:srgbClr val="0070C0"/>
                </a:solidFill>
                <a:ea typeface="Batang"/>
                <a:cs typeface="Arial" panose="020B0604020202020204" pitchFamily="34" charset="0"/>
              </a:rPr>
              <a:t>черемхи прокинувся щиглик. Під вікном защебетала ластівка. Незабаром озвалися й інші пташки. </a:t>
            </a:r>
            <a:endParaRPr lang="uk-UA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8" t="41693" r="12272" b="45012"/>
          <a:stretch/>
        </p:blipFill>
        <p:spPr>
          <a:xfrm>
            <a:off x="648000" y="2448000"/>
            <a:ext cx="5148000" cy="111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6" t="41913" r="9394" b="44575"/>
          <a:stretch/>
        </p:blipFill>
        <p:spPr>
          <a:xfrm>
            <a:off x="423109" y="3456000"/>
            <a:ext cx="6147611" cy="111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4" t="41511" r="24226" b="44946"/>
          <a:stretch/>
        </p:blipFill>
        <p:spPr>
          <a:xfrm>
            <a:off x="423109" y="4392000"/>
            <a:ext cx="3204000" cy="1116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4" t="45984" r="37396" b="48602"/>
          <a:stretch/>
        </p:blipFill>
        <p:spPr>
          <a:xfrm>
            <a:off x="9190239" y="4783695"/>
            <a:ext cx="2499522" cy="432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42561" r="54341" b="44973"/>
          <a:stretch/>
        </p:blipFill>
        <p:spPr>
          <a:xfrm>
            <a:off x="5976000" y="2520000"/>
            <a:ext cx="5544000" cy="104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42004" r="49004" b="44452"/>
          <a:stretch/>
        </p:blipFill>
        <p:spPr>
          <a:xfrm>
            <a:off x="4032000" y="3456000"/>
            <a:ext cx="6408000" cy="11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t="42241" r="57230" b="44429"/>
          <a:stretch/>
        </p:blipFill>
        <p:spPr>
          <a:xfrm>
            <a:off x="4176000" y="4459695"/>
            <a:ext cx="4896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82486" y="592500"/>
            <a:ext cx="942298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0748" y="2703564"/>
            <a:ext cx="4498290" cy="20915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Пригадай: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 коли пишуть апостроф?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Які звуки позначає буква щ?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Якими буквами позначаємо звук </a:t>
            </a:r>
            <a:r>
              <a:rPr lang="en-US" sz="2400" b="1" dirty="0" smtClean="0">
                <a:solidFill>
                  <a:srgbClr val="0070C0"/>
                </a:solidFill>
              </a:rPr>
              <a:t>[</a:t>
            </a:r>
            <a:r>
              <a:rPr lang="uk-UA" sz="2400" b="1" dirty="0" err="1" smtClean="0">
                <a:solidFill>
                  <a:srgbClr val="0070C0"/>
                </a:solidFill>
              </a:rPr>
              <a:t>дж</a:t>
            </a:r>
            <a:r>
              <a:rPr lang="en-US" sz="2400" b="1" dirty="0" smtClean="0">
                <a:solidFill>
                  <a:srgbClr val="0070C0"/>
                </a:solidFill>
              </a:rPr>
              <a:t>]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0748" y="2703563"/>
            <a:ext cx="4498290" cy="20915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Подивись на компас з  результатами роботи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r>
              <a:rPr lang="uk-UA" sz="2400" b="1" dirty="0" smtClean="0">
                <a:solidFill>
                  <a:srgbClr val="0070C0"/>
                </a:solidFill>
              </a:rPr>
              <a:t>. 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твої відчуття в кінці уроку?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82486" y="587829"/>
            <a:ext cx="942298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45209</TotalTime>
  <Words>424</Words>
  <Application>Microsoft Office PowerPoint</Application>
  <PresentationFormat>Произвольный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2974</cp:revision>
  <dcterms:created xsi:type="dcterms:W3CDTF">2018-01-05T16:38:53Z</dcterms:created>
  <dcterms:modified xsi:type="dcterms:W3CDTF">2024-03-14T21:51:08Z</dcterms:modified>
</cp:coreProperties>
</file>