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15" r:id="rId3"/>
    <p:sldId id="316" r:id="rId4"/>
    <p:sldId id="314" r:id="rId5"/>
    <p:sldId id="297" r:id="rId6"/>
    <p:sldId id="298" r:id="rId7"/>
    <p:sldId id="300" r:id="rId8"/>
    <p:sldId id="302" r:id="rId9"/>
    <p:sldId id="304" r:id="rId10"/>
    <p:sldId id="285" r:id="rId11"/>
    <p:sldId id="320" r:id="rId12"/>
    <p:sldId id="303" r:id="rId13"/>
    <p:sldId id="301" r:id="rId14"/>
    <p:sldId id="318" r:id="rId15"/>
    <p:sldId id="31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231"/>
    <a:srgbClr val="722651"/>
    <a:srgbClr val="2F3242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62743" y="4515895"/>
            <a:ext cx="9546772" cy="112371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Який склад має ґрунт? 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r="3182" b="17835"/>
          <a:stretch/>
        </p:blipFill>
        <p:spPr>
          <a:xfrm>
            <a:off x="1262743" y="1079281"/>
            <a:ext cx="3806376" cy="264133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021286" y="1395416"/>
            <a:ext cx="378823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ПРИРОДА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80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8962" y="469486"/>
            <a:ext cx="8732066" cy="8476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Поясни </a:t>
            </a:r>
            <a:r>
              <a:rPr lang="uk-UA" sz="4000" b="1" dirty="0" smtClean="0">
                <a:solidFill>
                  <a:schemeClr val="bg1"/>
                </a:solidFill>
              </a:rPr>
              <a:t>зміст прислів’їв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4" y="1963742"/>
            <a:ext cx="2204297" cy="31967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4956" y="1400435"/>
            <a:ext cx="7038178" cy="5893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Без перегною не буде урожай </a:t>
            </a:r>
            <a:r>
              <a:rPr lang="ru-RU" sz="2800" b="1" dirty="0" smtClean="0"/>
              <a:t>горою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4956" y="3356693"/>
            <a:ext cx="5718684" cy="6601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На </a:t>
            </a:r>
            <a:r>
              <a:rPr lang="ru-RU" sz="2800" b="1" dirty="0" err="1"/>
              <a:t>чорній</a:t>
            </a:r>
            <a:r>
              <a:rPr lang="ru-RU" sz="2800" b="1" dirty="0"/>
              <a:t> </a:t>
            </a:r>
            <a:r>
              <a:rPr lang="ru-RU" sz="2800" b="1" dirty="0" err="1"/>
              <a:t>землі</a:t>
            </a:r>
            <a:r>
              <a:rPr lang="ru-RU" sz="2800" b="1" dirty="0"/>
              <a:t> </a:t>
            </a:r>
            <a:r>
              <a:rPr lang="ru-RU" sz="2800" b="1" dirty="0" err="1"/>
              <a:t>білий</a:t>
            </a:r>
            <a:r>
              <a:rPr lang="ru-RU" sz="2800" b="1" dirty="0"/>
              <a:t> </a:t>
            </a:r>
            <a:r>
              <a:rPr lang="ru-RU" sz="2800" b="1" dirty="0" err="1"/>
              <a:t>хліб</a:t>
            </a:r>
            <a:r>
              <a:rPr lang="ru-RU" sz="2800" b="1" dirty="0"/>
              <a:t> </a:t>
            </a:r>
            <a:r>
              <a:rPr lang="ru-RU" sz="2800" b="1" dirty="0" smtClean="0"/>
              <a:t>родить</a:t>
            </a:r>
            <a:endParaRPr lang="ru-RU" sz="2800" b="1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412" y="3356693"/>
            <a:ext cx="2743199" cy="20574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24956" y="4120920"/>
            <a:ext cx="5217517" cy="207914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Чорнозем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ґрунт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багатий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перегноєм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Чорнозем</a:t>
            </a:r>
            <a:r>
              <a:rPr lang="ru-RU" sz="2400" b="1" dirty="0" smtClean="0"/>
              <a:t> </a:t>
            </a:r>
            <a:r>
              <a:rPr lang="ru-RU" sz="2400" b="1" dirty="0"/>
              <a:t>добре </a:t>
            </a:r>
            <a:r>
              <a:rPr lang="ru-RU" sz="2400" b="1" dirty="0" err="1"/>
              <a:t>пропускає</a:t>
            </a:r>
            <a:r>
              <a:rPr lang="ru-RU" sz="2400" b="1" dirty="0"/>
              <a:t> </a:t>
            </a:r>
            <a:r>
              <a:rPr lang="ru-RU" sz="2400" b="1" dirty="0" err="1"/>
              <a:t>повітря</a:t>
            </a:r>
            <a:r>
              <a:rPr lang="ru-RU" sz="2400" b="1" dirty="0"/>
              <a:t> </a:t>
            </a:r>
            <a:r>
              <a:rPr lang="ru-RU" sz="2400" b="1" dirty="0" smtClean="0"/>
              <a:t>і воду, </a:t>
            </a:r>
            <a:r>
              <a:rPr lang="ru-RU" sz="2400" b="1" dirty="0" err="1"/>
              <a:t>зберігає</a:t>
            </a:r>
            <a:r>
              <a:rPr lang="ru-RU" sz="2400" b="1" dirty="0"/>
              <a:t> </a:t>
            </a:r>
            <a:r>
              <a:rPr lang="ru-RU" sz="2400" b="1" dirty="0" err="1"/>
              <a:t>вологу</a:t>
            </a:r>
            <a:r>
              <a:rPr lang="ru-RU" sz="2400" b="1" dirty="0" smtClean="0"/>
              <a:t>. Тому на </a:t>
            </a:r>
            <a:r>
              <a:rPr lang="ru-RU" sz="2400" b="1" dirty="0" err="1" smtClean="0"/>
              <a:t>чорноземах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виростає</a:t>
            </a:r>
            <a:r>
              <a:rPr lang="ru-RU" sz="2400" b="1" dirty="0" smtClean="0"/>
              <a:t> великий урожай жита, </a:t>
            </a:r>
            <a:r>
              <a:rPr lang="ru-RU" sz="2400" b="1" dirty="0" err="1" smtClean="0"/>
              <a:t>пшениці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78145" y="5492180"/>
            <a:ext cx="3717731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більше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ґрунті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перегною, то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вища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його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родючість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24956" y="2076881"/>
            <a:ext cx="8483655" cy="11927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Перегній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збагачує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ґрунт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поживними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речовинами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необхідними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життя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рослин</a:t>
            </a:r>
            <a:r>
              <a:rPr lang="ru-RU" sz="2400" b="1" dirty="0" smtClean="0"/>
              <a:t>. Тому </a:t>
            </a:r>
            <a:r>
              <a:rPr lang="ru-RU" sz="2400" b="1" dirty="0" err="1" smtClean="0"/>
              <a:t>кількість</a:t>
            </a:r>
            <a:r>
              <a:rPr lang="ru-RU" sz="2400" b="1" dirty="0" smtClean="0"/>
              <a:t> урожаю </a:t>
            </a:r>
            <a:r>
              <a:rPr lang="ru-RU" sz="2400" b="1" dirty="0" err="1" smtClean="0"/>
              <a:t>залежить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кількості</a:t>
            </a:r>
            <a:r>
              <a:rPr lang="ru-RU" sz="2400" b="1" dirty="0" smtClean="0"/>
              <a:t> перегною.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146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87511" y="494529"/>
            <a:ext cx="8732066" cy="7753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3925" y="1269845"/>
            <a:ext cx="9051924" cy="509170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FACA1B4-6C85-46F0-800B-B2EB9E4F3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263089" y="264127"/>
            <a:ext cx="2340836" cy="16687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6458994"/>
            <a:ext cx="12328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Взято з каналу «З </a:t>
            </a:r>
            <a:r>
              <a:rPr lang="ru-RU" sz="1600" dirty="0" err="1"/>
              <a:t>любов'ю</a:t>
            </a:r>
            <a:r>
              <a:rPr lang="ru-RU" sz="1600" dirty="0"/>
              <a:t> до </a:t>
            </a:r>
            <a:r>
              <a:rPr lang="ru-RU" sz="1600" dirty="0" err="1"/>
              <a:t>дітей</a:t>
            </a:r>
            <a:r>
              <a:rPr lang="ru-RU" sz="1600" dirty="0"/>
              <a:t>» - </a:t>
            </a:r>
            <a:r>
              <a:rPr lang="ru-RU" sz="1600" dirty="0" err="1"/>
              <a:t>Дитячі</a:t>
            </a:r>
            <a:r>
              <a:rPr lang="ru-RU" sz="1600" dirty="0"/>
              <a:t> </a:t>
            </a:r>
            <a:r>
              <a:rPr lang="ru-RU" sz="1600" dirty="0" err="1"/>
              <a:t>пісні</a:t>
            </a:r>
            <a:r>
              <a:rPr lang="ru-RU" sz="1600" dirty="0"/>
              <a:t>. </a:t>
            </a:r>
            <a:r>
              <a:rPr lang="ru-RU" sz="1600" dirty="0" err="1"/>
              <a:t>Оригінальне</a:t>
            </a:r>
            <a:r>
              <a:rPr lang="ru-RU" sz="1600" dirty="0"/>
              <a:t> </a:t>
            </a:r>
            <a:r>
              <a:rPr lang="ru-RU" sz="1600" dirty="0" err="1"/>
              <a:t>посилання</a:t>
            </a:r>
            <a:r>
              <a:rPr lang="ru-RU" sz="1600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137992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42482" y="527776"/>
            <a:ext cx="8732066" cy="7785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Досліди. Як утворюється перегній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31771" y="4610897"/>
            <a:ext cx="7676901" cy="14874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  </a:t>
            </a:r>
            <a:r>
              <a:rPr lang="ru-RU" sz="2400" b="1" dirty="0" err="1"/>
              <a:t>Перегній</a:t>
            </a:r>
            <a:r>
              <a:rPr lang="ru-RU" sz="2400" b="1" dirty="0"/>
              <a:t> </a:t>
            </a:r>
            <a:r>
              <a:rPr lang="ru-RU" sz="2400" b="1" dirty="0" err="1"/>
              <a:t>утворюється</a:t>
            </a:r>
            <a:r>
              <a:rPr lang="ru-RU" sz="2400" b="1" dirty="0"/>
              <a:t> </a:t>
            </a:r>
            <a:r>
              <a:rPr lang="ru-RU" sz="2400" b="1" dirty="0" err="1"/>
              <a:t>внаслідок</a:t>
            </a:r>
            <a:r>
              <a:rPr lang="ru-RU" sz="2400" b="1" dirty="0"/>
              <a:t> </a:t>
            </a:r>
            <a:r>
              <a:rPr lang="ru-RU" sz="2400" b="1" dirty="0" err="1"/>
              <a:t>гниття</a:t>
            </a:r>
            <a:r>
              <a:rPr lang="ru-RU" sz="2400" b="1" dirty="0"/>
              <a:t> опалого </a:t>
            </a:r>
            <a:r>
              <a:rPr lang="ru-RU" sz="2400" b="1" dirty="0" err="1"/>
              <a:t>листя</a:t>
            </a:r>
            <a:r>
              <a:rPr lang="ru-RU" sz="2400" b="1" dirty="0"/>
              <a:t>, </a:t>
            </a:r>
            <a:r>
              <a:rPr lang="ru-RU" sz="2400" b="1" dirty="0" err="1"/>
              <a:t>решток</a:t>
            </a:r>
            <a:r>
              <a:rPr lang="ru-RU" sz="2400" b="1" dirty="0"/>
              <a:t> </a:t>
            </a:r>
            <a:r>
              <a:rPr lang="ru-RU" sz="2400" b="1" dirty="0" err="1"/>
              <a:t>рослин</a:t>
            </a:r>
            <a:r>
              <a:rPr lang="ru-RU" sz="2400" b="1" dirty="0"/>
              <a:t> і </a:t>
            </a:r>
            <a:r>
              <a:rPr lang="ru-RU" sz="2400" b="1" dirty="0" err="1"/>
              <a:t>тварин</a:t>
            </a:r>
            <a:r>
              <a:rPr lang="ru-RU" sz="2400" b="1" dirty="0"/>
              <a:t>. </a:t>
            </a:r>
            <a:r>
              <a:rPr lang="ru-RU" sz="2400" b="1" dirty="0" smtClean="0"/>
              <a:t>У </a:t>
            </a:r>
            <a:r>
              <a:rPr lang="ru-RU" sz="2400" b="1" dirty="0" err="1"/>
              <a:t>перегної</a:t>
            </a:r>
            <a:r>
              <a:rPr lang="ru-RU" sz="2400" b="1" dirty="0"/>
              <a:t> </a:t>
            </a:r>
            <a:r>
              <a:rPr lang="ru-RU" sz="2400" b="1" dirty="0" err="1"/>
              <a:t>містяться</a:t>
            </a:r>
            <a:r>
              <a:rPr lang="ru-RU" sz="2400" b="1" dirty="0"/>
              <a:t> </a:t>
            </a:r>
            <a:r>
              <a:rPr lang="ru-RU" sz="2400" b="1" dirty="0" err="1"/>
              <a:t>різні</a:t>
            </a:r>
            <a:r>
              <a:rPr lang="ru-RU" sz="2400" b="1" dirty="0"/>
              <a:t> </a:t>
            </a:r>
            <a:r>
              <a:rPr lang="ru-RU" sz="2400" b="1" dirty="0" err="1"/>
              <a:t>поживні</a:t>
            </a:r>
            <a:r>
              <a:rPr lang="ru-RU" sz="2400" b="1" dirty="0"/>
              <a:t> </a:t>
            </a:r>
            <a:r>
              <a:rPr lang="ru-RU" sz="2400" b="1" dirty="0" err="1"/>
              <a:t>речовини</a:t>
            </a:r>
            <a:r>
              <a:rPr lang="ru-RU" sz="2400" b="1" dirty="0"/>
              <a:t>, </a:t>
            </a:r>
            <a:r>
              <a:rPr lang="ru-RU" sz="2400" b="1" dirty="0" err="1"/>
              <a:t>необхідні</a:t>
            </a:r>
            <a:r>
              <a:rPr lang="ru-RU" sz="2400" b="1" dirty="0"/>
              <a:t> </a:t>
            </a:r>
            <a:r>
              <a:rPr lang="ru-RU" sz="2400" b="1" dirty="0" err="1"/>
              <a:t>рослинам</a:t>
            </a:r>
            <a:r>
              <a:rPr lang="ru-RU" sz="2400" b="1" dirty="0"/>
              <a:t> для росту та </a:t>
            </a:r>
            <a:r>
              <a:rPr lang="ru-RU" sz="2400" b="1" dirty="0" err="1"/>
              <a:t>розвитку</a:t>
            </a:r>
            <a:r>
              <a:rPr lang="ru-RU" sz="2400" b="1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3092" r="813" b="8247"/>
          <a:stretch/>
        </p:blipFill>
        <p:spPr>
          <a:xfrm>
            <a:off x="6777836" y="1479871"/>
            <a:ext cx="4730836" cy="2962513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64028" y="1479871"/>
            <a:ext cx="5932713" cy="296251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Для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цього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разом з батьками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сортуй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сміття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Усі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залишки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продуктів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лушпайки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складай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окремо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закритий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контейнер, ящик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або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яму.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Із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залишків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утвориться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перегній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— </a:t>
            </a:r>
            <a:r>
              <a:rPr lang="ru-RU" sz="2400" b="1" dirty="0" err="1">
                <a:solidFill>
                  <a:srgbClr val="FF0000"/>
                </a:solidFill>
              </a:rPr>
              <a:t>чудодійна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речовина</a:t>
            </a:r>
            <a:r>
              <a:rPr lang="ru-RU" sz="2400" b="1" dirty="0">
                <a:solidFill>
                  <a:srgbClr val="FF0000"/>
                </a:solidFill>
              </a:rPr>
              <a:t> для </a:t>
            </a:r>
            <a:r>
              <a:rPr lang="ru-RU" sz="2400" b="1" dirty="0" err="1">
                <a:solidFill>
                  <a:srgbClr val="FF0000"/>
                </a:solidFill>
              </a:rPr>
              <a:t>збільшення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врожаю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Тобі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допоможе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досвід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свинки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Пеппи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D:\1 клас\3 Я досліджую світ\1 УРОКИ 2023\4 Людина і природа\№080 Який склад має ґрунт\2024-03-28_160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8" y="4610897"/>
            <a:ext cx="2847975" cy="177165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1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5914" y="1861650"/>
            <a:ext cx="6825343" cy="10093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Ґрунт – це верхній </a:t>
            </a:r>
            <a:r>
              <a:rPr lang="uk-UA" sz="2800" b="1" dirty="0" smtClean="0"/>
              <a:t>пухкий шар ______, </a:t>
            </a:r>
          </a:p>
          <a:p>
            <a:pPr algn="ctr"/>
            <a:r>
              <a:rPr lang="uk-UA" sz="2800" b="1" dirty="0" smtClean="0"/>
              <a:t>на </a:t>
            </a:r>
            <a:r>
              <a:rPr lang="uk-UA" sz="2800" b="1" dirty="0"/>
              <a:t>якому </a:t>
            </a:r>
            <a:r>
              <a:rPr lang="uk-UA" sz="2800" b="1" dirty="0" smtClean="0"/>
              <a:t>ростуть _________ .</a:t>
            </a:r>
            <a:endParaRPr lang="uk-UA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5914" y="1283480"/>
            <a:ext cx="6825341" cy="4857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У визначення додай два слова, що «загубилися».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64396" y="1815285"/>
            <a:ext cx="1337883" cy="6487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 </a:t>
            </a:r>
            <a:r>
              <a:rPr lang="uk-UA" sz="2800" b="1" dirty="0" smtClean="0"/>
              <a:t>землі</a:t>
            </a:r>
            <a:endParaRPr lang="uk-UA" sz="2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15153" y="2156680"/>
            <a:ext cx="1702228" cy="779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рослини</a:t>
            </a:r>
            <a:endParaRPr lang="uk-UA" sz="28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55912" y="3017599"/>
            <a:ext cx="6825344" cy="89204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Проведи досліди вдома, щоб дізнатися про склад ґрунту. Додрукуй усі його складники.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55911" y="4052944"/>
            <a:ext cx="8773887" cy="1429997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/>
              <a:t>А. пісок, г_____, перегній і подекуди дрібні камінчики</a:t>
            </a:r>
          </a:p>
          <a:p>
            <a:r>
              <a:rPr lang="uk-UA" sz="2800" b="1" dirty="0" smtClean="0"/>
              <a:t>Б. ______я</a:t>
            </a:r>
          </a:p>
          <a:p>
            <a:r>
              <a:rPr lang="uk-UA" sz="2800" b="1" dirty="0" smtClean="0"/>
              <a:t>В. вода</a:t>
            </a:r>
            <a:endParaRPr lang="uk-UA" sz="28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55913" y="406084"/>
            <a:ext cx="8120743" cy="789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3125" y="5671459"/>
            <a:ext cx="1192110" cy="11663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№3-4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65" y="246925"/>
            <a:ext cx="2301766" cy="226499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2450630" y="4012191"/>
            <a:ext cx="1152541" cy="6487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лина</a:t>
            </a:r>
            <a:endParaRPr lang="uk-UA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58974" y="4440030"/>
            <a:ext cx="1526733" cy="6487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 </a:t>
            </a:r>
            <a:r>
              <a:rPr lang="uk-UA" sz="2800" b="1" dirty="0" err="1" smtClean="0"/>
              <a:t>повітр</a:t>
            </a:r>
            <a:endParaRPr lang="uk-UA" sz="28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969825" y="4817770"/>
            <a:ext cx="1710546" cy="112727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Домашня модель ґрунту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D:\1 клас\3 Я досліджую світ\1 УРОКИ 2023\4 Людина і природа\№080 Який склад має ґрунт\2024-03-28_220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825" y="2871468"/>
            <a:ext cx="1710546" cy="18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1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 animBg="1"/>
      <p:bldP spid="20" grpId="0" animBg="1"/>
      <p:bldP spid="13" grpId="0"/>
      <p:bldP spid="12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3" b="100000" l="0" r="100000">
                        <a14:foregroundMark x1="8993" y1="57563" x2="15988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28" y="1201448"/>
            <a:ext cx="4425675" cy="544279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788054" y="363900"/>
            <a:ext cx="8732066" cy="8375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Гра «Мікрофон»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23534" y="1360540"/>
            <a:ext cx="6877465" cy="7839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корисного ти </a:t>
            </a:r>
            <a:r>
              <a:rPr lang="uk-UA" sz="2800" b="1" dirty="0" err="1" smtClean="0"/>
              <a:t>дізнав</a:t>
            </a:r>
            <a:r>
              <a:rPr lang="uk-UA" sz="2800" b="1" dirty="0" smtClean="0"/>
              <a:t>(ла)ся </a:t>
            </a:r>
            <a:r>
              <a:rPr lang="uk-UA" sz="2800" b="1" dirty="0"/>
              <a:t>про </a:t>
            </a:r>
            <a:r>
              <a:rPr lang="uk-UA" sz="2800" b="1" dirty="0" smtClean="0"/>
              <a:t>ґрунт?</a:t>
            </a:r>
            <a:endParaRPr lang="uk-UA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23534" y="3196353"/>
            <a:ext cx="5521028" cy="7253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Кому й для чого потрібен ґрунт?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23534" y="2308183"/>
            <a:ext cx="4896266" cy="6782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 Пригадай склад ґрунту</a:t>
            </a:r>
            <a:endParaRPr lang="uk-UA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23535" y="4066155"/>
            <a:ext cx="5521028" cy="19754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Ґрунт</a:t>
            </a:r>
            <a:r>
              <a:rPr lang="ru-RU" sz="2800" b="1" dirty="0"/>
              <a:t> — </a:t>
            </a:r>
            <a:r>
              <a:rPr lang="ru-RU" sz="2800" b="1" dirty="0" err="1"/>
              <a:t>безцінне</a:t>
            </a:r>
            <a:r>
              <a:rPr lang="ru-RU" sz="2800" b="1" dirty="0"/>
              <a:t> </a:t>
            </a:r>
            <a:r>
              <a:rPr lang="ru-RU" sz="2800" b="1" dirty="0" err="1"/>
              <a:t>природне</a:t>
            </a:r>
            <a:r>
              <a:rPr lang="ru-RU" sz="2800" b="1" dirty="0"/>
              <a:t> </a:t>
            </a:r>
            <a:r>
              <a:rPr lang="ru-RU" sz="2800" b="1" dirty="0" err="1"/>
              <a:t>багатство</a:t>
            </a:r>
            <a:r>
              <a:rPr lang="ru-RU" sz="2800" b="1" dirty="0"/>
              <a:t>. </a:t>
            </a:r>
            <a:r>
              <a:rPr lang="ru-RU" sz="2800" b="1" dirty="0" err="1"/>
              <a:t>Сонце</a:t>
            </a:r>
            <a:r>
              <a:rPr lang="ru-RU" sz="2800" b="1" dirty="0"/>
              <a:t>, </a:t>
            </a:r>
            <a:r>
              <a:rPr lang="ru-RU" sz="2800" b="1" dirty="0" err="1"/>
              <a:t>повітря</a:t>
            </a:r>
            <a:r>
              <a:rPr lang="ru-RU" sz="2800" b="1" dirty="0"/>
              <a:t>, вода, </a:t>
            </a:r>
            <a:r>
              <a:rPr lang="ru-RU" sz="2800" b="1" dirty="0" err="1"/>
              <a:t>рослини</a:t>
            </a:r>
            <a:r>
              <a:rPr lang="ru-RU" sz="2800" b="1" dirty="0"/>
              <a:t>, </a:t>
            </a:r>
            <a:r>
              <a:rPr lang="ru-RU" sz="2800" b="1" dirty="0" err="1"/>
              <a:t>тварини</a:t>
            </a:r>
            <a:r>
              <a:rPr lang="ru-RU" sz="2800" b="1" dirty="0"/>
              <a:t> й люди — </a:t>
            </a:r>
            <a:r>
              <a:rPr lang="ru-RU" sz="2800" b="1" dirty="0" err="1"/>
              <a:t>усі</a:t>
            </a:r>
            <a:r>
              <a:rPr lang="ru-RU" sz="2800" b="1" dirty="0"/>
              <a:t> </a:t>
            </a:r>
            <a:r>
              <a:rPr lang="ru-RU" sz="2800" b="1" dirty="0" err="1"/>
              <a:t>пов’язані</a:t>
            </a:r>
            <a:r>
              <a:rPr lang="ru-RU" sz="2800" b="1" dirty="0"/>
              <a:t> з </a:t>
            </a:r>
            <a:r>
              <a:rPr lang="ru-RU" sz="2800" b="1" dirty="0" err="1"/>
              <a:t>ґрунтом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20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0043" y="431140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55371" y="1300438"/>
            <a:ext cx="7859486" cy="4426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рослини в горщиках. Оціни свій стан в кінці уроку.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4865710" y="4337743"/>
            <a:ext cx="2142613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Втомив(ла)ся від завдань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6D81AE-5CFB-4C25-A3D2-05B1D10F4D90}"/>
              </a:ext>
            </a:extLst>
          </p:cNvPr>
          <p:cNvSpPr txBox="1"/>
          <p:nvPr/>
        </p:nvSpPr>
        <p:spPr>
          <a:xfrm>
            <a:off x="9476010" y="4393022"/>
            <a:ext cx="2106387" cy="9194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bg1"/>
                </a:solidFill>
              </a:rPr>
              <a:t>Дуже цікавий урок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2374959" y="5339161"/>
            <a:ext cx="2351314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bg1"/>
                </a:solidFill>
              </a:rPr>
              <a:t>Отримав(ла) задоволення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F7A4D3-CAF4-43F6-9D4A-86A306BE94A3}"/>
              </a:ext>
            </a:extLst>
          </p:cNvPr>
          <p:cNvSpPr txBox="1"/>
          <p:nvPr/>
        </p:nvSpPr>
        <p:spPr>
          <a:xfrm>
            <a:off x="7024991" y="5339161"/>
            <a:ext cx="2331279" cy="91940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bg1"/>
                </a:solidFill>
              </a:rPr>
              <a:t>Впорав(ла)ся із завданнями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Рослина в горщику емоджі 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5" y="1792464"/>
            <a:ext cx="2357357" cy="235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ослина в горщику емоджі 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95" y="1898889"/>
            <a:ext cx="2401327" cy="24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i Emoji 🪴 Tanaman Pot | KAMUS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70" y="297114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🪴 Plante En Pot Emoj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97" y="1811245"/>
            <a:ext cx="2576615" cy="257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390253" y="4256247"/>
            <a:ext cx="2357359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 ще не визначив(ла)ся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9" descr="D:\Картинки до тестів\Емоції Рослини в горщиках\potted-plant-whatsap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53" y="2957713"/>
            <a:ext cx="2270496" cy="22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2773772" y="1408672"/>
            <a:ext cx="5252415" cy="28475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Знову наш шкільний дзвінок</a:t>
            </a:r>
          </a:p>
          <a:p>
            <a:pPr algn="ctr"/>
            <a:r>
              <a:rPr lang="uk-UA" sz="2800" b="1" dirty="0"/>
              <a:t>Кличе всіх нас на урок.</a:t>
            </a:r>
          </a:p>
          <a:p>
            <a:pPr algn="ctr"/>
            <a:r>
              <a:rPr lang="uk-UA" sz="2800" b="1" dirty="0"/>
              <a:t>Тож швиденько ти сідай,</a:t>
            </a:r>
          </a:p>
          <a:p>
            <a:pPr algn="ctr"/>
            <a:r>
              <a:rPr lang="uk-UA" sz="2800" b="1" dirty="0"/>
              <a:t>Новинки–</a:t>
            </a:r>
            <a:r>
              <a:rPr lang="uk-UA" sz="2800" b="1" dirty="0" err="1"/>
              <a:t>цікавинки</a:t>
            </a:r>
            <a:r>
              <a:rPr lang="uk-UA" sz="2800" b="1" dirty="0"/>
              <a:t>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для </a:t>
            </a:r>
            <a:r>
              <a:rPr lang="uk-UA" sz="2800" b="1" dirty="0"/>
              <a:t>себе відкривай.</a:t>
            </a:r>
            <a:endParaRPr lang="ru-RU" sz="28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0043" y="431140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976813" y="427842"/>
            <a:ext cx="813601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Очікування від уроку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57400" y="1300438"/>
            <a:ext cx="8055426" cy="7831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Вправа «Вирости свою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рослину»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рослини в горщиках. Вибери ту, що співпадає з твоїми очікуваннями від уроку.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5035694" y="4579739"/>
            <a:ext cx="2002971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Втомлюсь від завдань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6D81AE-5CFB-4C25-A3D2-05B1D10F4D90}"/>
              </a:ext>
            </a:extLst>
          </p:cNvPr>
          <p:cNvSpPr txBox="1"/>
          <p:nvPr/>
        </p:nvSpPr>
        <p:spPr>
          <a:xfrm>
            <a:off x="9356270" y="4484959"/>
            <a:ext cx="1665514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Цікаві знання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2374959" y="5339161"/>
            <a:ext cx="2351314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Отримаю задоволення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F7A4D3-CAF4-43F6-9D4A-86A306BE94A3}"/>
              </a:ext>
            </a:extLst>
          </p:cNvPr>
          <p:cNvSpPr txBox="1"/>
          <p:nvPr/>
        </p:nvSpPr>
        <p:spPr>
          <a:xfrm>
            <a:off x="7024991" y="5339161"/>
            <a:ext cx="2331279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Впораюсь із завданнями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Рослина в горщику емоджі 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5" y="1898889"/>
            <a:ext cx="2357357" cy="235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ослина в горщику емоджі 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49" y="2178411"/>
            <a:ext cx="2401327" cy="24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i Emoji 🪴 Tanaman Pot | KAMUS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70" y="297114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🪴 Plante En Pot Emoj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291" y="2003123"/>
            <a:ext cx="2576615" cy="257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390253" y="4256247"/>
            <a:ext cx="2357359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Хвилююсь, що не зрозумію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9" descr="D:\Картинки до тестів\Емоції Рослини в горщиках\potted-plant-whatsap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53" y="2957713"/>
            <a:ext cx="2270496" cy="22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9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639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22469" y="582240"/>
            <a:ext cx="8732066" cy="7567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51670" y="3375090"/>
            <a:ext cx="2415753" cy="5700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b="1" dirty="0" smtClean="0"/>
              <a:t>Що </a:t>
            </a:r>
            <a:r>
              <a:rPr lang="uk-UA" sz="2400" b="1" dirty="0" smtClean="0"/>
              <a:t>таке ґрунт?</a:t>
            </a:r>
            <a:endParaRPr lang="en-US" sz="2400" b="1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74" y="1522003"/>
            <a:ext cx="2843721" cy="426216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80212" y="1599582"/>
            <a:ext cx="3214845" cy="5775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Якою буває земля?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31356" y="1599582"/>
            <a:ext cx="1921863" cy="7238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Земля – це планета </a:t>
            </a:r>
            <a:endParaRPr lang="ru-RU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2" r="19576"/>
          <a:stretch/>
        </p:blipFill>
        <p:spPr>
          <a:xfrm>
            <a:off x="6388991" y="1599582"/>
            <a:ext cx="1692584" cy="158300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275196" y="2481337"/>
            <a:ext cx="2878023" cy="827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Земля – це поверхня планети</a:t>
            </a:r>
            <a:endParaRPr lang="ru-RU" sz="24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2" y="2444952"/>
            <a:ext cx="2398632" cy="145783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36" y="4134721"/>
            <a:ext cx="2093839" cy="145783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80212" y="4208869"/>
            <a:ext cx="4730751" cy="14843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Ґрунт</a:t>
            </a:r>
            <a:r>
              <a:rPr lang="ru-RU" sz="2400" b="1" dirty="0"/>
              <a:t> —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верхній</a:t>
            </a:r>
            <a:r>
              <a:rPr lang="ru-RU" sz="2400" b="1" dirty="0"/>
              <a:t> </a:t>
            </a:r>
            <a:r>
              <a:rPr lang="ru-RU" sz="2400" b="1" dirty="0" err="1"/>
              <a:t>родючий</a:t>
            </a:r>
            <a:r>
              <a:rPr lang="ru-RU" sz="2400" b="1" dirty="0"/>
              <a:t> шар </a:t>
            </a:r>
            <a:r>
              <a:rPr lang="ru-RU" sz="2400" b="1" dirty="0" err="1"/>
              <a:t>землі</a:t>
            </a:r>
            <a:r>
              <a:rPr lang="ru-RU" sz="2400" b="1" dirty="0"/>
              <a:t>, де </a:t>
            </a:r>
            <a:r>
              <a:rPr lang="ru-RU" sz="2400" b="1" dirty="0" err="1"/>
              <a:t>ростуть</a:t>
            </a:r>
            <a:r>
              <a:rPr lang="ru-RU" sz="2400" b="1" dirty="0"/>
              <a:t> </a:t>
            </a:r>
            <a:r>
              <a:rPr lang="ru-RU" sz="2400" b="1" dirty="0" err="1"/>
              <a:t>рослини</a:t>
            </a:r>
            <a:r>
              <a:rPr lang="ru-RU" sz="2400" b="1" dirty="0"/>
              <a:t> і </a:t>
            </a:r>
            <a:r>
              <a:rPr lang="ru-RU" sz="2400" b="1" dirty="0" err="1"/>
              <a:t>живуть</a:t>
            </a:r>
            <a:r>
              <a:rPr lang="ru-RU" sz="2400" b="1" dirty="0"/>
              <a:t> </a:t>
            </a:r>
            <a:r>
              <a:rPr lang="ru-RU" sz="2400" b="1" dirty="0" err="1"/>
              <a:t>різні</a:t>
            </a:r>
            <a:r>
              <a:rPr lang="ru-RU" sz="2400" b="1" dirty="0"/>
              <a:t> </a:t>
            </a:r>
            <a:r>
              <a:rPr lang="ru-RU" sz="2400" b="1" dirty="0" err="1"/>
              <a:t>живі</a:t>
            </a:r>
            <a:r>
              <a:rPr lang="ru-RU" sz="2400" b="1" dirty="0"/>
              <a:t> </a:t>
            </a:r>
            <a:r>
              <a:rPr lang="ru-RU" sz="2400" b="1" dirty="0" err="1"/>
              <a:t>істоти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32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099" y="494528"/>
            <a:ext cx="10114643" cy="905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із чого складається верхній шар </a:t>
            </a:r>
            <a:r>
              <a:rPr lang="uk-UA" sz="3600" b="1" dirty="0" smtClean="0">
                <a:solidFill>
                  <a:schemeClr val="bg1"/>
                </a:solidFill>
              </a:rPr>
              <a:t>землі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r="3182" b="17835"/>
          <a:stretch/>
        </p:blipFill>
        <p:spPr>
          <a:xfrm>
            <a:off x="4908705" y="1554203"/>
            <a:ext cx="6565872" cy="455620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23418" y="2021030"/>
            <a:ext cx="1856373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Ґрунт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651475">
            <a:off x="3087695" y="3467454"/>
            <a:ext cx="2006068" cy="27456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44090" y="3015537"/>
            <a:ext cx="185637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Пісок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4092" y="4253432"/>
            <a:ext cx="185637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Глина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303230">
            <a:off x="2984403" y="2646359"/>
            <a:ext cx="1947299" cy="249306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087694" y="4569342"/>
            <a:ext cx="2063958" cy="27118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370586" y="5541994"/>
            <a:ext cx="1705515" cy="22759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082145" y="5258234"/>
            <a:ext cx="2262884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Каміння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2481" y="494529"/>
            <a:ext cx="8732066" cy="7804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4656" y="1364950"/>
            <a:ext cx="4256315" cy="823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 </a:t>
            </a:r>
            <a:r>
              <a:rPr lang="ru-RU" sz="2000" b="1" dirty="0"/>
              <a:t>склянку з водою </a:t>
            </a:r>
            <a:r>
              <a:rPr lang="ru-RU" sz="2000" b="1" dirty="0" smtClean="0"/>
              <a:t>опусти </a:t>
            </a:r>
            <a:r>
              <a:rPr lang="ru-RU" sz="2000" b="1" dirty="0" err="1"/>
              <a:t>грудочку</a:t>
            </a:r>
            <a:r>
              <a:rPr lang="ru-RU" sz="2000" b="1" dirty="0"/>
              <a:t> </a:t>
            </a:r>
            <a:r>
              <a:rPr lang="ru-RU" sz="2000" b="1" dirty="0" err="1" smtClean="0"/>
              <a:t>ґрунту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/>
              <a:t>т</a:t>
            </a:r>
            <a:r>
              <a:rPr lang="ru-RU" sz="2000" b="1" dirty="0" err="1" smtClean="0"/>
              <a:t>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спостерігаєш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pic>
        <p:nvPicPr>
          <p:cNvPr id="7" name="Picture 2" descr="ÐÐ°ÑÑÐ¸Ð½ÐºÐ¸ Ð¿Ð¾ Ð·Ð°Ð¿ÑÐ¾ÑÑ ÑÑÐ°ÐºÐ°Ð½ Ñ Ð²Ð¾Ð´Ð¾Ð¹ ÐºÐ»Ð¸Ð¿Ð°Ñ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3107" r="12417" b="6287"/>
          <a:stretch/>
        </p:blipFill>
        <p:spPr bwMode="auto">
          <a:xfrm>
            <a:off x="1326451" y="2467233"/>
            <a:ext cx="2077956" cy="278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 ÐµÐ·ÑÐ»ÑÑÐ°Ñ Ð¿Ð¾ÑÑÐºÑ Ð·Ð¾Ð±ÑÐ°Ð¶ÐµÐ½Ñ Ð·Ð° Ð·Ð°Ð¿Ð¸ÑÐ¾Ð¼ &quot;ÐºÐ»Ð¸Ð¿Ð°ÑÑ Ð³ÑÑÐ½Ñ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16311"/>
            <a:ext cx="1240972" cy="12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11" y="4136668"/>
            <a:ext cx="610931" cy="81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8574" y="4050042"/>
            <a:ext cx="573710" cy="8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5777" y="5361280"/>
            <a:ext cx="4148473" cy="9239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Висновок</a:t>
            </a:r>
            <a:r>
              <a:rPr lang="ru-RU" sz="2400" b="1" dirty="0">
                <a:solidFill>
                  <a:schemeClr val="bg1"/>
                </a:solidFill>
              </a:rPr>
              <a:t>. До складу </a:t>
            </a:r>
            <a:r>
              <a:rPr lang="ru-RU" sz="2400" b="1" dirty="0" err="1">
                <a:solidFill>
                  <a:schemeClr val="bg1"/>
                </a:solidFill>
              </a:rPr>
              <a:t>ґрунту</a:t>
            </a:r>
            <a:r>
              <a:rPr lang="ru-RU" sz="2400" b="1" dirty="0">
                <a:solidFill>
                  <a:schemeClr val="bg1"/>
                </a:solidFill>
              </a:rPr>
              <a:t> входить </a:t>
            </a:r>
            <a:r>
              <a:rPr lang="ru-RU" sz="2400" b="1" dirty="0" err="1">
                <a:solidFill>
                  <a:schemeClr val="bg1"/>
                </a:solidFill>
              </a:rPr>
              <a:t>повітря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0297" t="31331" r="49880" b="11638"/>
          <a:stretch/>
        </p:blipFill>
        <p:spPr>
          <a:xfrm>
            <a:off x="8295501" y="2913416"/>
            <a:ext cx="2279046" cy="24478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5404250" y="1364949"/>
            <a:ext cx="5916893" cy="14217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Нагріємо </a:t>
            </a:r>
            <a:r>
              <a:rPr lang="uk-UA" sz="2000" b="1" dirty="0"/>
              <a:t>ґрунт на вогні у бляшанці. </a:t>
            </a:r>
            <a:r>
              <a:rPr lang="uk-UA" sz="2000" b="1" dirty="0" smtClean="0"/>
              <a:t>Потримаємо </a:t>
            </a:r>
            <a:r>
              <a:rPr lang="uk-UA" sz="2000" b="1" dirty="0"/>
              <a:t>над ним шматочок скла або дзеркало. </a:t>
            </a:r>
            <a:r>
              <a:rPr lang="uk-UA" sz="2000" b="1" dirty="0" smtClean="0"/>
              <a:t>Що ми помітимо? Чому </a:t>
            </a:r>
            <a:r>
              <a:rPr lang="uk-UA" sz="2000" b="1" dirty="0"/>
              <a:t>на склі або на дзеркалі з'явилися краплинки води?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78912" y="5361280"/>
            <a:ext cx="4819718" cy="9239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Висновок.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До складу ґрунту входить вода.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249" y="2972446"/>
            <a:ext cx="2265637" cy="227997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5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0261 -0.09537 L -0.01145 -0.23565 L -0.05494 -0.28611 L -0.16953 -0.30208 L -0.20807 -0.20139 L -0.1957 -0.1132 L -0.19218 -0.06273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784080" y="1432866"/>
            <a:ext cx="5888863" cy="266016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У </a:t>
            </a:r>
            <a:r>
              <a:rPr lang="ru-RU" sz="2400" b="1" dirty="0"/>
              <a:t>склянку з водою </a:t>
            </a:r>
            <a:r>
              <a:rPr lang="ru-RU" sz="2400" b="1" dirty="0" err="1" smtClean="0"/>
              <a:t>опустимо</a:t>
            </a:r>
            <a:r>
              <a:rPr lang="ru-RU" sz="2400" b="1" dirty="0" smtClean="0"/>
              <a:t> </a:t>
            </a:r>
            <a:r>
              <a:rPr lang="ru-RU" sz="2400" b="1" dirty="0" err="1"/>
              <a:t>грудочку</a:t>
            </a:r>
            <a:r>
              <a:rPr lang="ru-RU" sz="2400" b="1" dirty="0"/>
              <a:t> </a:t>
            </a:r>
            <a:r>
              <a:rPr lang="ru-RU" sz="2400" b="1" dirty="0" err="1"/>
              <a:t>ґрунту</a:t>
            </a:r>
            <a:r>
              <a:rPr lang="ru-RU" sz="2400" b="1" dirty="0"/>
              <a:t>. </a:t>
            </a:r>
            <a:r>
              <a:rPr lang="ru-RU" sz="2400" b="1" dirty="0" err="1" smtClean="0"/>
              <a:t>Збовтаємо</a:t>
            </a:r>
            <a:r>
              <a:rPr lang="ru-RU" sz="2400" b="1" dirty="0" smtClean="0"/>
              <a:t> </a:t>
            </a:r>
            <a:r>
              <a:rPr lang="ru-RU" sz="2400" b="1" dirty="0" err="1"/>
              <a:t>паличкою</a:t>
            </a:r>
            <a:r>
              <a:rPr lang="ru-RU" sz="2400" b="1" dirty="0"/>
              <a:t>.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/>
              <a:t>т</a:t>
            </a:r>
            <a:r>
              <a:rPr lang="ru-RU" sz="2400" b="1" dirty="0" err="1" smtClean="0"/>
              <a:t>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спостерігаєш</a:t>
            </a:r>
            <a:r>
              <a:rPr lang="ru-RU" sz="2400" b="1" dirty="0" smtClean="0"/>
              <a:t>? </a:t>
            </a:r>
            <a:endParaRPr lang="ru-RU" sz="2400" b="1" dirty="0"/>
          </a:p>
          <a:p>
            <a:r>
              <a:rPr lang="ru-RU" sz="2400" b="1" dirty="0"/>
              <a:t>На дно </a:t>
            </a:r>
            <a:r>
              <a:rPr lang="ru-RU" sz="2400" b="1" dirty="0" err="1"/>
              <a:t>осів</a:t>
            </a:r>
            <a:r>
              <a:rPr lang="ru-RU" sz="2400" b="1" dirty="0"/>
              <a:t> тонкий </a:t>
            </a:r>
            <a:r>
              <a:rPr lang="ru-RU" sz="2400" b="1" dirty="0" err="1"/>
              <a:t>чорний</a:t>
            </a:r>
            <a:r>
              <a:rPr lang="ru-RU" sz="2400" b="1" dirty="0"/>
              <a:t> шар. </a:t>
            </a:r>
            <a:r>
              <a:rPr lang="ru-RU" sz="2400" b="1" dirty="0" err="1"/>
              <a:t>Це</a:t>
            </a:r>
            <a:r>
              <a:rPr lang="ru-RU" sz="2400" b="1" dirty="0"/>
              <a:t> — </a:t>
            </a:r>
            <a:r>
              <a:rPr lang="ru-RU" sz="2400" b="1" dirty="0" err="1"/>
              <a:t>перегній</a:t>
            </a:r>
            <a:r>
              <a:rPr lang="ru-RU" sz="2400" b="1" dirty="0"/>
              <a:t>. А </a:t>
            </a:r>
            <a:r>
              <a:rPr lang="ru-RU" sz="2400" b="1" dirty="0" err="1"/>
              <a:t>нижче</a:t>
            </a:r>
            <a:r>
              <a:rPr lang="ru-RU" sz="2400" b="1" dirty="0"/>
              <a:t> — </a:t>
            </a:r>
            <a:r>
              <a:rPr lang="ru-RU" sz="2400" b="1" dirty="0" err="1"/>
              <a:t>шари</a:t>
            </a:r>
            <a:r>
              <a:rPr lang="ru-RU" sz="2400" b="1" dirty="0"/>
              <a:t> </a:t>
            </a:r>
            <a:r>
              <a:rPr lang="ru-RU" sz="2400" b="1" dirty="0" err="1"/>
              <a:t>глини</a:t>
            </a:r>
            <a:r>
              <a:rPr lang="ru-RU" sz="2400" b="1" dirty="0"/>
              <a:t>, </a:t>
            </a:r>
            <a:r>
              <a:rPr lang="ru-RU" sz="2400" b="1" dirty="0" err="1"/>
              <a:t>піску</a:t>
            </a:r>
            <a:r>
              <a:rPr lang="ru-RU" sz="2400" b="1" dirty="0"/>
              <a:t> й </a:t>
            </a:r>
            <a:r>
              <a:rPr lang="ru-RU" sz="2400" b="1" dirty="0" err="1"/>
              <a:t>дрібні</a:t>
            </a:r>
            <a:r>
              <a:rPr lang="ru-RU" sz="2400" b="1" dirty="0"/>
              <a:t> </a:t>
            </a:r>
            <a:r>
              <a:rPr lang="ru-RU" sz="2400" b="1" dirty="0" err="1"/>
              <a:t>камінці</a:t>
            </a:r>
            <a:r>
              <a:rPr lang="ru-RU" sz="2400" b="1" dirty="0"/>
              <a:t>.</a:t>
            </a:r>
          </a:p>
        </p:txBody>
      </p:sp>
      <p:pic>
        <p:nvPicPr>
          <p:cNvPr id="11" name="Picture 2" descr="Ð ÐµÐ·ÑÐ»ÑÑÐ°Ñ Ð¿Ð¾ÑÑÐºÑ Ð·Ð¾Ð±ÑÐ°Ð¶ÐµÐ½Ñ Ð·Ð° Ð·Ð°Ð¿Ð¸ÑÐ¾Ð¼ &quot;ÐºÐ»Ð¸Ð¿Ð°ÑÑ Ð³ÑÑÐ½Ñ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584" y="1939561"/>
            <a:ext cx="1865926" cy="186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84079" y="4234167"/>
            <a:ext cx="5656889" cy="10546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Висновок.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У </a:t>
            </a:r>
            <a:r>
              <a:rPr lang="ru-RU" sz="2400" b="1" dirty="0" err="1">
                <a:solidFill>
                  <a:schemeClr val="bg1"/>
                </a:solidFill>
              </a:rPr>
              <a:t>ґрунті</a:t>
            </a:r>
            <a:r>
              <a:rPr lang="ru-RU" sz="2400" b="1" dirty="0">
                <a:solidFill>
                  <a:schemeClr val="bg1"/>
                </a:solidFill>
              </a:rPr>
              <a:t> є </a:t>
            </a:r>
            <a:r>
              <a:rPr lang="ru-RU" sz="2400" b="1" dirty="0" err="1">
                <a:solidFill>
                  <a:schemeClr val="bg1"/>
                </a:solidFill>
              </a:rPr>
              <a:t>пісок</a:t>
            </a:r>
            <a:r>
              <a:rPr lang="ru-RU" sz="2400" b="1" dirty="0">
                <a:solidFill>
                  <a:schemeClr val="bg1"/>
                </a:solidFill>
              </a:rPr>
              <a:t> і глина.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42481" y="494529"/>
            <a:ext cx="8732066" cy="7804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58" y="4005746"/>
            <a:ext cx="2286118" cy="230058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27" name="Picture 3" descr="D:\1 клас\3 Я досліджую світ\1 УРОКИ 2023\4 Людина і природа\№080 Який склад має ґрунт\2024-03-28_143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58" y="1591373"/>
            <a:ext cx="2286118" cy="22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14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2721" y="516890"/>
            <a:ext cx="8732066" cy="8547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 чого складається ґрунт?</a:t>
            </a:r>
          </a:p>
        </p:txBody>
      </p:sp>
      <p:sp>
        <p:nvSpPr>
          <p:cNvPr id="8" name="Табличка 7"/>
          <p:cNvSpPr/>
          <p:nvPr/>
        </p:nvSpPr>
        <p:spPr>
          <a:xfrm>
            <a:off x="2857863" y="2506206"/>
            <a:ext cx="3002856" cy="1118737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Склад </a:t>
            </a:r>
            <a:r>
              <a:rPr lang="ru-RU" sz="3200" b="1" dirty="0" err="1" smtClean="0"/>
              <a:t>ґ</a:t>
            </a:r>
            <a:r>
              <a:rPr lang="ru-RU" sz="3200" b="1" dirty="0" err="1" smtClean="0"/>
              <a:t>рунту</a:t>
            </a:r>
            <a:endParaRPr lang="ru-RU" sz="4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t="11980" r="59541" b="8347"/>
          <a:stretch/>
        </p:blipFill>
        <p:spPr>
          <a:xfrm>
            <a:off x="8736807" y="1695182"/>
            <a:ext cx="2462577" cy="4509199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Табличка 10"/>
          <p:cNvSpPr/>
          <p:nvPr/>
        </p:nvSpPr>
        <p:spPr>
          <a:xfrm>
            <a:off x="3299171" y="1521006"/>
            <a:ext cx="2275248" cy="849586"/>
          </a:xfrm>
          <a:prstGeom prst="plaque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перегній</a:t>
            </a:r>
            <a:endParaRPr lang="ru-RU" sz="4000" b="1" dirty="0"/>
          </a:p>
        </p:txBody>
      </p:sp>
      <p:sp>
        <p:nvSpPr>
          <p:cNvPr id="12" name="Табличка 11"/>
          <p:cNvSpPr/>
          <p:nvPr/>
        </p:nvSpPr>
        <p:spPr>
          <a:xfrm>
            <a:off x="1070791" y="2771160"/>
            <a:ext cx="1511974" cy="849586"/>
          </a:xfrm>
          <a:prstGeom prst="plaque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глина</a:t>
            </a:r>
            <a:endParaRPr lang="ru-RU" sz="4000" b="1" dirty="0"/>
          </a:p>
        </p:txBody>
      </p:sp>
      <p:sp>
        <p:nvSpPr>
          <p:cNvPr id="13" name="Табличка 12"/>
          <p:cNvSpPr/>
          <p:nvPr/>
        </p:nvSpPr>
        <p:spPr>
          <a:xfrm rot="20576941">
            <a:off x="5830331" y="1654036"/>
            <a:ext cx="1601801" cy="849586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пісок</a:t>
            </a:r>
            <a:endParaRPr lang="ru-RU" sz="4000" b="1" dirty="0"/>
          </a:p>
        </p:txBody>
      </p:sp>
      <p:sp>
        <p:nvSpPr>
          <p:cNvPr id="14" name="Табличка 13"/>
          <p:cNvSpPr/>
          <p:nvPr/>
        </p:nvSpPr>
        <p:spPr>
          <a:xfrm rot="1213086">
            <a:off x="1318765" y="1635116"/>
            <a:ext cx="1511974" cy="849586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 </a:t>
            </a:r>
            <a:r>
              <a:rPr lang="ru-RU" sz="3200" b="1" dirty="0" smtClean="0"/>
              <a:t>вода</a:t>
            </a:r>
            <a:endParaRPr lang="ru-RU" sz="4000" b="1" dirty="0"/>
          </a:p>
        </p:txBody>
      </p:sp>
      <p:sp>
        <p:nvSpPr>
          <p:cNvPr id="15" name="Табличка 14"/>
          <p:cNvSpPr/>
          <p:nvPr/>
        </p:nvSpPr>
        <p:spPr>
          <a:xfrm>
            <a:off x="6108754" y="2704959"/>
            <a:ext cx="1827794" cy="849586"/>
          </a:xfrm>
          <a:prstGeom prst="plaque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повітря</a:t>
            </a:r>
            <a:endParaRPr lang="ru-RU" sz="4000" b="1" dirty="0"/>
          </a:p>
        </p:txBody>
      </p:sp>
      <p:sp>
        <p:nvSpPr>
          <p:cNvPr id="16" name="Табличка 15"/>
          <p:cNvSpPr/>
          <p:nvPr/>
        </p:nvSpPr>
        <p:spPr>
          <a:xfrm>
            <a:off x="2582765" y="3800985"/>
            <a:ext cx="3525989" cy="730729"/>
          </a:xfrm>
          <a:prstGeom prst="plaque">
            <a:avLst/>
          </a:prstGeom>
          <a:solidFill>
            <a:srgbClr val="72265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мінеральні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солі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8539" y="4773221"/>
            <a:ext cx="6799099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Чорного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забарвлення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ґрунту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надає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перегній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Найбільше перегною в чорноземних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ґрунтах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65572" y="494529"/>
            <a:ext cx="8732066" cy="7953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Що таке перегній?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52600" y="3292129"/>
            <a:ext cx="4093029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Речовина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— те, </a:t>
            </a:r>
            <a:endParaRPr lang="ru-RU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</a:rPr>
              <a:t>із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чого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складаються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всі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тіла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об’єкти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80336" y="1442280"/>
            <a:ext cx="7702538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Перегній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—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чорні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перегнилі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рештки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рослин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тварин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містять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поживні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речовини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необхідні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для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життя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рослин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Перегній: корисний помічник у садівництв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58" y="3292129"/>
            <a:ext cx="4474480" cy="300053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1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670</Words>
  <Application>Microsoft Office PowerPoint</Application>
  <PresentationFormat>Произвольный</PresentationFormat>
  <Paragraphs>123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80</cp:revision>
  <dcterms:created xsi:type="dcterms:W3CDTF">2018-01-05T16:38:53Z</dcterms:created>
  <dcterms:modified xsi:type="dcterms:W3CDTF">2024-03-31T09:02:01Z</dcterms:modified>
</cp:coreProperties>
</file>