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13" r:id="rId3"/>
    <p:sldId id="315" r:id="rId4"/>
    <p:sldId id="314" r:id="rId5"/>
    <p:sldId id="293" r:id="rId6"/>
    <p:sldId id="285" r:id="rId7"/>
    <p:sldId id="287" r:id="rId8"/>
    <p:sldId id="301" r:id="rId9"/>
    <p:sldId id="288" r:id="rId10"/>
    <p:sldId id="299" r:id="rId11"/>
    <p:sldId id="307" r:id="rId12"/>
    <p:sldId id="305" r:id="rId13"/>
    <p:sldId id="317" r:id="rId14"/>
    <p:sldId id="309" r:id="rId15"/>
    <p:sldId id="31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231"/>
    <a:srgbClr val="74F4E8"/>
    <a:srgbClr val="EC7CA4"/>
    <a:srgbClr val="C31D58"/>
    <a:srgbClr val="2F3242"/>
    <a:srgbClr val="722651"/>
    <a:srgbClr val="295FFF"/>
    <a:srgbClr val="27C268"/>
    <a:srgbClr val="FF313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8685" y="4927167"/>
            <a:ext cx="9286796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Якими бувають тварини?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5" y="1284514"/>
            <a:ext cx="2588623" cy="3156858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23650" y="1692313"/>
            <a:ext cx="378823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ПРИРОДА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88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3257" y="515586"/>
            <a:ext cx="9895113" cy="7471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Назви тварин. Розкажи, які з них </a:t>
            </a:r>
            <a:r>
              <a:rPr lang="uk-UA" sz="3200" b="1" dirty="0" smtClean="0">
                <a:solidFill>
                  <a:schemeClr val="bg1"/>
                </a:solidFill>
              </a:rPr>
              <a:t>свійські.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11" y="1961722"/>
            <a:ext cx="2146680" cy="214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16" y="1965465"/>
            <a:ext cx="1939183" cy="19918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67" y="1890456"/>
            <a:ext cx="1574802" cy="205365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86" y="1978826"/>
            <a:ext cx="2279429" cy="201725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12" y="4320916"/>
            <a:ext cx="1589726" cy="193084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21" y="4320915"/>
            <a:ext cx="2464492" cy="193084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4098" name="Picture 2" descr="D:\Картинки до тестів\Тварини\sl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14" y="4151986"/>
            <a:ext cx="1829751" cy="205084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Центральна бібліотека для дітей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591" y="4224242"/>
            <a:ext cx="1862548" cy="204880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518731" y="1328058"/>
            <a:ext cx="8732066" cy="48045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відмінності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способі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диких і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свійських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тварин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можеш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назвати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uk-UA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2127" y="2045767"/>
            <a:ext cx="2716873" cy="1978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80130" y="1998160"/>
            <a:ext cx="2716873" cy="1978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70855" y="4224242"/>
            <a:ext cx="3044888" cy="22527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893629" y="4224242"/>
            <a:ext cx="2329542" cy="1978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3886" y="494529"/>
            <a:ext cx="10030261" cy="11133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Вибери </a:t>
            </a:r>
            <a:r>
              <a:rPr lang="uk-UA" sz="3600" b="1" dirty="0">
                <a:solidFill>
                  <a:schemeClr val="bg1"/>
                </a:solidFill>
              </a:rPr>
              <a:t>тварин, які піклуються про себе самі.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 називають таких тварин?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96" y="1853181"/>
            <a:ext cx="1732701" cy="2264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24" y="2033345"/>
            <a:ext cx="3150227" cy="1690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4" y="4193517"/>
            <a:ext cx="2670300" cy="2100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832" y="1607893"/>
            <a:ext cx="1523769" cy="19937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28" y="2033345"/>
            <a:ext cx="1826597" cy="23298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81" y="3926104"/>
            <a:ext cx="2731608" cy="24584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51" y="4262344"/>
            <a:ext cx="2858953" cy="20598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82" y="3911162"/>
            <a:ext cx="2382434" cy="238243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017735" y="1797673"/>
            <a:ext cx="3666404" cy="1978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396243" y="1575461"/>
            <a:ext cx="2422946" cy="2148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11629" y="4130846"/>
            <a:ext cx="2772223" cy="2422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97582" y="3944150"/>
            <a:ext cx="3349189" cy="2422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1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0968" y="592500"/>
            <a:ext cx="8732066" cy="8770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Гра</a:t>
            </a:r>
            <a:r>
              <a:rPr lang="ru-RU" sz="4000" b="1" dirty="0" smtClean="0"/>
              <a:t> «</a:t>
            </a:r>
            <a:r>
              <a:rPr lang="ru-RU" sz="4000" b="1" dirty="0" err="1" smtClean="0"/>
              <a:t>Закінчі</a:t>
            </a:r>
            <a:r>
              <a:rPr lang="ru-RU" sz="4000" b="1" dirty="0" smtClean="0"/>
              <a:t> </a:t>
            </a:r>
            <a:r>
              <a:rPr lang="ru-RU" sz="4000" b="1" dirty="0" err="1"/>
              <a:t>речення</a:t>
            </a:r>
            <a:r>
              <a:rPr lang="ru-RU" sz="4000" b="1" dirty="0"/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51451" y="1599138"/>
            <a:ext cx="5515550" cy="23438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Тварини, які </a:t>
            </a:r>
            <a:endParaRPr lang="uk-U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/>
              <a:t>самі </a:t>
            </a:r>
            <a:r>
              <a:rPr lang="uk-UA" sz="2400" b="1" dirty="0"/>
              <a:t>добувають собі їжу, </a:t>
            </a:r>
            <a:endParaRPr lang="uk-U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/>
              <a:t>захищаються </a:t>
            </a:r>
            <a:r>
              <a:rPr lang="uk-UA" sz="2400" b="1" dirty="0"/>
              <a:t>від ворогів, </a:t>
            </a:r>
            <a:endParaRPr lang="uk-U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/>
              <a:t>самі </a:t>
            </a:r>
            <a:r>
              <a:rPr lang="uk-UA" sz="2400" b="1" dirty="0"/>
              <a:t>влаштовують житло, </a:t>
            </a:r>
            <a:endParaRPr lang="uk-U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/>
              <a:t> </a:t>
            </a:r>
            <a:r>
              <a:rPr lang="uk-UA" sz="2400" b="1" dirty="0"/>
              <a:t>турбуються про </a:t>
            </a:r>
            <a:r>
              <a:rPr lang="uk-UA" sz="2400" b="1" dirty="0" smtClean="0"/>
              <a:t>потомство, </a:t>
            </a:r>
            <a:r>
              <a:rPr lang="uk-UA" sz="2400" b="1" dirty="0"/>
              <a:t>називаються …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1654" y="3530556"/>
            <a:ext cx="2590061" cy="6090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дикими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/>
        </p:blipFill>
        <p:spPr>
          <a:xfrm>
            <a:off x="3211654" y="4392005"/>
            <a:ext cx="2716160" cy="20177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>
          <a:xfrm>
            <a:off x="631759" y="4166632"/>
            <a:ext cx="2340780" cy="224310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>
          <a:xfrm>
            <a:off x="6545971" y="3942974"/>
            <a:ext cx="2043964" cy="24667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"/>
          <a:stretch/>
        </p:blipFill>
        <p:spPr>
          <a:xfrm>
            <a:off x="8955328" y="4139600"/>
            <a:ext cx="2566829" cy="225679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6545971" y="1599138"/>
            <a:ext cx="4818714" cy="23438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Тварини, яких </a:t>
            </a:r>
            <a:endParaRPr lang="uk-U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/>
              <a:t>розводять </a:t>
            </a:r>
            <a:r>
              <a:rPr lang="uk-UA" sz="2400" b="1" dirty="0"/>
              <a:t>люди, </a:t>
            </a:r>
            <a:endParaRPr lang="uk-U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/>
              <a:t>годують </a:t>
            </a:r>
            <a:r>
              <a:rPr lang="uk-UA" sz="2400" b="1" dirty="0"/>
              <a:t>і захищають їх, </a:t>
            </a:r>
            <a:endParaRPr lang="uk-U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/>
              <a:t>будують </a:t>
            </a:r>
            <a:r>
              <a:rPr lang="uk-UA" sz="2400" b="1" dirty="0"/>
              <a:t>для них житло, </a:t>
            </a:r>
            <a:endParaRPr lang="uk-U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/>
              <a:t>піклуються </a:t>
            </a:r>
            <a:r>
              <a:rPr lang="uk-UA" sz="2400" b="1" dirty="0"/>
              <a:t>про їх потомство, називаються …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54646" y="3530556"/>
            <a:ext cx="2768191" cy="48861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свійськими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6143" y="494529"/>
            <a:ext cx="8425456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671457"/>
            <a:ext cx="1174041" cy="11865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 №1-2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6143" y="1372197"/>
            <a:ext cx="8425456" cy="73963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цифри. Чи знаєш ти назви всіх цих тварин? Назви тих, які живуть у природних умовах України, підкресли олівцем зеленого кольору</a:t>
            </a:r>
          </a:p>
        </p:txBody>
      </p:sp>
      <p:pic>
        <p:nvPicPr>
          <p:cNvPr id="5122" name="Picture 2" descr="D:\1 клас\3 Я досліджую світ\1 УРОКИ 2023\4 Людина і природа\№088 Якими бувають тварини\2024-04-19_2239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38630" r="179" b="380"/>
          <a:stretch/>
        </p:blipFill>
        <p:spPr bwMode="auto">
          <a:xfrm>
            <a:off x="1796142" y="2252742"/>
            <a:ext cx="7086601" cy="2268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1989609" y="3142798"/>
            <a:ext cx="431554" cy="4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3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60466" y="3142798"/>
            <a:ext cx="431554" cy="4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2</a:t>
            </a:r>
            <a:endParaRPr lang="ru-RU" sz="24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32406" y="3142798"/>
            <a:ext cx="431554" cy="4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6</a:t>
            </a:r>
            <a:endParaRPr lang="ru-RU" sz="2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81124" y="3142798"/>
            <a:ext cx="431554" cy="4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5</a:t>
            </a:r>
            <a:endParaRPr lang="ru-RU" sz="24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82182" y="3142798"/>
            <a:ext cx="431554" cy="4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533283" y="3142798"/>
            <a:ext cx="431554" cy="4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1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796142" y="1372197"/>
            <a:ext cx="8425456" cy="73963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Додрукуй слова. Наведи по одному прикладу назв.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46993" y="4039774"/>
            <a:ext cx="816967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638878" y="4424299"/>
            <a:ext cx="2109560" cy="544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481124" y="4424299"/>
            <a:ext cx="123008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D:\1 клас\3 Я досліджую світ\1 УРОКИ 2023\4 Людина і природа\№088 Якими бувають тварини\2024-04-19_2239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6" b="945"/>
          <a:stretch/>
        </p:blipFill>
        <p:spPr bwMode="auto">
          <a:xfrm>
            <a:off x="1769919" y="2252742"/>
            <a:ext cx="8477901" cy="2268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246993" y="2334771"/>
            <a:ext cx="2959350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рослини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92020" y="2820546"/>
            <a:ext cx="2912837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тварини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82461" y="3319311"/>
            <a:ext cx="2896228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рослини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97081" y="3938524"/>
            <a:ext cx="2900878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тварини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62249" y="2297431"/>
            <a:ext cx="2959350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мак, клен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16962" y="2820546"/>
            <a:ext cx="2912837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лис, дятел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06343" y="3306321"/>
            <a:ext cx="3041477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огірок, вишня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078689" y="3938523"/>
            <a:ext cx="2900878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курка, собака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роб в пара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565259"/>
            <a:ext cx="2671363" cy="197680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0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9" grpId="0" animBg="1"/>
      <p:bldP spid="15" grpId="0" animBg="1"/>
      <p:bldP spid="18" grpId="0" animBg="1"/>
      <p:bldP spid="5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542">
            <a:off x="854942" y="2103178"/>
            <a:ext cx="2617762" cy="19145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284513" y="520439"/>
            <a:ext cx="9416143" cy="1134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/>
              <a:t>Пригадай</a:t>
            </a:r>
            <a:r>
              <a:rPr lang="ru-RU" sz="3200" b="1" dirty="0"/>
              <a:t> </a:t>
            </a:r>
            <a:r>
              <a:rPr lang="ru-RU" sz="3200" b="1" dirty="0" err="1"/>
              <a:t>казки</a:t>
            </a:r>
            <a:r>
              <a:rPr lang="ru-RU" sz="3200" b="1" dirty="0"/>
              <a:t>, у </a:t>
            </a:r>
            <a:r>
              <a:rPr lang="ru-RU" sz="3200" b="1" dirty="0" err="1"/>
              <a:t>яких</a:t>
            </a:r>
            <a:r>
              <a:rPr lang="ru-RU" sz="3200" b="1" dirty="0"/>
              <a:t> </a:t>
            </a:r>
            <a:r>
              <a:rPr lang="ru-RU" sz="3200" b="1" dirty="0" err="1"/>
              <a:t>розповідається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про </a:t>
            </a:r>
            <a:r>
              <a:rPr lang="ru-RU" sz="3200" b="1" dirty="0"/>
              <a:t>диких і </a:t>
            </a:r>
            <a:r>
              <a:rPr lang="ru-RU" sz="3200" b="1" dirty="0" err="1"/>
              <a:t>свійських</a:t>
            </a:r>
            <a:r>
              <a:rPr lang="ru-RU" sz="3200" b="1" dirty="0"/>
              <a:t> </a:t>
            </a:r>
            <a:r>
              <a:rPr lang="ru-RU" sz="3200" b="1" dirty="0" err="1"/>
              <a:t>тварин</a:t>
            </a:r>
            <a:r>
              <a:rPr lang="ru-RU" sz="3200" b="1" dirty="0"/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74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0724" y="1676402"/>
            <a:ext cx="1877533" cy="4898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Колосок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Казки про тварин: &quot;Рукавичка&quot; (текст + аудіоказка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20" y="2141798"/>
            <a:ext cx="3095894" cy="17832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53770" y="1694481"/>
            <a:ext cx="2459915" cy="4898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Рукавичка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Українські народні казки для дітей дошкільного віку | Діти in 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277">
            <a:off x="7870268" y="2158980"/>
            <a:ext cx="3228533" cy="18029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032421" y="1694481"/>
            <a:ext cx="2291188" cy="4898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Колобок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80" name="Picture 8" descr="Інтерв'ю з Олександром Курляндським: &quot;Мій вовк у &quot;Ну, постривай!&quot; - повний  невдаха&quot; | Сьогодн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1997">
            <a:off x="899310" y="4315717"/>
            <a:ext cx="2758264" cy="20308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21071940">
            <a:off x="716648" y="4001330"/>
            <a:ext cx="2545685" cy="4898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Папуга Кеша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Вінні Пух (історія найвідомішого ведмедя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r="3307"/>
          <a:stretch/>
        </p:blipFill>
        <p:spPr bwMode="auto">
          <a:xfrm rot="312685">
            <a:off x="8070395" y="4053457"/>
            <a:ext cx="2916000" cy="176659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881257" y="3756402"/>
            <a:ext cx="3864429" cy="4898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Вінні Пух і всі-всі-всі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84" name="Picture 12" descr="🇺🇦 ЩЕНЯЧИЙ ПАТРУЛЬ та ВИКРАДАЧ СОЛОДОЩІВ / Аудіоказка Українською Мовою  СЛУХАТИ ОНЛАЙ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26" y="3756402"/>
            <a:ext cx="3674389" cy="206684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5327" y="5823246"/>
            <a:ext cx="708115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тварини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казках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подобаються</a:t>
            </a:r>
            <a:r>
              <a:rPr lang="ru-RU" sz="2400" b="1" dirty="0" smtClean="0"/>
              <a:t> </a:t>
            </a:r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найбільше</a:t>
            </a:r>
            <a:r>
              <a:rPr lang="ru-RU" sz="2400" b="1" dirty="0"/>
              <a:t>? </a:t>
            </a:r>
            <a:r>
              <a:rPr lang="ru-RU" sz="2400" b="1" dirty="0" err="1"/>
              <a:t>Чому</a:t>
            </a:r>
            <a:r>
              <a:rPr lang="ru-RU" sz="2400" b="1" dirty="0"/>
              <a:t>?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ознаки</a:t>
            </a:r>
            <a:r>
              <a:rPr lang="ru-RU" sz="2400" b="1" dirty="0"/>
              <a:t> </a:t>
            </a:r>
            <a:r>
              <a:rPr lang="ru-RU" sz="2400" b="1" dirty="0" err="1"/>
              <a:t>їм</a:t>
            </a:r>
            <a:r>
              <a:rPr lang="ru-RU" sz="2400" b="1" dirty="0"/>
              <a:t> </a:t>
            </a:r>
            <a:r>
              <a:rPr lang="ru-RU" sz="2400" b="1" dirty="0" err="1"/>
              <a:t>притаманні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46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714500" y="1578564"/>
            <a:ext cx="8762999" cy="816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висловлюваннями диких і свійських тваринок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790699" y="597697"/>
            <a:ext cx="8686800" cy="8827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pic>
        <p:nvPicPr>
          <p:cNvPr id="1028" name="Picture 4" descr="Тваринка в домі: що потрібно знати? | HOME 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21888"/>
          <a:stretch/>
        </p:blipFill>
        <p:spPr bwMode="auto">
          <a:xfrm>
            <a:off x="2502293" y="2715398"/>
            <a:ext cx="4411972" cy="202498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бір для малювання картин за номерами &quot;Милий їжачок&quot; – фото, відгуки,  характеристики в інтернет-магазині ROZETKA від продавця: Drawing Stones |  Купити в Україні: Києві, Харкові, Дніпрі, Одесі, Запоріжжі, Львов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25" y="2637440"/>
            <a:ext cx="1984960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одословная моего хомяка (Афанасий Ботяновский) / Проза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2" y="2715398"/>
            <a:ext cx="2070326" cy="1988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Хвилястий папужка купити - Вигідні ціни на Тваринки, птахи в  інтернет-магазині ПРИР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023" y="2735411"/>
            <a:ext cx="2646613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79760" y="4842201"/>
            <a:ext cx="1860670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06951" y="4794316"/>
            <a:ext cx="3097481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Завдання принесли втому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13643" y="4794316"/>
            <a:ext cx="2479694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Здивувала інформація </a:t>
            </a:r>
            <a:endParaRPr lang="ru-RU" sz="28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6914265" y="4740385"/>
            <a:ext cx="2379636" cy="135560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Урок пройшов непомітно</a:t>
            </a:r>
          </a:p>
        </p:txBody>
      </p:sp>
    </p:spTree>
    <p:extLst>
      <p:ext uri="{BB962C8B-B14F-4D97-AF65-F5344CB8AC3E}">
        <p14:creationId xmlns:p14="http://schemas.microsoft.com/office/powerpoint/2010/main" val="12392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02996" y="527184"/>
            <a:ext cx="8732066" cy="8661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Послухай </a:t>
            </a:r>
            <a:r>
              <a:rPr lang="uk-UA" sz="3600" b="1" dirty="0">
                <a:solidFill>
                  <a:schemeClr val="bg1"/>
                </a:solidFill>
              </a:rPr>
              <a:t>вірш та </a:t>
            </a:r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0230" y="2221012"/>
            <a:ext cx="5595256" cy="26557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/>
              <a:t>І знову дзвоник кличе в клас,</a:t>
            </a:r>
            <a:endParaRPr lang="ru-RU" sz="3200" dirty="0"/>
          </a:p>
          <a:p>
            <a:r>
              <a:rPr lang="uk-UA" sz="3200" dirty="0"/>
              <a:t>Знання нові чекають нас.</a:t>
            </a:r>
            <a:endParaRPr lang="ru-RU" sz="3200" dirty="0"/>
          </a:p>
          <a:p>
            <a:r>
              <a:rPr lang="uk-UA" sz="3200" dirty="0" smtClean="0"/>
              <a:t>Тож </a:t>
            </a:r>
            <a:r>
              <a:rPr lang="uk-UA" sz="3200" dirty="0"/>
              <a:t>починаємо урок </a:t>
            </a:r>
            <a:endParaRPr lang="ru-RU" sz="3200" dirty="0"/>
          </a:p>
          <a:p>
            <a:r>
              <a:rPr lang="uk-UA" sz="3200" dirty="0"/>
              <a:t>І зробимо наступний крок.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980" b="10785"/>
          <a:stretch/>
        </p:blipFill>
        <p:spPr>
          <a:xfrm>
            <a:off x="6531428" y="1981526"/>
            <a:ext cx="4921119" cy="340241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27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431472" y="1676535"/>
            <a:ext cx="9329058" cy="1523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Уяви свою «внутрішню тваринку». Погладжуй свою грудну клітину так, наче гладиш свого «котика/песика/пташку/ хом’ячка» чи іншу тваринку, і промовляй звертання до себе: </a:t>
            </a:r>
          </a:p>
          <a:p>
            <a:r>
              <a:rPr lang="uk-UA" sz="2000" b="1" dirty="0" smtClean="0">
                <a:solidFill>
                  <a:srgbClr val="FF0000"/>
                </a:solidFill>
              </a:rPr>
              <a:t>Я з тобою, моя/мій (Алінко, Женю, Даніелю, Артеме, Тимуре тощо)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752601" y="347326"/>
            <a:ext cx="8686800" cy="12094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Вправа «Внутрішня тваринка»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Тваринка в домі: що потрібно знати? | HOME 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21888"/>
          <a:stretch/>
        </p:blipFill>
        <p:spPr bwMode="auto">
          <a:xfrm>
            <a:off x="2526564" y="3444760"/>
            <a:ext cx="4411972" cy="202498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бір для малювання картин за номерами &quot;Милий їжачок&quot; – фото, відгуки,  характеристики в інтернет-магазині ROZETKA від продавця: Drawing Stones |  Купити в Україні: Києві, Харкові, Дніпрі, Одесі, Запоріжжі, Львов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96" y="3464773"/>
            <a:ext cx="1984960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одословная моего хомяка (Афанасий Ботяновский) / Проза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3" y="3444760"/>
            <a:ext cx="2070326" cy="1988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Хвилястий папужка купити - Вигідні ціни на Тваринки, птахи в  інтернет-магазині ПРИР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94" y="3464773"/>
            <a:ext cx="2646613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6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551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7157" y="479192"/>
            <a:ext cx="8854855" cy="76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" b="7606"/>
          <a:stretch/>
        </p:blipFill>
        <p:spPr>
          <a:xfrm>
            <a:off x="10085585" y="4409775"/>
            <a:ext cx="1365720" cy="19576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" b="8694"/>
          <a:stretch/>
        </p:blipFill>
        <p:spPr>
          <a:xfrm>
            <a:off x="687008" y="4391862"/>
            <a:ext cx="2168983" cy="19576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" b="8356"/>
          <a:stretch/>
        </p:blipFill>
        <p:spPr>
          <a:xfrm>
            <a:off x="3017787" y="4391862"/>
            <a:ext cx="1656819" cy="19576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4"/>
          <a:stretch/>
        </p:blipFill>
        <p:spPr>
          <a:xfrm>
            <a:off x="9716715" y="2518090"/>
            <a:ext cx="1734590" cy="167977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4132" r="6547" b="15679"/>
          <a:stretch/>
        </p:blipFill>
        <p:spPr>
          <a:xfrm>
            <a:off x="4881556" y="2560394"/>
            <a:ext cx="1935475" cy="167977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" b="14930"/>
          <a:stretch/>
        </p:blipFill>
        <p:spPr>
          <a:xfrm>
            <a:off x="7132054" y="4391865"/>
            <a:ext cx="2459807" cy="197555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" r="-1818" b="8732"/>
          <a:stretch/>
        </p:blipFill>
        <p:spPr>
          <a:xfrm>
            <a:off x="3050444" y="2560394"/>
            <a:ext cx="1575985" cy="17116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2066" r="10933" b="12488"/>
          <a:stretch/>
        </p:blipFill>
        <p:spPr>
          <a:xfrm>
            <a:off x="696684" y="2518090"/>
            <a:ext cx="2100945" cy="17540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146" name="Picture 2" descr="D:\Картинки до тестів\Тварини\Ґав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42" y="4391862"/>
            <a:ext cx="1579702" cy="195764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Тварини\Рибка Немо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 r="16023"/>
          <a:stretch/>
        </p:blipFill>
        <p:spPr bwMode="auto">
          <a:xfrm>
            <a:off x="7132054" y="2518091"/>
            <a:ext cx="2288403" cy="17220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830287" y="1292326"/>
            <a:ext cx="6564086" cy="5255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зображені об’єкти. Що їх об’єднує?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41154" y="1896375"/>
            <a:ext cx="9516406" cy="509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Всі ці об’єкти природи живляться, дихають, рухаються, розвиваються.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7428" y="570728"/>
            <a:ext cx="9658178" cy="7511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97428" y="3433446"/>
            <a:ext cx="6193972" cy="1067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Частиною якої природи є тварини? Доведи свою думку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03125" y="1426409"/>
            <a:ext cx="6188275" cy="9554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Із поданих складів </a:t>
            </a:r>
            <a:r>
              <a:rPr lang="uk-UA" sz="2800" b="1" dirty="0" smtClean="0">
                <a:solidFill>
                  <a:schemeClr val="bg1"/>
                </a:solidFill>
              </a:rPr>
              <a:t>утвори </a:t>
            </a:r>
            <a:r>
              <a:rPr lang="uk-UA" sz="2800" b="1" dirty="0">
                <a:solidFill>
                  <a:schemeClr val="bg1"/>
                </a:solidFill>
              </a:rPr>
              <a:t>слово та </a:t>
            </a:r>
            <a:r>
              <a:rPr lang="uk-UA" sz="2800" b="1" dirty="0" smtClean="0">
                <a:solidFill>
                  <a:schemeClr val="bg1"/>
                </a:solidFill>
              </a:rPr>
              <a:t>дізнайся </a:t>
            </a:r>
            <a:r>
              <a:rPr lang="uk-UA" sz="2800" b="1" dirty="0">
                <a:solidFill>
                  <a:schemeClr val="bg1"/>
                </a:solidFill>
              </a:rPr>
              <a:t>тему уроку.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4351692" y="2500645"/>
            <a:ext cx="1157827" cy="816121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/>
              <a:t>тва</a:t>
            </a:r>
            <a:endParaRPr lang="ru-RU" sz="4000" b="1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5613810" y="2500649"/>
            <a:ext cx="1157827" cy="816121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/>
              <a:t>ни</a:t>
            </a:r>
            <a:endParaRPr lang="ru-RU" sz="4000" b="1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139435" y="2478872"/>
            <a:ext cx="1157827" cy="816121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/>
              <a:t>ри</a:t>
            </a:r>
            <a:endParaRPr lang="ru-RU" sz="4000" b="1" dirty="0"/>
          </a:p>
        </p:txBody>
      </p:sp>
      <p:pic>
        <p:nvPicPr>
          <p:cNvPr id="13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71" y="1477082"/>
            <a:ext cx="2861435" cy="428871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03125" y="4609330"/>
            <a:ext cx="6188275" cy="104035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Гра </a:t>
            </a:r>
            <a:r>
              <a:rPr lang="uk-UA" sz="2800" b="1" dirty="0" smtClean="0">
                <a:solidFill>
                  <a:schemeClr val="bg1"/>
                </a:solidFill>
              </a:rPr>
              <a:t>«Я знаю»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Назви тварин, яких ти  знаєш?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19557 0.0030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09739 0.0046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1394" y="505327"/>
            <a:ext cx="10011145" cy="1201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Роздивись зображення тварин</a:t>
            </a:r>
            <a:r>
              <a:rPr lang="uk-UA" sz="3200" b="1" dirty="0">
                <a:solidFill>
                  <a:schemeClr val="bg1"/>
                </a:solidFill>
              </a:rPr>
              <a:t>. Які з них </a:t>
            </a:r>
            <a:r>
              <a:rPr lang="uk-UA" sz="3200" b="1" dirty="0" smtClean="0">
                <a:solidFill>
                  <a:schemeClr val="bg1"/>
                </a:solidFill>
              </a:rPr>
              <a:t>живуть </a:t>
            </a:r>
            <a:r>
              <a:rPr lang="uk-UA" sz="3200" b="1" dirty="0">
                <a:solidFill>
                  <a:schemeClr val="bg1"/>
                </a:solidFill>
              </a:rPr>
              <a:t>в Україні</a:t>
            </a:r>
            <a:r>
              <a:rPr lang="uk-UA" sz="3200" b="1" dirty="0" smtClean="0">
                <a:solidFill>
                  <a:schemeClr val="bg1"/>
                </a:solidFill>
              </a:rPr>
              <a:t>? А які – за її межами?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1568" r="19147" b="1"/>
          <a:stretch/>
        </p:blipFill>
        <p:spPr>
          <a:xfrm>
            <a:off x="6343300" y="1771906"/>
            <a:ext cx="2232000" cy="19959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28" y="1796904"/>
            <a:ext cx="2952668" cy="197090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67" y="1796904"/>
            <a:ext cx="2627876" cy="197090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8868" y="6052944"/>
            <a:ext cx="966810" cy="8050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Білий ведмід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8" y="1805056"/>
            <a:ext cx="2617006" cy="19627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 Нігерії лев убив працівника зоопарку, який його вирости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3" y="4236311"/>
            <a:ext cx="3309711" cy="18525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йбільша кішка Європи: як в Україні оберігатимуть рись - Відкритий лі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91" y="4236311"/>
            <a:ext cx="2888560" cy="18166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Цікаві факти про колібрі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r="1362"/>
          <a:stretch/>
        </p:blipFill>
        <p:spPr bwMode="auto">
          <a:xfrm>
            <a:off x="6786343" y="4201890"/>
            <a:ext cx="2448000" cy="18614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Ластівка залетіла у будинок: що це означає згідно з прикметами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158"/>
          <a:stretch/>
        </p:blipFill>
        <p:spPr bwMode="auto">
          <a:xfrm>
            <a:off x="9321429" y="4191570"/>
            <a:ext cx="2356862" cy="19614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емиугольник 1"/>
          <p:cNvSpPr/>
          <p:nvPr/>
        </p:nvSpPr>
        <p:spPr>
          <a:xfrm>
            <a:off x="370868" y="3265715"/>
            <a:ext cx="533400" cy="61847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1</a:t>
            </a:r>
            <a:endParaRPr lang="ru-RU" sz="2400" b="1" dirty="0"/>
          </a:p>
        </p:txBody>
      </p:sp>
      <p:sp>
        <p:nvSpPr>
          <p:cNvPr id="19" name="Семиугольник 18"/>
          <p:cNvSpPr/>
          <p:nvPr/>
        </p:nvSpPr>
        <p:spPr>
          <a:xfrm>
            <a:off x="3211762" y="3205115"/>
            <a:ext cx="533400" cy="61847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2</a:t>
            </a:r>
            <a:endParaRPr lang="ru-RU" sz="2400" b="1" dirty="0"/>
          </a:p>
        </p:txBody>
      </p:sp>
      <p:sp>
        <p:nvSpPr>
          <p:cNvPr id="20" name="Семиугольник 19"/>
          <p:cNvSpPr/>
          <p:nvPr/>
        </p:nvSpPr>
        <p:spPr>
          <a:xfrm>
            <a:off x="6347843" y="3205115"/>
            <a:ext cx="533400" cy="61847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3</a:t>
            </a:r>
            <a:endParaRPr lang="ru-RU" sz="2400" b="1" dirty="0"/>
          </a:p>
        </p:txBody>
      </p:sp>
      <p:sp>
        <p:nvSpPr>
          <p:cNvPr id="21" name="Семиугольник 20"/>
          <p:cNvSpPr/>
          <p:nvPr/>
        </p:nvSpPr>
        <p:spPr>
          <a:xfrm>
            <a:off x="8814067" y="3205115"/>
            <a:ext cx="533400" cy="61847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22" name="Семиугольник 21"/>
          <p:cNvSpPr/>
          <p:nvPr/>
        </p:nvSpPr>
        <p:spPr>
          <a:xfrm>
            <a:off x="282773" y="5556300"/>
            <a:ext cx="533400" cy="61847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5</a:t>
            </a:r>
            <a:endParaRPr lang="ru-RU" sz="2400" b="1" dirty="0"/>
          </a:p>
        </p:txBody>
      </p:sp>
      <p:sp>
        <p:nvSpPr>
          <p:cNvPr id="23" name="Семиугольник 22"/>
          <p:cNvSpPr/>
          <p:nvPr/>
        </p:nvSpPr>
        <p:spPr>
          <a:xfrm>
            <a:off x="3759756" y="5534528"/>
            <a:ext cx="533400" cy="61847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6</a:t>
            </a:r>
            <a:endParaRPr lang="ru-RU" sz="2400" b="1" dirty="0"/>
          </a:p>
        </p:txBody>
      </p:sp>
      <p:sp>
        <p:nvSpPr>
          <p:cNvPr id="24" name="Семиугольник 23"/>
          <p:cNvSpPr/>
          <p:nvPr/>
        </p:nvSpPr>
        <p:spPr>
          <a:xfrm>
            <a:off x="6823543" y="5515330"/>
            <a:ext cx="533400" cy="61847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7</a:t>
            </a:r>
            <a:endParaRPr lang="ru-RU" sz="2400" b="1" dirty="0"/>
          </a:p>
        </p:txBody>
      </p:sp>
      <p:sp>
        <p:nvSpPr>
          <p:cNvPr id="25" name="Семиугольник 24"/>
          <p:cNvSpPr/>
          <p:nvPr/>
        </p:nvSpPr>
        <p:spPr>
          <a:xfrm>
            <a:off x="9321429" y="5556300"/>
            <a:ext cx="533400" cy="61847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8</a:t>
            </a:r>
            <a:endParaRPr lang="ru-RU" sz="24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6853" y="3606031"/>
            <a:ext cx="2010150" cy="422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Білий ведмідь</a:t>
            </a:r>
            <a:endParaRPr lang="ru-RU" sz="20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185846" y="3644993"/>
            <a:ext cx="2010150" cy="422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Бурий ведмідь</a:t>
            </a:r>
            <a:endParaRPr lang="ru-RU" sz="20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56942" y="3518936"/>
            <a:ext cx="1218358" cy="422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Білка</a:t>
            </a:r>
            <a:endParaRPr lang="ru-RU" sz="20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005276" y="6033222"/>
            <a:ext cx="1086268" cy="422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Лев </a:t>
            </a:r>
            <a:endParaRPr lang="ru-RU" sz="20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68406" y="5632642"/>
            <a:ext cx="1045029" cy="422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Рись</a:t>
            </a:r>
            <a:endParaRPr lang="ru-RU" sz="20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56943" y="5963653"/>
            <a:ext cx="1218358" cy="422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Колібрі</a:t>
            </a:r>
            <a:endParaRPr lang="ru-RU" sz="20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459933" y="5768885"/>
            <a:ext cx="1218358" cy="422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Ластівка</a:t>
            </a:r>
            <a:endParaRPr lang="ru-RU" sz="20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982199" y="3462510"/>
            <a:ext cx="1459743" cy="422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Верблюд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40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6459914" y="2282364"/>
            <a:ext cx="5089830" cy="1885905"/>
          </a:xfrm>
          <a:prstGeom prst="roundRect">
            <a:avLst/>
          </a:prstGeom>
          <a:solidFill>
            <a:srgbClr val="DED23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1697" y="2282363"/>
            <a:ext cx="5209573" cy="1872779"/>
          </a:xfrm>
          <a:prstGeom prst="roundRect">
            <a:avLst/>
          </a:prstGeom>
          <a:solidFill>
            <a:srgbClr val="DED23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1853" y="527188"/>
            <a:ext cx="8732066" cy="6484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Роздивись і 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3775" y="1656110"/>
            <a:ext cx="2882053" cy="5602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Дикі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тварини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8868" y="5900056"/>
            <a:ext cx="966810" cy="95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Тварини\Біл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30" y="2482208"/>
            <a:ext cx="1579993" cy="10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Тварини\Козул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5" t="6284" r="23197" b="3188"/>
          <a:stretch/>
        </p:blipFill>
        <p:spPr bwMode="auto">
          <a:xfrm>
            <a:off x="785534" y="2445865"/>
            <a:ext cx="1250095" cy="108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до тестів\Тварини\Чапл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43" y="2482208"/>
            <a:ext cx="1491698" cy="101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8120742" y="1656110"/>
            <a:ext cx="3268160" cy="5602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Свійські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тварини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8018" y="3545367"/>
            <a:ext cx="1476634" cy="4816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козуля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55347" y="3567947"/>
            <a:ext cx="1335124" cy="4934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білка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42888" y="3537603"/>
            <a:ext cx="1398808" cy="4934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чапля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11853" y="1175658"/>
            <a:ext cx="8732066" cy="48045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відмінності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способі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диких і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свійських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тварин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можеш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назвати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uk-UA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81" y="2467780"/>
            <a:ext cx="1535235" cy="115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Свійський індик — Вікіпеді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30" y="2434405"/>
            <a:ext cx="1007044" cy="120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Вівчарство — вигідний бізнес — Агробізнес сьогодні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3" r="4402"/>
          <a:stretch/>
        </p:blipFill>
        <p:spPr bwMode="auto">
          <a:xfrm>
            <a:off x="6807681" y="2445866"/>
            <a:ext cx="1122683" cy="117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6595240" y="3674855"/>
            <a:ext cx="1335124" cy="4934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вівці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397137" y="3648143"/>
            <a:ext cx="1335124" cy="4934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корова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080171" y="3583967"/>
            <a:ext cx="1335124" cy="4934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індик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1696" y="4368642"/>
            <a:ext cx="5209573" cy="16620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тварини</a:t>
            </a:r>
            <a:r>
              <a:rPr lang="uk-UA" sz="2400" b="1" dirty="0"/>
              <a:t>, які самі добувають собі їжу, захищаються від ворогів, самі влаштовують житло, виводять потомство і турбуються про </a:t>
            </a:r>
            <a:r>
              <a:rPr lang="uk-UA" sz="2400" b="1" dirty="0" smtClean="0"/>
              <a:t>нього.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5342" y="4360875"/>
            <a:ext cx="4818714" cy="16698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тварини</a:t>
            </a:r>
            <a:r>
              <a:rPr lang="uk-UA" sz="2400" b="1" dirty="0"/>
              <a:t>, яких розводять люди, годують і захищають їх, будують для них житло, піклуються про їх </a:t>
            </a:r>
            <a:r>
              <a:rPr lang="uk-UA" sz="2400" b="1" dirty="0" smtClean="0"/>
              <a:t>потомство</a:t>
            </a:r>
            <a:r>
              <a:rPr lang="uk-UA" sz="2400" b="1" dirty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819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396" y="494528"/>
            <a:ext cx="8732066" cy="7791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7890" y="1415401"/>
            <a:ext cx="6938534" cy="11483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Назви три відмінності у способі життя диких та свійських тварин.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7890" y="2625529"/>
            <a:ext cx="6938535" cy="13980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Яких тварин у природі більше? </a:t>
            </a:r>
          </a:p>
          <a:p>
            <a:pPr algn="ctr"/>
            <a:r>
              <a:rPr lang="uk-UA" sz="2800" b="1" dirty="0"/>
              <a:t>Диких чи свійських</a:t>
            </a:r>
            <a:r>
              <a:rPr lang="uk-UA" sz="2800" b="1" dirty="0" smtClean="0"/>
              <a:t>?</a:t>
            </a:r>
            <a:r>
              <a:rPr lang="ru-RU" sz="2800" dirty="0"/>
              <a:t> </a:t>
            </a:r>
            <a:r>
              <a:rPr lang="ru-RU" sz="2800" b="1" dirty="0" err="1"/>
              <a:t>Звідки</a:t>
            </a:r>
            <a:r>
              <a:rPr lang="ru-RU" sz="2800" b="1" dirty="0"/>
              <a:t> </a:t>
            </a:r>
            <a:r>
              <a:rPr lang="ru-RU" sz="2800" b="1" dirty="0" err="1"/>
              <a:t>взялися</a:t>
            </a:r>
            <a:r>
              <a:rPr lang="ru-RU" sz="2800" b="1" dirty="0"/>
              <a:t> </a:t>
            </a:r>
            <a:r>
              <a:rPr lang="ru-RU" sz="2800" b="1" dirty="0" err="1"/>
              <a:t>свійські</a:t>
            </a:r>
            <a:r>
              <a:rPr lang="ru-RU" sz="2800" b="1" dirty="0"/>
              <a:t> </a:t>
            </a:r>
            <a:r>
              <a:rPr lang="ru-RU" sz="2800" b="1" dirty="0" err="1"/>
              <a:t>тварини</a:t>
            </a:r>
            <a:r>
              <a:rPr lang="ru-RU" sz="2800" b="1" dirty="0"/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4103" y="4165088"/>
            <a:ext cx="6863983" cy="194323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Тисячі</a:t>
            </a:r>
            <a:r>
              <a:rPr lang="ru-RU" sz="2800" b="1" dirty="0"/>
              <a:t> </a:t>
            </a:r>
            <a:r>
              <a:rPr lang="ru-RU" sz="2800" b="1" dirty="0" err="1"/>
              <a:t>років</a:t>
            </a:r>
            <a:r>
              <a:rPr lang="ru-RU" sz="2800" b="1" dirty="0"/>
              <a:t> тому люди почали </a:t>
            </a:r>
            <a:r>
              <a:rPr lang="ru-RU" sz="2800" b="1" dirty="0" err="1"/>
              <a:t>приручати</a:t>
            </a:r>
            <a:r>
              <a:rPr lang="ru-RU" sz="2800" b="1" dirty="0"/>
              <a:t> диких </a:t>
            </a:r>
            <a:r>
              <a:rPr lang="ru-RU" sz="2800" b="1" dirty="0" err="1"/>
              <a:t>тварин</a:t>
            </a:r>
            <a:r>
              <a:rPr lang="ru-RU" sz="2800" b="1" dirty="0"/>
              <a:t> і </a:t>
            </a:r>
            <a:r>
              <a:rPr lang="ru-RU" sz="2800" b="1" dirty="0" err="1"/>
              <a:t>згодом</a:t>
            </a:r>
            <a:r>
              <a:rPr lang="ru-RU" sz="2800" b="1" dirty="0"/>
              <a:t> </a:t>
            </a:r>
            <a:r>
              <a:rPr lang="ru-RU" sz="2800" b="1" dirty="0" err="1"/>
              <a:t>деяких</a:t>
            </a:r>
            <a:r>
              <a:rPr lang="ru-RU" sz="2800" b="1" dirty="0"/>
              <a:t> </a:t>
            </a:r>
            <a:r>
              <a:rPr lang="ru-RU" sz="2800" b="1" dirty="0" err="1"/>
              <a:t>змогли</a:t>
            </a:r>
            <a:r>
              <a:rPr lang="ru-RU" sz="2800" b="1" dirty="0"/>
              <a:t> </a:t>
            </a:r>
            <a:r>
              <a:rPr lang="ru-RU" sz="2800" b="1" dirty="0" err="1"/>
              <a:t>одомашнити</a:t>
            </a:r>
            <a:r>
              <a:rPr lang="ru-RU" sz="2800" b="1" dirty="0"/>
              <a:t>. </a:t>
            </a:r>
            <a:r>
              <a:rPr lang="ru-RU" sz="2800" b="1" dirty="0" err="1"/>
              <a:t>Свійськими</a:t>
            </a:r>
            <a:r>
              <a:rPr lang="ru-RU" sz="2800" b="1" dirty="0"/>
              <a:t> ставали </a:t>
            </a:r>
            <a:r>
              <a:rPr lang="ru-RU" sz="2800" b="1" dirty="0" err="1"/>
              <a:t>лише</a:t>
            </a:r>
            <a:r>
              <a:rPr lang="ru-RU" sz="2800" b="1" dirty="0"/>
              <a:t> </a:t>
            </a:r>
            <a:r>
              <a:rPr lang="ru-RU" sz="2800" b="1" dirty="0" err="1"/>
              <a:t>ті</a:t>
            </a:r>
            <a:r>
              <a:rPr lang="ru-RU" sz="2800" b="1" dirty="0"/>
              <a:t>, </a:t>
            </a:r>
            <a:r>
              <a:rPr lang="ru-RU" sz="2800" b="1" dirty="0" err="1"/>
              <a:t>які</a:t>
            </a:r>
            <a:r>
              <a:rPr lang="ru-RU" sz="2800" b="1" dirty="0"/>
              <a:t> приносили </a:t>
            </a:r>
            <a:r>
              <a:rPr lang="ru-RU" sz="2800" b="1" dirty="0" err="1"/>
              <a:t>користь</a:t>
            </a:r>
            <a:r>
              <a:rPr lang="ru-RU" sz="2800" b="1" dirty="0"/>
              <a:t>.</a:t>
            </a:r>
          </a:p>
        </p:txBody>
      </p:sp>
      <p:pic>
        <p:nvPicPr>
          <p:cNvPr id="10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86" y="1382744"/>
            <a:ext cx="2861435" cy="428871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8868" y="5900056"/>
            <a:ext cx="966810" cy="95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579</Words>
  <Application>Microsoft Office PowerPoint</Application>
  <PresentationFormat>Произвольный</PresentationFormat>
  <Paragraphs>129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91</cp:revision>
  <dcterms:created xsi:type="dcterms:W3CDTF">2018-01-05T16:38:53Z</dcterms:created>
  <dcterms:modified xsi:type="dcterms:W3CDTF">2024-04-21T19:10:12Z</dcterms:modified>
</cp:coreProperties>
</file>