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8" r:id="rId2"/>
    <p:sldId id="311" r:id="rId3"/>
    <p:sldId id="312" r:id="rId4"/>
    <p:sldId id="304" r:id="rId5"/>
    <p:sldId id="305" r:id="rId6"/>
    <p:sldId id="287" r:id="rId7"/>
    <p:sldId id="270" r:id="rId8"/>
    <p:sldId id="290" r:id="rId9"/>
    <p:sldId id="292" r:id="rId10"/>
    <p:sldId id="302" r:id="rId11"/>
    <p:sldId id="297" r:id="rId12"/>
    <p:sldId id="299" r:id="rId13"/>
    <p:sldId id="295" r:id="rId14"/>
    <p:sldId id="307" r:id="rId15"/>
    <p:sldId id="308" r:id="rId16"/>
    <p:sldId id="31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28.04.2024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28.04.2024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28.04.2024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28.04.2024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28.04.2024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28.04.2024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7" Type="http://schemas.openxmlformats.org/officeDocument/2006/relationships/image" Target="../media/image47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15911" y="4485327"/>
            <a:ext cx="8788803" cy="12258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6600" b="1" dirty="0">
                <a:solidFill>
                  <a:schemeClr val="bg1"/>
                </a:solidFill>
              </a:rPr>
              <a:t>Хто такі звірі? </a:t>
            </a:r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23650" y="1692313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</a:t>
            </a:r>
            <a:r>
              <a:rPr lang="en-US" sz="2800" b="1" dirty="0" smtClean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001" y="1384973"/>
            <a:ext cx="1923339" cy="1483396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7" b="8572"/>
          <a:stretch/>
        </p:blipFill>
        <p:spPr>
          <a:xfrm>
            <a:off x="1844615" y="1408734"/>
            <a:ext cx="2010225" cy="143587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583" y="2745053"/>
            <a:ext cx="1958287" cy="140405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53" r="9590"/>
          <a:stretch/>
        </p:blipFill>
        <p:spPr>
          <a:xfrm>
            <a:off x="3846001" y="2793265"/>
            <a:ext cx="1923339" cy="135584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88824" y="494528"/>
            <a:ext cx="10167257" cy="7682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Порівняй героїв мультфільмів і справжніх </a:t>
            </a:r>
            <a:r>
              <a:rPr lang="uk-UA" sz="3600" b="1" dirty="0" smtClean="0">
                <a:solidFill>
                  <a:schemeClr val="bg1"/>
                </a:solidFill>
              </a:rPr>
              <a:t>звірів</a:t>
            </a:r>
            <a:endParaRPr lang="uk-UA" sz="36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44" y="1487918"/>
            <a:ext cx="5588409" cy="3453637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33" y="2847976"/>
            <a:ext cx="5413081" cy="344468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80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3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44510" y="495119"/>
            <a:ext cx="8732066" cy="69142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/>
              <a:t>Відгадай</a:t>
            </a:r>
            <a:r>
              <a:rPr lang="ru-RU" sz="4000" b="1" dirty="0"/>
              <a:t> </a:t>
            </a:r>
            <a:r>
              <a:rPr lang="ru-RU" sz="4000" b="1" dirty="0" smtClean="0"/>
              <a:t>загадки. Поясни </a:t>
            </a:r>
            <a:r>
              <a:rPr lang="ru-RU" sz="4000" b="1" dirty="0" err="1" smtClean="0"/>
              <a:t>відгадки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12395" y="1418985"/>
            <a:ext cx="4087986" cy="1335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Маленький, </a:t>
            </a:r>
            <a:r>
              <a:rPr lang="ru-RU" sz="2800" b="1" dirty="0" err="1"/>
              <a:t>сліпенький</a:t>
            </a:r>
            <a:r>
              <a:rPr lang="ru-RU" sz="2800" b="1" dirty="0"/>
              <a:t>, усе поле </a:t>
            </a:r>
            <a:r>
              <a:rPr lang="ru-RU" sz="2800" b="1" dirty="0" err="1"/>
              <a:t>перерив</a:t>
            </a:r>
            <a:r>
              <a:rPr lang="ru-RU" sz="2800" b="1" dirty="0"/>
              <a:t>.</a:t>
            </a:r>
          </a:p>
        </p:txBody>
      </p:sp>
      <p:pic>
        <p:nvPicPr>
          <p:cNvPr id="2050" name="Picture 2" descr="Ð ÐµÐ·ÑÐ»ÑÑÐ°Ñ Ð¿Ð¾ÑÑÐºÑ Ð·Ð¾Ð±ÑÐ°Ð¶ÐµÐ½Ñ Ð·Ð° Ð·Ð°Ð¿Ð¸ÑÐ¾Ð¼ &quot;ÐºÑÐ¾Ñ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75" y="2910399"/>
            <a:ext cx="3720226" cy="2127505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921270" y="1418985"/>
            <a:ext cx="2949102" cy="13351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Не </a:t>
            </a:r>
            <a:r>
              <a:rPr lang="ru-RU" sz="2800" b="1" dirty="0" err="1"/>
              <a:t>кравець</a:t>
            </a:r>
            <a:r>
              <a:rPr lang="ru-RU" sz="2800" b="1" dirty="0"/>
              <a:t>, а з </a:t>
            </a:r>
            <a:r>
              <a:rPr lang="ru-RU" sz="2800" b="1" dirty="0" err="1"/>
              <a:t>голками</a:t>
            </a:r>
            <a:r>
              <a:rPr lang="ru-RU" sz="2800" b="1" dirty="0"/>
              <a:t> ходить.</a:t>
            </a:r>
          </a:p>
        </p:txBody>
      </p:sp>
      <p:pic>
        <p:nvPicPr>
          <p:cNvPr id="8" name="Picture 2" descr="Ð ÐµÐ·ÑÐ»ÑÑÐ°Ñ Ð¿Ð¾ÑÑÐºÑ Ð·Ð¾Ð±ÑÐ°Ð¶ÐµÐ½Ñ Ð·Ð° Ð·Ð°Ð¿Ð¸ÑÐ¾Ð¼ &quot;ÑÐ¶Ð°Ðº&quot;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1" t="16672" r="18404" b="12830"/>
          <a:stretch/>
        </p:blipFill>
        <p:spPr bwMode="auto">
          <a:xfrm>
            <a:off x="4921271" y="2910399"/>
            <a:ext cx="2949100" cy="199891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113127" y="1397213"/>
            <a:ext cx="3496443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/>
              <a:t>Сіренька</a:t>
            </a:r>
            <a:r>
              <a:rPr lang="ru-RU" sz="2800" b="1" dirty="0"/>
              <a:t>, </a:t>
            </a:r>
            <a:r>
              <a:rPr lang="ru-RU" sz="2800" b="1" dirty="0" err="1"/>
              <a:t>маленька</a:t>
            </a:r>
            <a:r>
              <a:rPr lang="ru-RU" sz="2800" b="1" dirty="0"/>
              <a:t>, а </a:t>
            </a:r>
            <a:r>
              <a:rPr lang="ru-RU" sz="2800" b="1" dirty="0" err="1"/>
              <a:t>хоч</a:t>
            </a:r>
            <a:r>
              <a:rPr lang="ru-RU" sz="2800" b="1" dirty="0"/>
              <a:t> </a:t>
            </a:r>
            <a:r>
              <a:rPr lang="ru-RU" sz="2800" b="1" dirty="0" err="1"/>
              <a:t>якого</a:t>
            </a:r>
            <a:r>
              <a:rPr lang="ru-RU" sz="2800" b="1" dirty="0"/>
              <a:t> кота з </a:t>
            </a:r>
            <a:r>
              <a:rPr lang="ru-RU" sz="2800" b="1" dirty="0" err="1"/>
              <a:t>місця</a:t>
            </a:r>
            <a:r>
              <a:rPr lang="ru-RU" sz="2800" b="1" dirty="0"/>
              <a:t> </a:t>
            </a:r>
            <a:r>
              <a:rPr lang="ru-RU" sz="2800" b="1" dirty="0" err="1"/>
              <a:t>стягне</a:t>
            </a:r>
            <a:endParaRPr lang="ru-RU" sz="2800" b="1" dirty="0"/>
          </a:p>
        </p:txBody>
      </p:sp>
      <p:pic>
        <p:nvPicPr>
          <p:cNvPr id="9" name="Picture 2" descr="В Україні зростає кількість мишей на полях — КУРКУЛЬ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r="1245"/>
          <a:stretch/>
        </p:blipFill>
        <p:spPr bwMode="auto">
          <a:xfrm>
            <a:off x="8240483" y="2894779"/>
            <a:ext cx="3292643" cy="2063317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1888829" y="5099771"/>
            <a:ext cx="1535117" cy="5452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Кріт</a:t>
            </a:r>
          </a:p>
        </p:txBody>
      </p:sp>
      <p:sp>
        <p:nvSpPr>
          <p:cNvPr id="11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5342984" y="5037904"/>
            <a:ext cx="1535117" cy="5452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Їжак </a:t>
            </a:r>
          </a:p>
        </p:txBody>
      </p:sp>
      <p:sp>
        <p:nvSpPr>
          <p:cNvPr id="12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8782870" y="5073369"/>
            <a:ext cx="1535117" cy="54528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Миша </a:t>
            </a:r>
          </a:p>
        </p:txBody>
      </p:sp>
    </p:spTree>
    <p:extLst>
      <p:ext uri="{BB962C8B-B14F-4D97-AF65-F5344CB8AC3E}">
        <p14:creationId xmlns:p14="http://schemas.microsoft.com/office/powerpoint/2010/main" val="393236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A0A2EA3C-0D8E-4743-A17D-94845807FD2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5037600" y="1313715"/>
            <a:ext cx="1475198" cy="155974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CF3ABF36-E414-4B8A-9374-D07E77FCFE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5197093" y="4947386"/>
            <a:ext cx="1782072" cy="159807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110343" y="494528"/>
            <a:ext cx="10022442" cy="71313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Знайди помилку на малюнку. Виправ </a:t>
            </a:r>
            <a:r>
              <a:rPr lang="uk-UA" sz="3600" b="1" dirty="0" smtClean="0">
                <a:solidFill>
                  <a:schemeClr val="bg1"/>
                </a:solidFill>
              </a:rPr>
              <a:t>її.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xmlns="" id="{869B265C-A137-450B-9D01-8FBFAD76918D}"/>
              </a:ext>
            </a:extLst>
          </p:cNvPr>
          <p:cNvSpPr/>
          <p:nvPr/>
        </p:nvSpPr>
        <p:spPr>
          <a:xfrm>
            <a:off x="4793382" y="3272590"/>
            <a:ext cx="2781701" cy="10587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dirty="0">
                <a:solidFill>
                  <a:schemeClr val="accent2">
                    <a:lumMod val="50000"/>
                  </a:schemeClr>
                </a:solidFill>
              </a:rPr>
              <a:t>Звірі</a:t>
            </a:r>
          </a:p>
        </p:txBody>
      </p:sp>
      <p:cxnSp>
        <p:nvCxnSpPr>
          <p:cNvPr id="11" name="Пряма зі стрілкою 10">
            <a:extLst>
              <a:ext uri="{FF2B5EF4-FFF2-40B4-BE49-F238E27FC236}">
                <a16:creationId xmlns:a16="http://schemas.microsoft.com/office/drawing/2014/main" xmlns="" id="{117BB26E-CF52-4A24-BCC9-32E475BE453D}"/>
              </a:ext>
            </a:extLst>
          </p:cNvPr>
          <p:cNvCxnSpPr/>
          <p:nvPr/>
        </p:nvCxnSpPr>
        <p:spPr>
          <a:xfrm flipH="1">
            <a:off x="4129238" y="4369869"/>
            <a:ext cx="644893" cy="577516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 зі стрілкою 11">
            <a:extLst>
              <a:ext uri="{FF2B5EF4-FFF2-40B4-BE49-F238E27FC236}">
                <a16:creationId xmlns:a16="http://schemas.microsoft.com/office/drawing/2014/main" xmlns="" id="{EC02940E-1754-4974-BF60-09A84DDD5EB2}"/>
              </a:ext>
            </a:extLst>
          </p:cNvPr>
          <p:cNvCxnSpPr>
            <a:cxnSpLocks/>
          </p:cNvCxnSpPr>
          <p:nvPr/>
        </p:nvCxnSpPr>
        <p:spPr>
          <a:xfrm>
            <a:off x="7575083" y="4369869"/>
            <a:ext cx="664142" cy="75077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 зі стрілкою 14">
            <a:extLst>
              <a:ext uri="{FF2B5EF4-FFF2-40B4-BE49-F238E27FC236}">
                <a16:creationId xmlns:a16="http://schemas.microsoft.com/office/drawing/2014/main" xmlns="" id="{18B5F27E-E5C8-4F32-86F1-37E009D9005D}"/>
              </a:ext>
            </a:extLst>
          </p:cNvPr>
          <p:cNvCxnSpPr>
            <a:cxnSpLocks/>
          </p:cNvCxnSpPr>
          <p:nvPr/>
        </p:nvCxnSpPr>
        <p:spPr>
          <a:xfrm>
            <a:off x="6184232" y="4369869"/>
            <a:ext cx="0" cy="789270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xmlns="" id="{F019343D-AF9C-4030-B2A5-C14E919FC85A}"/>
              </a:ext>
            </a:extLst>
          </p:cNvPr>
          <p:cNvCxnSpPr>
            <a:cxnSpLocks/>
          </p:cNvCxnSpPr>
          <p:nvPr/>
        </p:nvCxnSpPr>
        <p:spPr>
          <a:xfrm flipH="1" flipV="1">
            <a:off x="3840480" y="2829827"/>
            <a:ext cx="952903" cy="442763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 зі стрілкою 19">
            <a:extLst>
              <a:ext uri="{FF2B5EF4-FFF2-40B4-BE49-F238E27FC236}">
                <a16:creationId xmlns:a16="http://schemas.microsoft.com/office/drawing/2014/main" xmlns="" id="{B9DEFE9A-CED8-4804-BC6E-225E24393DB3}"/>
              </a:ext>
            </a:extLst>
          </p:cNvPr>
          <p:cNvCxnSpPr>
            <a:cxnSpLocks/>
          </p:cNvCxnSpPr>
          <p:nvPr/>
        </p:nvCxnSpPr>
        <p:spPr>
          <a:xfrm flipV="1">
            <a:off x="6184232" y="2599895"/>
            <a:ext cx="0" cy="653446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 зі стрілкою 21">
            <a:extLst>
              <a:ext uri="{FF2B5EF4-FFF2-40B4-BE49-F238E27FC236}">
                <a16:creationId xmlns:a16="http://schemas.microsoft.com/office/drawing/2014/main" xmlns="" id="{39958A6E-18B6-4964-A59A-022ED4584DF8}"/>
              </a:ext>
            </a:extLst>
          </p:cNvPr>
          <p:cNvCxnSpPr>
            <a:cxnSpLocks/>
          </p:cNvCxnSpPr>
          <p:nvPr/>
        </p:nvCxnSpPr>
        <p:spPr>
          <a:xfrm flipV="1">
            <a:off x="7534175" y="2714323"/>
            <a:ext cx="745957" cy="539017"/>
          </a:xfrm>
          <a:prstGeom prst="straightConnector1">
            <a:avLst/>
          </a:prstGeom>
          <a:ln w="76200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xmlns="" id="{6D7AE6E8-3339-46B4-9110-625FDF8F82F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2" b="18596"/>
          <a:stretch/>
        </p:blipFill>
        <p:spPr>
          <a:xfrm>
            <a:off x="1338944" y="4314115"/>
            <a:ext cx="2477588" cy="1806999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xmlns="" id="{BD47C859-175E-4906-B7C4-2DAA20EEF4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52"/>
          <a:stretch/>
        </p:blipFill>
        <p:spPr>
          <a:xfrm>
            <a:off x="8667360" y="1313715"/>
            <a:ext cx="2097890" cy="182404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xmlns="" id="{C581107F-9AE6-441D-911B-72B4B80E2D26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51"/>
          <a:stretch/>
        </p:blipFill>
        <p:spPr>
          <a:xfrm>
            <a:off x="1741714" y="1313715"/>
            <a:ext cx="1832650" cy="259139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DC39DA9A-8E2F-4F80-A749-714B6AD9CF6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5"/>
          <a:stretch/>
        </p:blipFill>
        <p:spPr>
          <a:xfrm>
            <a:off x="8585695" y="3999688"/>
            <a:ext cx="1715245" cy="2318901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8211664" y="3495756"/>
            <a:ext cx="2463305" cy="3105571"/>
          </a:xfrm>
          <a:prstGeom prst="ellipse">
            <a:avLst/>
          </a:prstGeom>
          <a:noFill/>
          <a:ln w="571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988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57424" y="516301"/>
            <a:ext cx="8732066" cy="71378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Цікаво знати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462" y="1542244"/>
            <a:ext cx="5276823" cy="3957617"/>
          </a:xfrm>
          <a:prstGeom prst="roundRect">
            <a:avLst/>
          </a:prstGeom>
          <a:ln w="38100">
            <a:solidFill>
              <a:schemeClr val="bg1"/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6388381" y="1542243"/>
            <a:ext cx="4725933" cy="39576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Зубр - найбільша тварина України, яка сягає 2 метрів висоти і важить до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1000 </a:t>
            </a:r>
            <a:r>
              <a:rPr lang="uk-UA" sz="2800" b="1" dirty="0"/>
              <a:t>кілограмів! </a:t>
            </a:r>
            <a:endParaRPr lang="uk-UA" sz="2800" b="1" dirty="0" smtClean="0"/>
          </a:p>
          <a:p>
            <a:pPr algn="ctr"/>
            <a:r>
              <a:rPr lang="uk-UA" sz="2800" b="1" dirty="0" smtClean="0"/>
              <a:t>Цю </a:t>
            </a:r>
            <a:r>
              <a:rPr lang="uk-UA" sz="2800" b="1" dirty="0"/>
              <a:t>тварину ви не побачите в дикій природі, лише в спеціальних господарствах.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3602966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D:\1 клас\3 Я досліджую світ\1 УРОКИ 2023\4 Людина і природа\№092 Хто такі звірі\2024-04-27_14584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9" t="1030" r="1525" b="994"/>
          <a:stretch/>
        </p:blipFill>
        <p:spPr bwMode="auto">
          <a:xfrm>
            <a:off x="5544000" y="468000"/>
            <a:ext cx="6300000" cy="5760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1886" y="483644"/>
            <a:ext cx="4807355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5961818"/>
            <a:ext cx="1012371" cy="89618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smtClean="0">
                <a:solidFill>
                  <a:schemeClr val="bg1"/>
                </a:solidFill>
              </a:rPr>
              <a:t>36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84414" y="1283607"/>
            <a:ext cx="4336403" cy="141605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2. Познач       звірів – «чемпіонів» світу за розмірами. А «чемпіонів» України -        . Додрукуй букви, пропущені в їхніх назвах.</a:t>
            </a:r>
          </a:p>
        </p:txBody>
      </p:sp>
      <p:sp>
        <p:nvSpPr>
          <p:cNvPr id="2" name="Овал 1"/>
          <p:cNvSpPr/>
          <p:nvPr/>
        </p:nvSpPr>
        <p:spPr>
          <a:xfrm>
            <a:off x="1662381" y="1355252"/>
            <a:ext cx="315686" cy="33804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60733" y="1991632"/>
            <a:ext cx="307891" cy="315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5595260" y="1355252"/>
            <a:ext cx="1415145" cy="349337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слон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5595260" y="2061335"/>
            <a:ext cx="2100945" cy="418623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жирафа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5617032" y="3074328"/>
            <a:ext cx="3084003" cy="358706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err="1" smtClean="0">
                <a:solidFill>
                  <a:schemeClr val="accent6">
                    <a:lumMod val="75000"/>
                  </a:schemeClr>
                </a:solidFill>
              </a:rPr>
              <a:t>бурозубка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1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6407915" y="3876492"/>
            <a:ext cx="1081459" cy="374015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кит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4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5617032" y="4670152"/>
            <a:ext cx="1415145" cy="430485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лось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5649690" y="5528580"/>
            <a:ext cx="1415145" cy="455009"/>
          </a:xfrm>
          <a:prstGeom prst="roundRect">
            <a:avLst/>
          </a:prstGeom>
          <a:solidFill>
            <a:schemeClr val="bg1"/>
          </a:solidFill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accent6">
                    <a:lumMod val="75000"/>
                  </a:schemeClr>
                </a:solidFill>
              </a:rPr>
              <a:t>зубр</a:t>
            </a:r>
            <a:endParaRPr lang="uk-UA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7549244" y="3696582"/>
            <a:ext cx="315686" cy="33804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Овал 28"/>
          <p:cNvSpPr/>
          <p:nvPr/>
        </p:nvSpPr>
        <p:spPr>
          <a:xfrm>
            <a:off x="7793953" y="1932598"/>
            <a:ext cx="315686" cy="33804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608493" y="4784951"/>
            <a:ext cx="307891" cy="315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7138872" y="1366540"/>
            <a:ext cx="315686" cy="338049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596464" y="5646132"/>
            <a:ext cx="307891" cy="315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D:\1 клас\3 Я досліджую світ\1 УРОКИ 2023\4 Людина і природа\№092 Хто такі звірі\2024-04-27_2312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15" y="4173308"/>
            <a:ext cx="5093254" cy="137390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91886" y="2831439"/>
            <a:ext cx="4807356" cy="1045053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Допоможи білому ведмедеві й хижій косатці знайти своїх родичів в Україні. З’єднай їх лініями й розфарбуй.</a:t>
            </a:r>
            <a:endParaRPr lang="uk-UA" sz="2000" b="1" dirty="0">
              <a:solidFill>
                <a:schemeClr val="bg1"/>
              </a:solidFill>
            </a:endParaRPr>
          </a:p>
        </p:txBody>
      </p:sp>
      <p:sp>
        <p:nvSpPr>
          <p:cNvPr id="4" name="Дуга 3"/>
          <p:cNvSpPr/>
          <p:nvPr/>
        </p:nvSpPr>
        <p:spPr>
          <a:xfrm rot="9401840">
            <a:off x="1017588" y="3835503"/>
            <a:ext cx="3857882" cy="1669297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9306063">
            <a:off x="2150895" y="3852576"/>
            <a:ext cx="3857882" cy="1669297"/>
          </a:xfrm>
          <a:prstGeom prst="arc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823533" y="3275191"/>
            <a:ext cx="307891" cy="3156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1" grpId="0" animBg="1"/>
      <p:bldP spid="24" grpId="0" animBg="1"/>
      <p:bldP spid="25" grpId="0" animBg="1"/>
      <p:bldP spid="27" grpId="0" animBg="1"/>
      <p:bldP spid="29" grpId="0" animBg="1"/>
      <p:bldP spid="30" grpId="0" animBg="1"/>
      <p:bldP spid="22" grpId="0" animBg="1"/>
      <p:bldP spid="23" grpId="0" animBg="1"/>
      <p:bldP spid="26" grpId="0" animBg="1"/>
      <p:bldP spid="4" grpId="0" animBg="1"/>
      <p:bldP spid="28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396" y="465093"/>
            <a:ext cx="8732066" cy="800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Підсумуй свої знання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30" y="1379334"/>
            <a:ext cx="3080405" cy="42709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4132335" y="2740833"/>
            <a:ext cx="7362977" cy="63373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Назви найбільшого й найменшого звіра світу.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32337" y="3469194"/>
            <a:ext cx="6896136" cy="6238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Пригадай</a:t>
            </a:r>
            <a:r>
              <a:rPr lang="ru-RU" sz="2800" b="1" dirty="0"/>
              <a:t>, на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групи</a:t>
            </a:r>
            <a:r>
              <a:rPr lang="ru-RU" sz="2800" b="1" dirty="0"/>
              <a:t> </a:t>
            </a:r>
            <a:r>
              <a:rPr lang="ru-RU" sz="2800" b="1" dirty="0" err="1"/>
              <a:t>поділяють</a:t>
            </a:r>
            <a:r>
              <a:rPr lang="ru-RU" sz="2800" b="1" dirty="0"/>
              <a:t> </a:t>
            </a:r>
            <a:r>
              <a:rPr lang="ru-RU" sz="2800" b="1" dirty="0" err="1"/>
              <a:t>тварин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2337" y="5463663"/>
            <a:ext cx="6896137" cy="69478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Чи цікаво тобі вивчати тварин?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2337" y="1388103"/>
            <a:ext cx="6896136" cy="5822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Яку </a:t>
            </a:r>
            <a:r>
              <a:rPr lang="ru-RU" sz="2800" b="1" dirty="0" err="1" smtClean="0"/>
              <a:t>будову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мають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звірі</a:t>
            </a:r>
            <a:r>
              <a:rPr lang="ru-RU" sz="2800" b="1" dirty="0" smtClean="0"/>
              <a:t>? </a:t>
            </a:r>
            <a:endParaRPr lang="ru-RU" sz="28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32337" y="2040970"/>
            <a:ext cx="6896136" cy="647801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Чим </a:t>
            </a:r>
            <a:r>
              <a:rPr lang="ru-RU" sz="2800" b="1" dirty="0" err="1"/>
              <a:t>звірі</a:t>
            </a:r>
            <a:r>
              <a:rPr lang="ru-RU" sz="2800" b="1" dirty="0"/>
              <a:t> </a:t>
            </a:r>
            <a:r>
              <a:rPr lang="ru-RU" sz="2800" b="1" dirty="0" err="1"/>
              <a:t>відрізняються</a:t>
            </a:r>
            <a:r>
              <a:rPr lang="ru-RU" sz="2800" b="1" dirty="0"/>
              <a:t> </a:t>
            </a:r>
            <a:r>
              <a:rPr lang="ru-RU" sz="2800" b="1" dirty="0" err="1"/>
              <a:t>від</a:t>
            </a:r>
            <a:r>
              <a:rPr lang="ru-RU" sz="2800" b="1" dirty="0"/>
              <a:t> </a:t>
            </a:r>
            <a:r>
              <a:rPr lang="ru-RU" sz="2800" b="1" dirty="0" err="1"/>
              <a:t>інших</a:t>
            </a:r>
            <a:r>
              <a:rPr lang="ru-RU" sz="2800" b="1" dirty="0"/>
              <a:t> </a:t>
            </a:r>
            <a:r>
              <a:rPr lang="ru-RU" sz="2800" b="1" dirty="0" err="1"/>
              <a:t>тварин</a:t>
            </a:r>
            <a:r>
              <a:rPr lang="ru-RU" sz="2800" b="1" dirty="0"/>
              <a:t>?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>
          <a:xfrm>
            <a:off x="6325522" y="4265212"/>
            <a:ext cx="1411230" cy="110036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6009" r="5080" b="19249"/>
          <a:stretch/>
        </p:blipFill>
        <p:spPr>
          <a:xfrm flipH="1">
            <a:off x="4528166" y="4265212"/>
            <a:ext cx="1426319" cy="101159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2130" l="0" r="99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6" b="8824"/>
          <a:stretch/>
        </p:blipFill>
        <p:spPr>
          <a:xfrm>
            <a:off x="8151035" y="4210978"/>
            <a:ext cx="1130732" cy="11764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5"/>
          <a:stretch/>
        </p:blipFill>
        <p:spPr>
          <a:xfrm>
            <a:off x="9609483" y="4208164"/>
            <a:ext cx="1233933" cy="113270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86514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1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6517" y="1320078"/>
            <a:ext cx="8048226" cy="5149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 одним із висловів звіряток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1997309"/>
            <a:ext cx="1695246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1997309"/>
            <a:ext cx="1764000" cy="21235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621486" y="4276910"/>
            <a:ext cx="2798880" cy="817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готовий/а до наступного уроку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263308"/>
            <a:ext cx="1905000" cy="83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Мені </a:t>
            </a:r>
            <a:r>
              <a:rPr lang="uk-UA" sz="2400" b="1" dirty="0" err="1" smtClean="0"/>
              <a:t>допомогали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287" y="4247768"/>
            <a:ext cx="1944766" cy="846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Цікава інформація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786" y="4263308"/>
            <a:ext cx="1974175" cy="83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 усім впорав/</a:t>
            </a:r>
            <a:r>
              <a:rPr lang="uk-UA" sz="2400" b="1" dirty="0" err="1" smtClean="0"/>
              <a:t>лася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280788"/>
            <a:ext cx="1695246" cy="8137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було просто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1987336"/>
            <a:ext cx="195222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004346"/>
            <a:ext cx="1642289" cy="21505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004346"/>
            <a:ext cx="299794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1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Ранкове коло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114" y="1673071"/>
            <a:ext cx="5314075" cy="380333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703888" y="1673071"/>
            <a:ext cx="5188942" cy="37578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 цьому класі друзі всі:</a:t>
            </a:r>
            <a:endParaRPr lang="ru-RU" sz="3200" b="1" dirty="0"/>
          </a:p>
          <a:p>
            <a:pPr algn="ctr"/>
            <a:r>
              <a:rPr lang="uk-UA" sz="3200" b="1" dirty="0"/>
              <a:t>Я і ти, і ми, і ви.</a:t>
            </a:r>
            <a:endParaRPr lang="ru-RU" sz="3200" b="1" dirty="0"/>
          </a:p>
          <a:p>
            <a:pPr algn="ctr"/>
            <a:r>
              <a:rPr lang="uk-UA" sz="3200" b="1" dirty="0"/>
              <a:t>Добрий день тому,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хто </a:t>
            </a:r>
            <a:r>
              <a:rPr lang="uk-UA" sz="3200" b="1" dirty="0"/>
              <a:t>зліва! </a:t>
            </a:r>
            <a:endParaRPr lang="ru-RU" sz="3200" b="1" dirty="0"/>
          </a:p>
          <a:p>
            <a:pPr algn="ctr"/>
            <a:r>
              <a:rPr lang="uk-UA" sz="3200" b="1" dirty="0"/>
              <a:t>Добрий день тому, </a:t>
            </a:r>
            <a:endParaRPr lang="uk-UA" sz="3200" b="1" dirty="0" smtClean="0"/>
          </a:p>
          <a:p>
            <a:pPr algn="ctr"/>
            <a:r>
              <a:rPr lang="uk-UA" sz="3200" b="1" dirty="0" smtClean="0"/>
              <a:t>хто </a:t>
            </a:r>
            <a:r>
              <a:rPr lang="uk-UA" sz="3200" b="1" dirty="0"/>
              <a:t>справа!</a:t>
            </a:r>
            <a:endParaRPr lang="ru-RU" sz="3200" b="1" dirty="0"/>
          </a:p>
          <a:p>
            <a:pPr algn="ctr"/>
            <a:r>
              <a:rPr lang="uk-UA" sz="3200" b="1" dirty="0"/>
              <a:t>Ми – одна сім’я.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3788891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635654" y="494529"/>
            <a:ext cx="8732066" cy="75732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6886" y="1320077"/>
            <a:ext cx="7249886" cy="900609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в чому твоя сила. </a:t>
            </a:r>
          </a:p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Погладь себе і промов уголос свою силу 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2378319"/>
            <a:ext cx="1695246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2378319"/>
            <a:ext cx="1764000" cy="2123586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01738" y="4657920"/>
            <a:ext cx="2039312" cy="527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розумний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644318"/>
            <a:ext cx="1905000" cy="533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красивий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593" y="4661798"/>
            <a:ext cx="1792459" cy="585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добрий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5648" y="4644318"/>
            <a:ext cx="1859313" cy="569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веселий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661798"/>
            <a:ext cx="1695246" cy="563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сильний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2401366"/>
            <a:ext cx="195222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385356"/>
            <a:ext cx="1642289" cy="2150569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385356"/>
            <a:ext cx="2997945" cy="2143531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942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91737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7428" y="570728"/>
            <a:ext cx="9658178" cy="7511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97428" y="1437986"/>
            <a:ext cx="6193972" cy="64118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Гра «Я знаю</a:t>
            </a:r>
            <a:r>
              <a:rPr lang="uk-UA" sz="2400" b="1" dirty="0" smtClean="0">
                <a:solidFill>
                  <a:schemeClr val="bg1"/>
                </a:solidFill>
              </a:rPr>
              <a:t>». Назви 5 риб і 5 птахів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4171" y="1477082"/>
            <a:ext cx="2861435" cy="4288714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47123" y="2155031"/>
            <a:ext cx="3886201" cy="69339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Назви будову тіла </a:t>
            </a:r>
            <a:r>
              <a:rPr lang="uk-UA" sz="2400" b="1" dirty="0" smtClean="0"/>
              <a:t>птахів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077683" y="4978399"/>
            <a:ext cx="6207005" cy="116114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А </a:t>
            </a:r>
            <a:r>
              <a:rPr lang="ru-RU" sz="2400" b="1" dirty="0" err="1"/>
              <a:t>тепер</a:t>
            </a:r>
            <a:r>
              <a:rPr lang="ru-RU" sz="2400" b="1" dirty="0"/>
              <a:t> </a:t>
            </a:r>
            <a:r>
              <a:rPr lang="ru-RU" sz="2400" b="1" dirty="0" err="1"/>
              <a:t>познайомимося</a:t>
            </a:r>
            <a:r>
              <a:rPr lang="ru-RU" sz="2400" b="1" dirty="0"/>
              <a:t> з </a:t>
            </a:r>
            <a:r>
              <a:rPr lang="ru-RU" sz="2400" b="1" dirty="0" err="1" smtClean="0"/>
              <a:t>тваринами</a:t>
            </a:r>
            <a:r>
              <a:rPr lang="ru-RU" sz="2400" b="1" dirty="0"/>
              <a:t>,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опанували</a:t>
            </a:r>
            <a:r>
              <a:rPr lang="ru-RU" sz="2400" b="1" dirty="0"/>
              <a:t> </a:t>
            </a:r>
            <a:r>
              <a:rPr lang="ru-RU" sz="2400" b="1" dirty="0" err="1" smtClean="0"/>
              <a:t>наземну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повітряну</a:t>
            </a:r>
            <a:r>
              <a:rPr lang="ru-RU" sz="2400" b="1" dirty="0" smtClean="0"/>
              <a:t> і </a:t>
            </a:r>
            <a:r>
              <a:rPr lang="ru-RU" sz="2400" b="1" dirty="0" err="1" smtClean="0"/>
              <a:t>водну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стихії</a:t>
            </a:r>
            <a:r>
              <a:rPr lang="ru-RU" sz="2400" b="1" dirty="0" smtClean="0"/>
              <a:t>. Як </a:t>
            </a:r>
            <a:r>
              <a:rPr lang="ru-RU" sz="2400" b="1" dirty="0" err="1" smtClean="0"/>
              <a:t>ти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думаєш</a:t>
            </a:r>
            <a:r>
              <a:rPr lang="ru-RU" sz="2400" b="1" dirty="0" smtClean="0"/>
              <a:t>, </a:t>
            </a:r>
            <a:r>
              <a:rPr lang="ru-RU" sz="2400" b="1" dirty="0" err="1" smtClean="0"/>
              <a:t>хто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це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147731" y="3931062"/>
            <a:ext cx="3985594" cy="89130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Яких птахів називають перелітними</a:t>
            </a:r>
            <a:r>
              <a:rPr lang="uk-UA" sz="2400" b="1" dirty="0" smtClean="0"/>
              <a:t>?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27378" y="2924525"/>
            <a:ext cx="4005946" cy="923079"/>
          </a:xfrm>
          <a:prstGeom prst="roundRect">
            <a:avLst/>
          </a:prstGeom>
          <a:solidFill>
            <a:srgbClr val="0070C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</a:rPr>
              <a:t>Яку користь приносять птахи природі і людині</a:t>
            </a:r>
            <a:r>
              <a:rPr lang="ru-RU" sz="2400" b="1" dirty="0" smtClean="0"/>
              <a:t>? </a:t>
            </a:r>
            <a:endParaRPr lang="ru-RU" sz="2400" b="1" dirty="0"/>
          </a:p>
        </p:txBody>
      </p:sp>
      <p:pic>
        <p:nvPicPr>
          <p:cNvPr id="20" name="Рисунок 19">
            <a:extLst>
              <a:ext uri="{FF2B5EF4-FFF2-40B4-BE49-F238E27FC236}">
                <a16:creationId xmlns="" xmlns:a16="http://schemas.microsoft.com/office/drawing/2014/main" id="{551D75E1-3318-4D13-A737-D0A6CA3B030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9"/>
          <a:stretch/>
        </p:blipFill>
        <p:spPr>
          <a:xfrm>
            <a:off x="5453743" y="2239065"/>
            <a:ext cx="1830945" cy="2584247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369215" y="5765796"/>
            <a:ext cx="1960139" cy="5805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Звірі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760576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319968" y="494527"/>
            <a:ext cx="8732066" cy="85530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Досліди будову тіла звірів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319968" y="1349828"/>
            <a:ext cx="8732066" cy="522515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Звірі</a:t>
            </a:r>
            <a:r>
              <a:rPr lang="ru-RU" sz="2400" b="1" dirty="0" smtClean="0"/>
              <a:t> </a:t>
            </a:r>
            <a:r>
              <a:rPr lang="ru-RU" sz="2400" b="1" dirty="0" err="1"/>
              <a:t>живуть</a:t>
            </a:r>
            <a:r>
              <a:rPr lang="ru-RU" sz="2400" b="1" dirty="0"/>
              <a:t> </a:t>
            </a:r>
            <a:r>
              <a:rPr lang="ru-RU" sz="2400" b="1" dirty="0" err="1"/>
              <a:t>скрізь</a:t>
            </a:r>
            <a:r>
              <a:rPr lang="ru-RU" sz="2400" b="1" dirty="0"/>
              <a:t> на </a:t>
            </a:r>
            <a:r>
              <a:rPr lang="ru-RU" sz="2400" b="1" dirty="0" err="1"/>
              <a:t>Землі</a:t>
            </a:r>
            <a:r>
              <a:rPr lang="ru-RU" sz="2400" b="1" dirty="0"/>
              <a:t>. У них </a:t>
            </a:r>
            <a:r>
              <a:rPr lang="ru-RU" sz="2400" b="1" dirty="0" err="1"/>
              <a:t>найдосконаліша</a:t>
            </a:r>
            <a:r>
              <a:rPr lang="ru-RU" sz="2400" b="1" dirty="0"/>
              <a:t> </a:t>
            </a:r>
            <a:r>
              <a:rPr lang="ru-RU" sz="2400" b="1" dirty="0" err="1"/>
              <a:t>будову</a:t>
            </a:r>
            <a:r>
              <a:rPr lang="ru-RU" sz="2400" b="1" dirty="0"/>
              <a:t> </a:t>
            </a:r>
            <a:r>
              <a:rPr lang="ru-RU" sz="2400" b="1" dirty="0" err="1"/>
              <a:t>тіла</a:t>
            </a:r>
            <a:r>
              <a:rPr lang="ru-RU" sz="2400" b="1" dirty="0"/>
              <a:t>.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59848" y="1965868"/>
            <a:ext cx="4124843" cy="255389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Його</a:t>
            </a:r>
            <a:r>
              <a:rPr lang="ru-RU" sz="2400" b="1" dirty="0" smtClean="0"/>
              <a:t> </a:t>
            </a:r>
            <a:r>
              <a:rPr lang="ru-RU" sz="2400" b="1" dirty="0" err="1"/>
              <a:t>поділяють</a:t>
            </a:r>
            <a:r>
              <a:rPr lang="ru-RU" sz="2400" b="1" dirty="0"/>
              <a:t> </a:t>
            </a:r>
            <a:r>
              <a:rPr lang="ru-RU" sz="2400" b="1" dirty="0" smtClean="0"/>
              <a:t>на</a:t>
            </a:r>
            <a:r>
              <a:rPr lang="uk-UA" sz="2400" b="1" dirty="0"/>
              <a:t>:</a:t>
            </a:r>
            <a:r>
              <a:rPr lang="ru-RU" sz="2400" b="1" dirty="0" smtClean="0"/>
              <a:t>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smtClean="0"/>
              <a:t>голову</a:t>
            </a:r>
            <a:r>
              <a:rPr lang="ru-RU" sz="2400" b="1" dirty="0"/>
              <a:t>,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шию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тулуб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хвіст</a:t>
            </a:r>
            <a:r>
              <a:rPr lang="ru-RU" sz="2400" b="1" dirty="0"/>
              <a:t>, </a:t>
            </a:r>
            <a:endParaRPr lang="ru-RU" sz="24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b="1" dirty="0" err="1" smtClean="0"/>
              <a:t>передні</a:t>
            </a:r>
            <a:r>
              <a:rPr lang="ru-RU" sz="2400" b="1" dirty="0" smtClean="0"/>
              <a:t> </a:t>
            </a:r>
            <a:r>
              <a:rPr lang="ru-RU" sz="2400" b="1" dirty="0"/>
              <a:t>й </a:t>
            </a:r>
            <a:r>
              <a:rPr lang="ru-RU" sz="2400" b="1" dirty="0" err="1"/>
              <a:t>задні</a:t>
            </a:r>
            <a:r>
              <a:rPr lang="ru-RU" sz="2400" b="1" dirty="0"/>
              <a:t> </a:t>
            </a:r>
            <a:r>
              <a:rPr lang="ru-RU" sz="2400" b="1" dirty="0" err="1"/>
              <a:t>кінцівки</a:t>
            </a:r>
            <a:r>
              <a:rPr lang="ru-RU" sz="2400" b="1" dirty="0"/>
              <a:t>. 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66F2A1C-B1D8-46FF-8CE6-82DCCC106E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1" r="7057" b="8632"/>
          <a:stretch/>
        </p:blipFill>
        <p:spPr>
          <a:xfrm>
            <a:off x="1775874" y="2002493"/>
            <a:ext cx="2412000" cy="397536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D45977BF-4711-426E-BBB8-1F0CF91B13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45" t="35158" r="48982" b="50416"/>
          <a:stretch/>
        </p:blipFill>
        <p:spPr>
          <a:xfrm>
            <a:off x="4430358" y="4704951"/>
            <a:ext cx="1255643" cy="1272907"/>
          </a:xfrm>
          <a:prstGeom prst="ellipse">
            <a:avLst/>
          </a:prstGeom>
          <a:ln w="38100">
            <a:solidFill>
              <a:schemeClr val="bg1"/>
            </a:solidFill>
          </a:ln>
        </p:spPr>
      </p:pic>
      <p:sp>
        <p:nvSpPr>
          <p:cNvPr id="13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3847839" y="1965868"/>
            <a:ext cx="1535117" cy="545284"/>
          </a:xfrm>
          <a:prstGeom prst="wedgeRoundRectCallout">
            <a:avLst>
              <a:gd name="adj1" fmla="val -99175"/>
              <a:gd name="adj2" fmla="val 60757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голова</a:t>
            </a:r>
          </a:p>
        </p:txBody>
      </p:sp>
      <p:sp>
        <p:nvSpPr>
          <p:cNvPr id="14" name="Бульбашка прямої мови: прямокутна з округленими кутами 10">
            <a:extLst>
              <a:ext uri="{FF2B5EF4-FFF2-40B4-BE49-F238E27FC236}">
                <a16:creationId xmlns:a16="http://schemas.microsoft.com/office/drawing/2014/main" xmlns="" id="{7946EE59-8569-44D9-8211-11EAC00B39D7}"/>
              </a:ext>
            </a:extLst>
          </p:cNvPr>
          <p:cNvSpPr/>
          <p:nvPr/>
        </p:nvSpPr>
        <p:spPr>
          <a:xfrm>
            <a:off x="3884831" y="3413664"/>
            <a:ext cx="1498125" cy="545284"/>
          </a:xfrm>
          <a:prstGeom prst="wedgeRoundRectCallout">
            <a:avLst>
              <a:gd name="adj1" fmla="val -77842"/>
              <a:gd name="adj2" fmla="val 26715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тулуб</a:t>
            </a:r>
          </a:p>
        </p:txBody>
      </p:sp>
      <p:sp>
        <p:nvSpPr>
          <p:cNvPr id="15" name="Бульбашка прямої мови: прямокутна з округленими кутами 11">
            <a:extLst>
              <a:ext uri="{FF2B5EF4-FFF2-40B4-BE49-F238E27FC236}">
                <a16:creationId xmlns:a16="http://schemas.microsoft.com/office/drawing/2014/main" xmlns="" id="{D200DDB5-198B-474E-B198-B888767C242C}"/>
              </a:ext>
            </a:extLst>
          </p:cNvPr>
          <p:cNvSpPr/>
          <p:nvPr/>
        </p:nvSpPr>
        <p:spPr>
          <a:xfrm>
            <a:off x="337041" y="3245721"/>
            <a:ext cx="1434118" cy="1218501"/>
          </a:xfrm>
          <a:prstGeom prst="wedgeRoundRectCallout">
            <a:avLst>
              <a:gd name="adj1" fmla="val 85296"/>
              <a:gd name="adj2" fmla="val 9823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Передні й задні </a:t>
            </a:r>
            <a:r>
              <a:rPr lang="uk-UA" sz="2400" b="1" dirty="0" err="1" smtClean="0">
                <a:solidFill>
                  <a:schemeClr val="bg1"/>
                </a:solidFill>
              </a:rPr>
              <a:t>кінцівкі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Бульбашка прямої мови: прямокутна з округленими кутами 12">
            <a:extLst>
              <a:ext uri="{FF2B5EF4-FFF2-40B4-BE49-F238E27FC236}">
                <a16:creationId xmlns:a16="http://schemas.microsoft.com/office/drawing/2014/main" xmlns="" id="{9585F83D-FCFA-4312-857C-DA4C8A4540C5}"/>
              </a:ext>
            </a:extLst>
          </p:cNvPr>
          <p:cNvSpPr/>
          <p:nvPr/>
        </p:nvSpPr>
        <p:spPr>
          <a:xfrm>
            <a:off x="4274750" y="2699240"/>
            <a:ext cx="1108206" cy="545284"/>
          </a:xfrm>
          <a:prstGeom prst="wedgeRoundRectCallout">
            <a:avLst>
              <a:gd name="adj1" fmla="val -171773"/>
              <a:gd name="adj2" fmla="val 44324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шия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7" name="Бульбашка прямої мови: прямокутна з округленими кутами 14">
            <a:extLst>
              <a:ext uri="{FF2B5EF4-FFF2-40B4-BE49-F238E27FC236}">
                <a16:creationId xmlns:a16="http://schemas.microsoft.com/office/drawing/2014/main" xmlns="" id="{C27BE865-36A3-4595-B5A2-E8CF7489C82F}"/>
              </a:ext>
            </a:extLst>
          </p:cNvPr>
          <p:cNvSpPr/>
          <p:nvPr/>
        </p:nvSpPr>
        <p:spPr>
          <a:xfrm>
            <a:off x="5686001" y="5829291"/>
            <a:ext cx="1490893" cy="545284"/>
          </a:xfrm>
          <a:prstGeom prst="wedgeRoundRectCallout">
            <a:avLst>
              <a:gd name="adj1" fmla="val -61403"/>
              <a:gd name="adj2" fmla="val -11231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шерсть</a:t>
            </a:r>
          </a:p>
        </p:txBody>
      </p:sp>
      <p:sp>
        <p:nvSpPr>
          <p:cNvPr id="18" name="Бульбашка прямої мови: прямокутна з округленими кутами 12">
            <a:extLst>
              <a:ext uri="{FF2B5EF4-FFF2-40B4-BE49-F238E27FC236}">
                <a16:creationId xmlns:a16="http://schemas.microsoft.com/office/drawing/2014/main" xmlns="" id="{9585F83D-FCFA-4312-857C-DA4C8A4540C5}"/>
              </a:ext>
            </a:extLst>
          </p:cNvPr>
          <p:cNvSpPr/>
          <p:nvPr/>
        </p:nvSpPr>
        <p:spPr>
          <a:xfrm>
            <a:off x="4266378" y="4114082"/>
            <a:ext cx="1108206" cy="545284"/>
          </a:xfrm>
          <a:prstGeom prst="wedgeRoundRectCallout">
            <a:avLst>
              <a:gd name="adj1" fmla="val -65686"/>
              <a:gd name="adj2" fmla="val 112200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хвіст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959848" y="4461294"/>
            <a:ext cx="5127172" cy="1328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Поверхня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тіла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в них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повністю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або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частково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вкрита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волоссям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хутром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, шерстю, щетиною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чи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голками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59121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310949" y="473347"/>
            <a:ext cx="9432321" cy="12318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світлини. Чим може бути вкрита </a:t>
            </a:r>
            <a:endParaRPr lang="uk-UA" sz="36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поверхня </a:t>
            </a:r>
            <a:r>
              <a:rPr lang="uk-UA" sz="3600" b="1" dirty="0">
                <a:solidFill>
                  <a:schemeClr val="bg1"/>
                </a:solidFill>
              </a:rPr>
              <a:t>тіла звірів?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169" y="4400148"/>
            <a:ext cx="3608464" cy="1804232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r="8943"/>
          <a:stretch/>
        </p:blipFill>
        <p:spPr>
          <a:xfrm>
            <a:off x="863283" y="1797701"/>
            <a:ext cx="2902383" cy="2318710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1" b="8939"/>
          <a:stretch/>
        </p:blipFill>
        <p:spPr>
          <a:xfrm>
            <a:off x="7545355" y="1833555"/>
            <a:ext cx="2998008" cy="2115493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0571" y="4161852"/>
            <a:ext cx="3562550" cy="204252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677771" y="1908427"/>
            <a:ext cx="1588473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хутром</a:t>
            </a:r>
            <a:endParaRPr lang="ru-RU" sz="3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459014" y="5645678"/>
            <a:ext cx="192498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err="1" smtClean="0"/>
              <a:t>голками</a:t>
            </a:r>
            <a:endParaRPr lang="ru-RU" sz="3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780779" y="5557394"/>
            <a:ext cx="1924981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щетиною</a:t>
            </a:r>
            <a:endParaRPr lang="ru-RU" sz="3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928229" y="1705173"/>
            <a:ext cx="1996176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/>
              <a:t>частково</a:t>
            </a:r>
            <a:r>
              <a:rPr lang="ru-RU" sz="2400" dirty="0"/>
              <a:t> </a:t>
            </a:r>
            <a:r>
              <a:rPr lang="ru-RU" sz="2400" dirty="0" err="1"/>
              <a:t>вкрита</a:t>
            </a:r>
            <a:r>
              <a:rPr lang="ru-RU" sz="2400" dirty="0"/>
              <a:t> </a:t>
            </a:r>
            <a:r>
              <a:rPr lang="ru-RU" sz="2400" dirty="0" err="1"/>
              <a:t>волоссям</a:t>
            </a:r>
            <a:endParaRPr lang="ru-RU" sz="2400" dirty="0"/>
          </a:p>
        </p:txBody>
      </p:sp>
      <p:pic>
        <p:nvPicPr>
          <p:cNvPr id="1026" name="Picture 2" descr="Вівці Куйбішевська — КУРКУЛ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6244" y="1813386"/>
            <a:ext cx="2874439" cy="2155829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4689642" y="3899830"/>
            <a:ext cx="1907102" cy="64698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шерстю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66545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43001" y="510017"/>
            <a:ext cx="9842910" cy="80715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Чим </a:t>
            </a:r>
            <a:r>
              <a:rPr lang="ru-RU" sz="4000" b="1" dirty="0" err="1" smtClean="0"/>
              <a:t>звірі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відрізняються</a:t>
            </a:r>
            <a:r>
              <a:rPr lang="ru-RU" sz="4000" b="1" dirty="0" smtClean="0"/>
              <a:t> </a:t>
            </a:r>
            <a:r>
              <a:rPr lang="ru-RU" sz="4000" b="1" dirty="0" err="1"/>
              <a:t>від</a:t>
            </a:r>
            <a:r>
              <a:rPr lang="ru-RU" sz="4000" b="1" dirty="0"/>
              <a:t> </a:t>
            </a:r>
            <a:r>
              <a:rPr lang="ru-RU" sz="4000" b="1" dirty="0" err="1"/>
              <a:t>інших</a:t>
            </a:r>
            <a:r>
              <a:rPr lang="ru-RU" sz="4000" b="1" dirty="0"/>
              <a:t> </a:t>
            </a:r>
            <a:r>
              <a:rPr lang="ru-RU" sz="4000" b="1" dirty="0" err="1" smtClean="0"/>
              <a:t>тварин</a:t>
            </a:r>
            <a:r>
              <a:rPr lang="ru-RU" sz="4000" b="1" dirty="0" smtClean="0"/>
              <a:t>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91" y="2688456"/>
            <a:ext cx="4529671" cy="3016832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2688455"/>
            <a:ext cx="4388265" cy="303887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1861457" y="1370263"/>
            <a:ext cx="8338457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Звірі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відзначаються</a:t>
            </a:r>
            <a:r>
              <a:rPr lang="ru-RU" sz="2400" b="1" dirty="0" smtClean="0"/>
              <a:t> </a:t>
            </a:r>
            <a:r>
              <a:rPr lang="ru-RU" sz="2400" b="1" dirty="0" err="1"/>
              <a:t>неабияким</a:t>
            </a:r>
            <a:r>
              <a:rPr lang="ru-RU" sz="2400" b="1" dirty="0"/>
              <a:t> «</a:t>
            </a:r>
            <a:r>
              <a:rPr lang="ru-RU" sz="2400" b="1" dirty="0" err="1"/>
              <a:t>розумом</a:t>
            </a:r>
            <a:r>
              <a:rPr lang="ru-RU" sz="2400" b="1" dirty="0"/>
              <a:t>» і </a:t>
            </a:r>
            <a:r>
              <a:rPr lang="ru-RU" sz="2400" b="1" dirty="0" err="1"/>
              <a:t>кмітливістю</a:t>
            </a:r>
            <a:r>
              <a:rPr lang="ru-RU" sz="2400" b="1" dirty="0"/>
              <a:t>. </a:t>
            </a:r>
            <a:r>
              <a:rPr lang="ru-RU" sz="2400" b="1" dirty="0" err="1"/>
              <a:t>Звірі</a:t>
            </a:r>
            <a:r>
              <a:rPr lang="ru-RU" sz="2400" b="1" dirty="0"/>
              <a:t> (</a:t>
            </a:r>
            <a:r>
              <a:rPr lang="ru-RU" sz="2400" b="1" dirty="0" err="1"/>
              <a:t>ссавці</a:t>
            </a:r>
            <a:r>
              <a:rPr lang="ru-RU" sz="2400" b="1" dirty="0"/>
              <a:t>) — </a:t>
            </a:r>
            <a:r>
              <a:rPr lang="ru-RU" sz="2400" b="1" dirty="0" err="1"/>
              <a:t>турботливі</a:t>
            </a:r>
            <a:r>
              <a:rPr lang="ru-RU" sz="2400" b="1" dirty="0"/>
              <a:t> батьки, </a:t>
            </a:r>
            <a:r>
              <a:rPr lang="ru-RU" sz="2400" b="1" dirty="0" err="1"/>
              <a:t>бо</a:t>
            </a:r>
            <a:r>
              <a:rPr lang="ru-RU" sz="2400" b="1" dirty="0"/>
              <a:t> </a:t>
            </a:r>
            <a:r>
              <a:rPr lang="ru-RU" sz="2400" b="1" dirty="0" err="1"/>
              <a:t>невтомно</a:t>
            </a:r>
            <a:r>
              <a:rPr lang="ru-RU" sz="2400" b="1" dirty="0"/>
              <a:t> </a:t>
            </a:r>
            <a:r>
              <a:rPr lang="ru-RU" sz="2400" b="1" dirty="0" err="1"/>
              <a:t>піклуються</a:t>
            </a:r>
            <a:r>
              <a:rPr lang="ru-RU" sz="2400" b="1" dirty="0"/>
              <a:t> про </a:t>
            </a:r>
            <a:r>
              <a:rPr lang="ru-RU" sz="2400" b="1" dirty="0" err="1"/>
              <a:t>своє</a:t>
            </a:r>
            <a:r>
              <a:rPr lang="ru-RU" sz="2400" b="1" dirty="0"/>
              <a:t> потомство. </a:t>
            </a:r>
            <a:r>
              <a:rPr lang="ru-RU" sz="2400" b="1" dirty="0" err="1"/>
              <a:t>Своїх</a:t>
            </a:r>
            <a:r>
              <a:rPr lang="ru-RU" sz="2400" b="1" dirty="0"/>
              <a:t> </a:t>
            </a:r>
            <a:r>
              <a:rPr lang="ru-RU" sz="2400" b="1" dirty="0" err="1"/>
              <a:t>дітей</a:t>
            </a:r>
            <a:r>
              <a:rPr lang="ru-RU" sz="2400" b="1" dirty="0"/>
              <a:t> вони </a:t>
            </a:r>
            <a:r>
              <a:rPr lang="ru-RU" sz="2400" b="1" dirty="0" err="1"/>
              <a:t>вигодовують</a:t>
            </a:r>
            <a:r>
              <a:rPr lang="ru-RU" sz="2400" b="1" dirty="0"/>
              <a:t> </a:t>
            </a:r>
            <a:r>
              <a:rPr lang="ru-RU" sz="2400" b="1" dirty="0" smtClean="0"/>
              <a:t>молоком. </a:t>
            </a:r>
            <a:endParaRPr lang="ru-RU" sz="2400" b="1" dirty="0"/>
          </a:p>
        </p:txBody>
      </p:sp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80</a:t>
            </a:r>
            <a:endParaRPr lang="ru-RU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59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61481" y="578800"/>
            <a:ext cx="9162251" cy="71097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err="1" smtClean="0"/>
              <a:t>Розшифруй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математичну</a:t>
            </a:r>
            <a:r>
              <a:rPr lang="ru-RU" sz="4000" b="1" dirty="0" smtClean="0"/>
              <a:t> </a:t>
            </a:r>
            <a:r>
              <a:rPr lang="ru-RU" sz="4000" b="1" dirty="0" err="1" smtClean="0"/>
              <a:t>рівність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482" y="1489451"/>
            <a:ext cx="4681424" cy="263623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7115260" y="4125684"/>
            <a:ext cx="4186106" cy="13824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F0"/>
                </a:solidFill>
              </a:rPr>
              <a:t>Вага</a:t>
            </a:r>
            <a:r>
              <a:rPr lang="ru-RU" sz="2400" b="1" dirty="0"/>
              <a:t> </a:t>
            </a:r>
            <a:r>
              <a:rPr lang="ru-RU" sz="2400" b="1" dirty="0" err="1"/>
              <a:t>синього</a:t>
            </a:r>
            <a:r>
              <a:rPr lang="ru-RU" sz="2400" b="1" dirty="0"/>
              <a:t> кита </a:t>
            </a:r>
            <a:r>
              <a:rPr lang="ru-RU" sz="2400" b="1" dirty="0" err="1"/>
              <a:t>дорівнює</a:t>
            </a:r>
            <a:r>
              <a:rPr lang="ru-RU" sz="2400" b="1" dirty="0"/>
              <a:t> </a:t>
            </a:r>
            <a:r>
              <a:rPr lang="ru-RU" sz="2400" b="1" dirty="0" err="1"/>
              <a:t>вазі</a:t>
            </a:r>
            <a:r>
              <a:rPr lang="ru-RU" sz="2400" b="1" dirty="0"/>
              <a:t> </a:t>
            </a:r>
            <a:r>
              <a:rPr lang="ru-RU" sz="2400" b="1" dirty="0" smtClean="0">
                <a:solidFill>
                  <a:srgbClr val="00B0F0"/>
                </a:solidFill>
              </a:rPr>
              <a:t>40 </a:t>
            </a:r>
            <a:r>
              <a:rPr lang="ru-RU" sz="2400" b="1" dirty="0" err="1">
                <a:solidFill>
                  <a:srgbClr val="00B0F0"/>
                </a:solidFill>
              </a:rPr>
              <a:t>слонів</a:t>
            </a:r>
            <a:r>
              <a:rPr lang="ru-RU" sz="2400" b="1" dirty="0"/>
              <a:t>, </a:t>
            </a:r>
            <a:r>
              <a:rPr lang="ru-RU" sz="2400" b="1" dirty="0" smtClean="0"/>
              <a:t>а </a:t>
            </a:r>
            <a:r>
              <a:rPr lang="ru-RU" sz="2400" b="1" dirty="0" err="1">
                <a:solidFill>
                  <a:srgbClr val="FFFF00"/>
                </a:solidFill>
              </a:rPr>
              <a:t>довжина</a:t>
            </a:r>
            <a:r>
              <a:rPr lang="ru-RU" sz="2400" b="1" dirty="0">
                <a:solidFill>
                  <a:srgbClr val="FFFF00"/>
                </a:solidFill>
              </a:rPr>
              <a:t> </a:t>
            </a:r>
            <a:r>
              <a:rPr lang="ru-RU" sz="2400" b="1" dirty="0"/>
              <a:t>— </a:t>
            </a:r>
            <a:r>
              <a:rPr lang="ru-RU" sz="2400" b="1" dirty="0" err="1"/>
              <a:t>довжині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FFFF00"/>
                </a:solidFill>
              </a:rPr>
              <a:t>3 </a:t>
            </a:r>
            <a:r>
              <a:rPr lang="ru-RU" sz="2400" b="1" dirty="0" err="1">
                <a:solidFill>
                  <a:srgbClr val="FFFF00"/>
                </a:solidFill>
              </a:rPr>
              <a:t>автобусів</a:t>
            </a:r>
            <a:r>
              <a:rPr lang="ru-RU" sz="2400" b="1" dirty="0"/>
              <a:t>.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80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29551" y="2514043"/>
            <a:ext cx="1340046" cy="76944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/>
              <a:t>= 40</a:t>
            </a:r>
            <a:endParaRPr lang="ru-RU" sz="4400" b="1" dirty="0"/>
          </a:p>
        </p:txBody>
      </p:sp>
      <p:pic>
        <p:nvPicPr>
          <p:cNvPr id="1026" name="Picture 2" descr="D:\Картинки до тестів\Тварини\Слон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597" y="1489451"/>
            <a:ext cx="3154136" cy="2523309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868141" y="1489451"/>
            <a:ext cx="364471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Синій</a:t>
            </a:r>
            <a:r>
              <a:rPr lang="ru-RU" sz="2400" b="1" dirty="0" smtClean="0"/>
              <a:t> кит </a:t>
            </a:r>
            <a:r>
              <a:rPr lang="ru-RU" sz="2400" b="1" dirty="0"/>
              <a:t>— </a:t>
            </a:r>
            <a:r>
              <a:rPr lang="ru-RU" sz="2400" b="1" dirty="0" err="1" smtClean="0"/>
              <a:t>найбільша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тварина</a:t>
            </a:r>
            <a:r>
              <a:rPr lang="ru-RU" sz="2400" b="1" dirty="0" smtClean="0"/>
              <a:t> </a:t>
            </a:r>
            <a:r>
              <a:rPr lang="ru-RU" sz="2400" b="1" dirty="0"/>
              <a:t>на </a:t>
            </a:r>
            <a:r>
              <a:rPr lang="ru-RU" sz="2400" b="1" dirty="0" err="1"/>
              <a:t>Землі</a:t>
            </a:r>
            <a:r>
              <a:rPr lang="ru-RU" sz="2400" b="1" dirty="0"/>
              <a:t>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2071" t="9912" r="10228" b="5271"/>
          <a:stretch/>
        </p:blipFill>
        <p:spPr>
          <a:xfrm>
            <a:off x="4895367" y="4278781"/>
            <a:ext cx="1904207" cy="107629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/>
          <a:srcRect l="2071" t="9912" r="10228" b="5271"/>
          <a:stretch/>
        </p:blipFill>
        <p:spPr>
          <a:xfrm>
            <a:off x="803728" y="4278783"/>
            <a:ext cx="1904207" cy="107629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/>
          <a:srcRect l="2071" t="9912" r="10228" b="5271"/>
          <a:stretch/>
        </p:blipFill>
        <p:spPr>
          <a:xfrm>
            <a:off x="2850090" y="4278782"/>
            <a:ext cx="1904207" cy="1076291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03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</TotalTime>
  <Words>539</Words>
  <Application>Microsoft Office PowerPoint</Application>
  <PresentationFormat>Произвольный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92</cp:revision>
  <dcterms:created xsi:type="dcterms:W3CDTF">2018-01-05T16:38:53Z</dcterms:created>
  <dcterms:modified xsi:type="dcterms:W3CDTF">2024-04-28T13:31:12Z</dcterms:modified>
</cp:coreProperties>
</file>