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308" r:id="rId3"/>
    <p:sldId id="309" r:id="rId4"/>
    <p:sldId id="310" r:id="rId5"/>
    <p:sldId id="311" r:id="rId6"/>
    <p:sldId id="286" r:id="rId7"/>
    <p:sldId id="290" r:id="rId8"/>
    <p:sldId id="301" r:id="rId9"/>
    <p:sldId id="300" r:id="rId10"/>
    <p:sldId id="304" r:id="rId11"/>
    <p:sldId id="294" r:id="rId12"/>
    <p:sldId id="314" r:id="rId13"/>
    <p:sldId id="312" r:id="rId14"/>
    <p:sldId id="31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3242"/>
    <a:srgbClr val="722651"/>
    <a:srgbClr val="DED231"/>
    <a:srgbClr val="C31D58"/>
    <a:srgbClr val="295FFF"/>
    <a:srgbClr val="27C268"/>
    <a:srgbClr val="FF3131"/>
    <a:srgbClr val="1694E9"/>
    <a:srgbClr val="FFFF00"/>
    <a:srgbClr val="FFB4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2" autoAdjust="0"/>
    <p:restoredTop sz="94660"/>
  </p:normalViewPr>
  <p:slideViewPr>
    <p:cSldViewPr snapToGrid="0">
      <p:cViewPr varScale="1">
        <p:scale>
          <a:sx n="88" d="100"/>
          <a:sy n="88" d="100"/>
        </p:scale>
        <p:origin x="-5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7" Type="http://schemas.openxmlformats.org/officeDocument/2006/relationships/image" Target="../media/image43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4.jpeg"/><Relationship Id="rId7" Type="http://schemas.openxmlformats.org/officeDocument/2006/relationships/image" Target="../media/image1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6.png"/><Relationship Id="rId4" Type="http://schemas.openxmlformats.org/officeDocument/2006/relationships/image" Target="../media/image15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26028" y="4540201"/>
            <a:ext cx="9394372" cy="173664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800" b="1" dirty="0">
                <a:solidFill>
                  <a:schemeClr val="bg1"/>
                </a:solidFill>
              </a:rPr>
              <a:t>Як </a:t>
            </a:r>
            <a:r>
              <a:rPr lang="uk-UA" sz="4800" b="1" dirty="0" err="1">
                <a:solidFill>
                  <a:schemeClr val="bg1"/>
                </a:solidFill>
              </a:rPr>
              <a:t>живеться</a:t>
            </a:r>
            <a:r>
              <a:rPr lang="uk-UA" sz="4800" b="1" dirty="0">
                <a:solidFill>
                  <a:schemeClr val="bg1"/>
                </a:solidFill>
              </a:rPr>
              <a:t> моїм </a:t>
            </a:r>
            <a:endParaRPr lang="uk-UA" sz="4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4800" b="1" dirty="0" smtClean="0">
                <a:solidFill>
                  <a:schemeClr val="bg1"/>
                </a:solidFill>
              </a:rPr>
              <a:t>домашнім </a:t>
            </a:r>
            <a:r>
              <a:rPr lang="uk-UA" sz="4800" b="1" dirty="0">
                <a:solidFill>
                  <a:schemeClr val="bg1"/>
                </a:solidFill>
              </a:rPr>
              <a:t>улюбленцям?</a:t>
            </a:r>
            <a:r>
              <a:rPr lang="uk-UA" sz="4800" i="1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028" y="1174289"/>
            <a:ext cx="3131405" cy="3131405"/>
          </a:xfrm>
          <a:prstGeom prst="round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7032170" y="1174289"/>
            <a:ext cx="3788230" cy="200906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Я </a:t>
            </a:r>
            <a:r>
              <a:rPr lang="ru-RU" sz="2800" b="1" dirty="0" err="1">
                <a:solidFill>
                  <a:schemeClr val="bg1"/>
                </a:solidFill>
              </a:rPr>
              <a:t>досліджую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світ</a:t>
            </a:r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1 </a:t>
            </a:r>
            <a:r>
              <a:rPr lang="uk-UA" sz="2800" b="1" dirty="0" smtClean="0">
                <a:solidFill>
                  <a:schemeClr val="bg1"/>
                </a:solidFill>
              </a:rPr>
              <a:t>клас</a:t>
            </a:r>
          </a:p>
          <a:p>
            <a:pPr algn="ctr"/>
            <a:r>
              <a:rPr lang="ru-RU" sz="2800" b="1" cap="all" dirty="0" err="1" smtClean="0"/>
              <a:t>людина</a:t>
            </a:r>
            <a:r>
              <a:rPr lang="ru-RU" sz="2800" b="1" cap="all" dirty="0" smtClean="0"/>
              <a:t> </a:t>
            </a:r>
            <a:r>
              <a:rPr lang="en-US" sz="2800" b="1" cap="all" dirty="0" smtClean="0"/>
              <a:t> </a:t>
            </a:r>
            <a:r>
              <a:rPr lang="uk-UA" sz="2800" b="1" cap="all" dirty="0" smtClean="0"/>
              <a:t>і ПРИРОДА</a:t>
            </a:r>
            <a:endParaRPr lang="uk-UA" sz="2800" b="1" dirty="0" smtClean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Урок 93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37573" y="516890"/>
            <a:ext cx="8732066" cy="74866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Як ти гадаєш?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98406" y="1386953"/>
            <a:ext cx="7010399" cy="554024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75000"/>
                  </a:schemeClr>
                </a:solidFill>
              </a:rPr>
              <a:t>Чи можна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брати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тварин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дикої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природи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66268" y="2054957"/>
            <a:ext cx="520337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/>
              <a:t>Пам’ятай</a:t>
            </a:r>
            <a:r>
              <a:rPr lang="ru-RU" sz="2400" b="1" dirty="0" smtClean="0"/>
              <a:t>! Не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брати</a:t>
            </a:r>
            <a:r>
              <a:rPr lang="ru-RU" sz="2400" b="1" dirty="0"/>
              <a:t> </a:t>
            </a:r>
            <a:r>
              <a:rPr lang="ru-RU" sz="2400" b="1" dirty="0" err="1" smtClean="0"/>
              <a:t>тварин</a:t>
            </a:r>
            <a:r>
              <a:rPr lang="ru-RU" sz="2400" b="1" dirty="0" smtClean="0"/>
              <a:t> </a:t>
            </a:r>
            <a:r>
              <a:rPr lang="ru-RU" sz="2400" b="1" dirty="0"/>
              <a:t>з </a:t>
            </a:r>
            <a:r>
              <a:rPr lang="ru-RU" sz="2400" b="1" dirty="0" err="1"/>
              <a:t>дикої</a:t>
            </a:r>
            <a:r>
              <a:rPr lang="ru-RU" sz="2400" b="1" dirty="0"/>
              <a:t> </a:t>
            </a:r>
            <a:r>
              <a:rPr lang="ru-RU" sz="2400" b="1" dirty="0" err="1"/>
              <a:t>природи</a:t>
            </a:r>
            <a:r>
              <a:rPr lang="ru-RU" sz="2400" b="1" dirty="0"/>
              <a:t>.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Вони </a:t>
            </a:r>
            <a:r>
              <a:rPr lang="ru-RU" sz="2400" b="1" dirty="0"/>
              <a:t>не </a:t>
            </a:r>
            <a:r>
              <a:rPr lang="ru-RU" sz="2400" b="1" dirty="0" err="1"/>
              <a:t>зможуть</a:t>
            </a:r>
            <a:r>
              <a:rPr lang="ru-RU" sz="2400" b="1" dirty="0"/>
              <a:t> </a:t>
            </a:r>
            <a:r>
              <a:rPr lang="ru-RU" sz="2400" b="1" dirty="0" err="1" smtClean="0"/>
              <a:t>призвичаїтися</a:t>
            </a:r>
            <a:r>
              <a:rPr lang="ru-RU" sz="2400" b="1" dirty="0" smtClean="0"/>
              <a:t> </a:t>
            </a:r>
            <a:r>
              <a:rPr lang="ru-RU" sz="2400" b="1" dirty="0"/>
              <a:t>до </a:t>
            </a:r>
            <a:r>
              <a:rPr lang="ru-RU" sz="2400" b="1" dirty="0" err="1"/>
              <a:t>життя</a:t>
            </a:r>
            <a:r>
              <a:rPr lang="ru-RU" sz="2400" b="1" dirty="0"/>
              <a:t> в </a:t>
            </a:r>
            <a:r>
              <a:rPr lang="ru-RU" sz="2400" b="1" dirty="0" err="1"/>
              <a:t>неволі</a:t>
            </a:r>
            <a:r>
              <a:rPr lang="ru-RU" sz="2400" b="1" dirty="0"/>
              <a:t> й </a:t>
            </a:r>
            <a:r>
              <a:rPr lang="ru-RU" sz="2400" b="1" dirty="0" err="1"/>
              <a:t>будуть</a:t>
            </a:r>
            <a:r>
              <a:rPr lang="ru-RU" sz="2400" b="1" dirty="0"/>
              <a:t> </a:t>
            </a:r>
            <a:r>
              <a:rPr lang="ru-RU" sz="2400" b="1" dirty="0" err="1" smtClean="0"/>
              <a:t>страждати</a:t>
            </a:r>
            <a:r>
              <a:rPr lang="ru-RU" sz="2400" b="1" dirty="0" smtClean="0"/>
              <a:t>.</a:t>
            </a:r>
            <a:endParaRPr lang="ru-RU" sz="24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904" y="3831285"/>
            <a:ext cx="3285314" cy="2461379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042" y="2054956"/>
            <a:ext cx="3508644" cy="2631483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8306" y="3874946"/>
            <a:ext cx="3215723" cy="241771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592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AED259ED-5DAA-47B5-9B40-2E5E6B47B5E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4" b="24491"/>
          <a:stretch/>
        </p:blipFill>
        <p:spPr>
          <a:xfrm>
            <a:off x="1333746" y="1279150"/>
            <a:ext cx="3255543" cy="20999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700967" y="494528"/>
            <a:ext cx="8732066" cy="69201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Що </a:t>
            </a:r>
            <a:r>
              <a:rPr lang="uk-UA" sz="4000" b="1" dirty="0">
                <a:solidFill>
                  <a:schemeClr val="bg1"/>
                </a:solidFill>
              </a:rPr>
              <a:t>полюбляють їсти тварини</a:t>
            </a:r>
            <a:r>
              <a:rPr lang="uk-UA" sz="4000" b="1" dirty="0" smtClean="0">
                <a:solidFill>
                  <a:schemeClr val="bg1"/>
                </a:solidFill>
              </a:rPr>
              <a:t>?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5DA65698-4886-4AC2-9CF4-E2B49166AE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18" t="16327" r="15035" b="22386"/>
          <a:stretch/>
        </p:blipFill>
        <p:spPr>
          <a:xfrm flipH="1">
            <a:off x="4755167" y="1279150"/>
            <a:ext cx="2183238" cy="2099930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6F6628BF-9016-4E31-B713-9E03A073FE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3" b="21825"/>
          <a:stretch/>
        </p:blipFill>
        <p:spPr>
          <a:xfrm>
            <a:off x="773078" y="3558708"/>
            <a:ext cx="4537260" cy="2208087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208F62D0-D27E-4FCF-895E-005A7B3659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63" t="28912" r="50000" b="14246"/>
          <a:stretch/>
        </p:blipFill>
        <p:spPr>
          <a:xfrm>
            <a:off x="9252784" y="3558709"/>
            <a:ext cx="2360497" cy="2581462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7FA5F768-89E3-4E2A-963A-01DE843C64F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13"/>
          <a:stretch/>
        </p:blipFill>
        <p:spPr>
          <a:xfrm>
            <a:off x="7460939" y="1294819"/>
            <a:ext cx="3307458" cy="212286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4666936E-0CCF-4830-A921-19982E5CF47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0" b="18596"/>
          <a:stretch/>
        </p:blipFill>
        <p:spPr>
          <a:xfrm>
            <a:off x="5484833" y="3558709"/>
            <a:ext cx="3579611" cy="2208087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538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1 клас\3 Я досліджую світ\1 УРОКИ 2023\4 Людина і природа\№093 Як живеться моїм домашнім улюбленцям\2024-05-02_1826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0" t="28872" r="570" b="732"/>
          <a:stretch/>
        </p:blipFill>
        <p:spPr bwMode="auto">
          <a:xfrm>
            <a:off x="5536800" y="2575216"/>
            <a:ext cx="5940000" cy="3562163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349829" y="483643"/>
            <a:ext cx="9448800" cy="73555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612B521B-AE0F-4FC2-99C1-C8EB2AA01890}"/>
              </a:ext>
            </a:extLst>
          </p:cNvPr>
          <p:cNvSpPr/>
          <p:nvPr/>
        </p:nvSpPr>
        <p:spPr>
          <a:xfrm>
            <a:off x="0" y="6052456"/>
            <a:ext cx="1012371" cy="80554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Сторінка</a:t>
            </a:r>
            <a:endParaRPr lang="uk-UA" sz="16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37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11594" y="1285702"/>
            <a:ext cx="5296677" cy="81524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4. Підкресли. Які обов’язки з догляду за домашніми улюбленцями покладені на тебе?</a:t>
            </a:r>
          </a:p>
        </p:txBody>
      </p:sp>
      <p:sp>
        <p:nvSpPr>
          <p:cNvPr id="17" name="Бульбашка прямої мови: прямокутна з округленими кутами 9">
            <a:extLst>
              <a:ext uri="{FF2B5EF4-FFF2-40B4-BE49-F238E27FC236}">
                <a16:creationId xmlns:a16="http://schemas.microsoft.com/office/drawing/2014/main" xmlns="" id="{C46BCB8B-F614-4DD3-A780-C74B0A486BAF}"/>
              </a:ext>
            </a:extLst>
          </p:cNvPr>
          <p:cNvSpPr/>
          <p:nvPr/>
        </p:nvSpPr>
        <p:spPr>
          <a:xfrm>
            <a:off x="5919106" y="2827924"/>
            <a:ext cx="1997529" cy="349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молоко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Бульбашка прямої мови: прямокутна з округленими кутами 9">
            <a:extLst>
              <a:ext uri="{FF2B5EF4-FFF2-40B4-BE49-F238E27FC236}">
                <a16:creationId xmlns:a16="http://schemas.microsoft.com/office/drawing/2014/main" xmlns="" id="{C46BCB8B-F614-4DD3-A780-C74B0A486BAF}"/>
              </a:ext>
            </a:extLst>
          </p:cNvPr>
          <p:cNvSpPr/>
          <p:nvPr/>
        </p:nvSpPr>
        <p:spPr>
          <a:xfrm>
            <a:off x="5576207" y="4551300"/>
            <a:ext cx="2100945" cy="41862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овочі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Бульбашка прямої мови: прямокутна з округленими кутами 9">
            <a:extLst>
              <a:ext uri="{FF2B5EF4-FFF2-40B4-BE49-F238E27FC236}">
                <a16:creationId xmlns:a16="http://schemas.microsoft.com/office/drawing/2014/main" xmlns="" id="{C46BCB8B-F614-4DD3-A780-C74B0A486BAF}"/>
              </a:ext>
            </a:extLst>
          </p:cNvPr>
          <p:cNvSpPr/>
          <p:nvPr/>
        </p:nvSpPr>
        <p:spPr>
          <a:xfrm>
            <a:off x="5570768" y="5473775"/>
            <a:ext cx="2329540" cy="3587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просо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258617" y="1285702"/>
            <a:ext cx="5184326" cy="1192756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5. Пройди лабіринтом, щоб дослідити, чим найбільше люблять ласувати домашні улюбленці. Напиши, що ще їм подобається.</a:t>
            </a:r>
            <a:endParaRPr lang="uk-UA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1" name="Picture 3" descr="D:\1 клас\3 Я досліджую світ\1 УРОКИ 2023\4 Людина і природа\№093 Як живеться моїм домашнім улюбленцям\2024-05-02_182658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64" t="40537" r="18889" b="1148"/>
          <a:stretch/>
        </p:blipFill>
        <p:spPr bwMode="auto">
          <a:xfrm>
            <a:off x="717813" y="2184612"/>
            <a:ext cx="4126330" cy="128662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1 клас\3 Я досліджую світ\1 УРОКИ 2023\4 Людина і природа\№093 Як живеться моїм домашнім улюбленцям\2024-05-02_182756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13" b="94"/>
          <a:stretch/>
        </p:blipFill>
        <p:spPr bwMode="auto">
          <a:xfrm>
            <a:off x="670772" y="4809818"/>
            <a:ext cx="4695825" cy="1152000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Бульбашка прямої мови: прямокутна з округленими кутами 9">
            <a:extLst>
              <a:ext uri="{FF2B5EF4-FFF2-40B4-BE49-F238E27FC236}">
                <a16:creationId xmlns:a16="http://schemas.microsoft.com/office/drawing/2014/main" xmlns="" id="{C46BCB8B-F614-4DD3-A780-C74B0A486BAF}"/>
              </a:ext>
            </a:extLst>
          </p:cNvPr>
          <p:cNvSpPr/>
          <p:nvPr/>
        </p:nvSpPr>
        <p:spPr>
          <a:xfrm>
            <a:off x="6008271" y="3723692"/>
            <a:ext cx="2025386" cy="349337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accent6">
                    <a:lumMod val="75000"/>
                  </a:schemeClr>
                </a:solidFill>
              </a:rPr>
              <a:t>сметана</a:t>
            </a:r>
            <a:endParaRPr lang="uk-UA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70772" y="3624943"/>
            <a:ext cx="4695825" cy="1048581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6. Чи є в тебе домашній улюбленець? Хто це? Яку має кличку? Або про яку домашню тварину ти мрієш? Напиши.</a:t>
            </a:r>
          </a:p>
        </p:txBody>
      </p:sp>
    </p:spTree>
    <p:extLst>
      <p:ext uri="{BB962C8B-B14F-4D97-AF65-F5344CB8AC3E}">
        <p14:creationId xmlns:p14="http://schemas.microsoft.com/office/powerpoint/2010/main" val="249133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6" grpId="0" animBg="1"/>
      <p:bldP spid="20" grpId="0"/>
      <p:bldP spid="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55396" y="465093"/>
            <a:ext cx="8732066" cy="8002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Підсумуй свої знання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459" y="1379334"/>
            <a:ext cx="3080405" cy="427092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4150162" y="3385098"/>
            <a:ext cx="6896136" cy="623836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Пригадай</a:t>
            </a:r>
            <a:r>
              <a:rPr lang="ru-RU" sz="2800" b="1" dirty="0"/>
              <a:t>, на </a:t>
            </a:r>
            <a:r>
              <a:rPr lang="ru-RU" sz="2800" b="1" dirty="0" err="1"/>
              <a:t>які</a:t>
            </a:r>
            <a:r>
              <a:rPr lang="ru-RU" sz="2800" b="1" dirty="0"/>
              <a:t> </a:t>
            </a:r>
            <a:r>
              <a:rPr lang="ru-RU" sz="2800" b="1" dirty="0" err="1"/>
              <a:t>групи</a:t>
            </a:r>
            <a:r>
              <a:rPr lang="ru-RU" sz="2800" b="1" dirty="0"/>
              <a:t> </a:t>
            </a:r>
            <a:r>
              <a:rPr lang="ru-RU" sz="2800" b="1" dirty="0" err="1"/>
              <a:t>поділяють</a:t>
            </a:r>
            <a:r>
              <a:rPr lang="ru-RU" sz="2800" b="1" dirty="0"/>
              <a:t> </a:t>
            </a:r>
            <a:r>
              <a:rPr lang="ru-RU" sz="2800" b="1" dirty="0" err="1"/>
              <a:t>тварин</a:t>
            </a:r>
            <a:r>
              <a:rPr lang="ru-RU" sz="2800" b="1" dirty="0"/>
              <a:t>.</a:t>
            </a:r>
            <a:endParaRPr lang="uk-UA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50162" y="5400836"/>
            <a:ext cx="6896137" cy="6947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/>
              <a:t>Чи цікаво тобі вивчати тварин?</a:t>
            </a:r>
            <a:endParaRPr lang="ru-RU" sz="28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2337" y="1388103"/>
            <a:ext cx="6830822" cy="9523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err="1"/>
              <a:t>Чи</a:t>
            </a:r>
            <a:r>
              <a:rPr lang="ru-RU" sz="2800" b="1" dirty="0"/>
              <a:t> </a:t>
            </a:r>
            <a:r>
              <a:rPr lang="ru-RU" sz="2800" b="1" dirty="0" err="1" smtClean="0"/>
              <a:t>потребують</a:t>
            </a:r>
            <a:r>
              <a:rPr lang="ru-RU" sz="2800" b="1" dirty="0" smtClean="0"/>
              <a:t> </a:t>
            </a:r>
            <a:r>
              <a:rPr lang="ru-RU" sz="2800" b="1" dirty="0" err="1"/>
              <a:t>допомоги</a:t>
            </a:r>
            <a:r>
              <a:rPr lang="ru-RU" sz="2800" b="1" dirty="0"/>
              <a:t> птахи </a:t>
            </a:r>
            <a:r>
              <a:rPr lang="ru-RU" sz="2800" b="1" dirty="0" err="1" smtClean="0"/>
              <a:t>навесні</a:t>
            </a:r>
            <a:r>
              <a:rPr lang="ru-RU" sz="2800" b="1" dirty="0"/>
              <a:t>? </a:t>
            </a:r>
            <a:r>
              <a:rPr lang="ru-RU" sz="2800" b="1" dirty="0" err="1"/>
              <a:t>Що</a:t>
            </a:r>
            <a:r>
              <a:rPr lang="ru-RU" sz="2800" b="1" dirty="0"/>
              <a:t> </a:t>
            </a:r>
            <a:r>
              <a:rPr lang="ru-RU" sz="2800" b="1" dirty="0" err="1"/>
              <a:t>ти</a:t>
            </a:r>
            <a:r>
              <a:rPr lang="ru-RU" sz="2800" b="1" dirty="0"/>
              <a:t> </a:t>
            </a:r>
            <a:r>
              <a:rPr lang="ru-RU" sz="2800" b="1" dirty="0" err="1"/>
              <a:t>знаєш</a:t>
            </a:r>
            <a:r>
              <a:rPr lang="ru-RU" sz="2800" b="1" dirty="0"/>
              <a:t> про </a:t>
            </a:r>
            <a:r>
              <a:rPr lang="ru-RU" sz="2800" b="1" dirty="0" err="1"/>
              <a:t>шпаківні</a:t>
            </a:r>
            <a:r>
              <a:rPr lang="ru-RU" sz="2800" b="1" dirty="0"/>
              <a:t>? 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150162" y="2438400"/>
            <a:ext cx="6896136" cy="85997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/>
              <a:t>Чим дикі тварини відрізняються від домашніх?</a:t>
            </a:r>
            <a:endParaRPr lang="ru-RU" sz="2800" b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0"/>
          <a:stretch/>
        </p:blipFill>
        <p:spPr>
          <a:xfrm>
            <a:off x="6190946" y="4173827"/>
            <a:ext cx="1411230" cy="110036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6009" r="5080" b="19249"/>
          <a:stretch/>
        </p:blipFill>
        <p:spPr>
          <a:xfrm flipH="1">
            <a:off x="4393590" y="4237893"/>
            <a:ext cx="1426319" cy="1011592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2130" l="0" r="99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6" b="8824"/>
          <a:stretch/>
        </p:blipFill>
        <p:spPr>
          <a:xfrm>
            <a:off x="8016459" y="4073000"/>
            <a:ext cx="1130732" cy="1176485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5"/>
          <a:stretch/>
        </p:blipFill>
        <p:spPr>
          <a:xfrm>
            <a:off x="9366050" y="4094889"/>
            <a:ext cx="1233933" cy="1132706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821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5654" y="494529"/>
            <a:ext cx="8732066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Рефлексія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96517" y="1320078"/>
            <a:ext cx="5065541" cy="51495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chemeClr val="accent6">
                    <a:lumMod val="75000"/>
                  </a:schemeClr>
                </a:solidFill>
              </a:rPr>
              <a:t>уроці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07738" y="1997309"/>
            <a:ext cx="1695246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800961" y="1997309"/>
            <a:ext cx="1764000" cy="21235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621486" y="4276910"/>
            <a:ext cx="2798880" cy="81760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готовий/а до наступного уроку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4960" y="4263308"/>
            <a:ext cx="1905000" cy="831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Мені </a:t>
            </a:r>
            <a:r>
              <a:rPr lang="uk-UA" sz="2400" b="1" dirty="0" err="1" smtClean="0"/>
              <a:t>допомогали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44287" y="4247768"/>
            <a:ext cx="1944766" cy="84674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Цікава інформація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590786" y="4263308"/>
            <a:ext cx="1974175" cy="831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З усім впорав/</a:t>
            </a:r>
            <a:r>
              <a:rPr lang="uk-UA" sz="2400" b="1" dirty="0" err="1" smtClean="0"/>
              <a:t>лася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738" y="4280788"/>
            <a:ext cx="1695246" cy="81372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Це було просто</a:t>
            </a:r>
            <a:endParaRPr lang="ru-RU" sz="24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561" y="1987336"/>
            <a:ext cx="195222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544960" y="2004346"/>
            <a:ext cx="1642289" cy="215056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21" y="2004346"/>
            <a:ext cx="299794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82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5654" y="494529"/>
            <a:ext cx="8732066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Ранкове коло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6173" y="1673071"/>
            <a:ext cx="5834686" cy="34867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/>
              <a:t>В цьому класі друзі всі:</a:t>
            </a:r>
            <a:endParaRPr lang="ru-RU" sz="3200" b="1" dirty="0"/>
          </a:p>
          <a:p>
            <a:pPr algn="ctr"/>
            <a:r>
              <a:rPr lang="uk-UA" sz="3200" b="1" dirty="0"/>
              <a:t>Я і ти, і ми, і ви.</a:t>
            </a:r>
            <a:endParaRPr lang="ru-RU" sz="3200" b="1" dirty="0"/>
          </a:p>
          <a:p>
            <a:pPr algn="ctr"/>
            <a:r>
              <a:rPr lang="uk-UA" sz="3200" b="1" dirty="0"/>
              <a:t>Добрий день тому, хто зліва! </a:t>
            </a:r>
            <a:endParaRPr lang="ru-RU" sz="3200" b="1" dirty="0"/>
          </a:p>
          <a:p>
            <a:pPr algn="ctr"/>
            <a:r>
              <a:rPr lang="uk-UA" sz="3200" b="1" dirty="0"/>
              <a:t>Добрий день тому, хто справа!</a:t>
            </a:r>
            <a:endParaRPr lang="ru-RU" sz="3200" b="1" dirty="0"/>
          </a:p>
          <a:p>
            <a:pPr algn="ctr"/>
            <a:r>
              <a:rPr lang="uk-UA" sz="3200" b="1" dirty="0"/>
              <a:t>Ми – одна сім’я.</a:t>
            </a:r>
            <a:endParaRPr lang="ru-RU" sz="32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0657" y="1477128"/>
            <a:ext cx="4444358" cy="435477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47759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35654" y="494529"/>
            <a:ext cx="8732066" cy="75732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Емоційне налаштування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596517" y="1320078"/>
            <a:ext cx="5065541" cy="514958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accent6">
                    <a:lumMod val="75000"/>
                  </a:schemeClr>
                </a:solidFill>
              </a:rPr>
              <a:t>Поміркуй, в чому твоя сила. 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D:\Картинки до тестів\детские  картинки\3 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88" r="15718"/>
          <a:stretch/>
        </p:blipFill>
        <p:spPr bwMode="auto">
          <a:xfrm>
            <a:off x="4707738" y="1997309"/>
            <a:ext cx="1695246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детские  картинки\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62" r="12096"/>
          <a:stretch/>
        </p:blipFill>
        <p:spPr bwMode="auto">
          <a:xfrm>
            <a:off x="2800961" y="1997309"/>
            <a:ext cx="1764000" cy="2123586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901738" y="4276910"/>
            <a:ext cx="2039312" cy="527206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розумний</a:t>
            </a:r>
            <a:endParaRPr lang="ru-RU" sz="24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544960" y="4263308"/>
            <a:ext cx="1905000" cy="533001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красивий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6593" y="4247768"/>
            <a:ext cx="1792459" cy="58549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добрий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05648" y="4263308"/>
            <a:ext cx="1859313" cy="56995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веселий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07738" y="4280788"/>
            <a:ext cx="1695246" cy="5632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 сильний</a:t>
            </a:r>
            <a:endParaRPr lang="ru-RU" sz="2400" b="1" dirty="0"/>
          </a:p>
        </p:txBody>
      </p:sp>
      <p:pic>
        <p:nvPicPr>
          <p:cNvPr id="1028" name="Picture 4" descr="D:\Картинки до тестів\детские  картинки\4 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4" r="7976"/>
          <a:stretch/>
        </p:blipFill>
        <p:spPr bwMode="auto">
          <a:xfrm>
            <a:off x="638561" y="1987336"/>
            <a:ext cx="195222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детские  картинки\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70" r="135"/>
          <a:stretch/>
        </p:blipFill>
        <p:spPr bwMode="auto">
          <a:xfrm>
            <a:off x="6544960" y="2004346"/>
            <a:ext cx="1642289" cy="2150569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детские  картинки\1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2421" y="2004346"/>
            <a:ext cx="2997945" cy="21435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6295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494138" y="495119"/>
            <a:ext cx="8732066" cy="7458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Вправа «Синоптик»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744846" y="2737543"/>
            <a:ext cx="3342414" cy="73293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Яка зараз пора року?</a:t>
            </a:r>
            <a:endParaRPr lang="ru-RU" sz="24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4675" y="3553210"/>
            <a:ext cx="3342414" cy="6983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</a:t>
            </a:r>
            <a:r>
              <a:rPr lang="uk-UA" sz="2400" b="1" dirty="0" smtClean="0"/>
              <a:t>місяць року?</a:t>
            </a:r>
            <a:endParaRPr lang="ru-RU" sz="2400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4675" y="4366835"/>
            <a:ext cx="3342414" cy="675222"/>
          </a:xfrm>
          <a:prstGeom prst="roundRect">
            <a:avLst/>
          </a:prstGeom>
          <a:solidFill>
            <a:srgbClr val="C31D58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Яке </a:t>
            </a:r>
            <a:r>
              <a:rPr lang="uk-UA" sz="2400" b="1" dirty="0" smtClean="0"/>
              <a:t>число місяця?</a:t>
            </a:r>
            <a:endParaRPr lang="ru-RU" sz="2400" b="1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" t="19906" r="2001" b="9108"/>
          <a:stretch/>
        </p:blipFill>
        <p:spPr>
          <a:xfrm>
            <a:off x="4338583" y="2716112"/>
            <a:ext cx="3906546" cy="3102256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34675" y="5207316"/>
            <a:ext cx="3342414" cy="67522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Який день тижня?</a:t>
            </a:r>
            <a:endParaRPr lang="ru-RU" sz="2400" b="1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64141BC-C1B7-44C4-97C1-B884BA08D7F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592" y="2667172"/>
            <a:ext cx="4160528" cy="3520240"/>
          </a:xfrm>
          <a:prstGeom prst="rect">
            <a:avLst/>
          </a:prstGeom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10" name="Скругленный прямоугольник 9"/>
          <p:cNvSpPr/>
          <p:nvPr/>
        </p:nvSpPr>
        <p:spPr>
          <a:xfrm>
            <a:off x="8571121" y="2664385"/>
            <a:ext cx="3104905" cy="554998"/>
          </a:xfrm>
          <a:prstGeom prst="roundRect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Який стан неба?</a:t>
            </a:r>
            <a:endParaRPr lang="ru-RU" sz="24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571121" y="4106040"/>
            <a:ext cx="3048746" cy="902940"/>
          </a:xfrm>
          <a:prstGeom prst="roundRect">
            <a:avLst/>
          </a:prstGeom>
          <a:solidFill>
            <a:srgbClr val="1694E9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Чи були протягом </a:t>
            </a:r>
            <a:r>
              <a:rPr lang="uk-UA" sz="2400" b="1" dirty="0" smtClean="0"/>
              <a:t>доби опади</a:t>
            </a:r>
            <a:r>
              <a:rPr lang="uk-UA" sz="2400" b="1" dirty="0"/>
              <a:t>?</a:t>
            </a:r>
            <a:endParaRPr lang="ru-RU" sz="2400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8557081" y="3293111"/>
            <a:ext cx="3076826" cy="76999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Яка </a:t>
            </a:r>
            <a:r>
              <a:rPr lang="uk-UA" sz="2400" b="1" dirty="0"/>
              <a:t>температура повітря?</a:t>
            </a:r>
            <a:endParaRPr lang="ru-RU" sz="24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571121" y="5065398"/>
            <a:ext cx="3048746" cy="946274"/>
          </a:xfrm>
          <a:prstGeom prst="round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Погода вітряна чи безвітряна?</a:t>
            </a:r>
            <a:endParaRPr lang="ru-RU" sz="2400" b="1" dirty="0"/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AEA14DB0-14C2-4135-96D1-6330616A94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4" t="4730" r="75195" b="71911"/>
          <a:stretch/>
        </p:blipFill>
        <p:spPr>
          <a:xfrm>
            <a:off x="1295689" y="1284152"/>
            <a:ext cx="804936" cy="81419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20C6E46C-1C8C-4CE7-A0E2-3D5534BEDF7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01" t="4730" r="5251" b="74391"/>
          <a:stretch/>
        </p:blipFill>
        <p:spPr>
          <a:xfrm>
            <a:off x="2375339" y="1320428"/>
            <a:ext cx="1340079" cy="72774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6088A31A-77BF-4574-BBF7-7FF4599864D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3" t="4730" r="37719" b="74391"/>
          <a:stretch/>
        </p:blipFill>
        <p:spPr>
          <a:xfrm>
            <a:off x="3870899" y="1283760"/>
            <a:ext cx="1340079" cy="727748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4E614D09-687C-42A4-9540-5D7D98A66C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87" t="27924" r="58714" b="48717"/>
          <a:stretch/>
        </p:blipFill>
        <p:spPr>
          <a:xfrm>
            <a:off x="9232754" y="1284152"/>
            <a:ext cx="1389485" cy="814190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44CE8BF4-934D-48D5-893B-4631C53F729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40" t="49114" r="6482" b="27527"/>
          <a:stretch/>
        </p:blipFill>
        <p:spPr>
          <a:xfrm>
            <a:off x="6685098" y="1277207"/>
            <a:ext cx="1175458" cy="81419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95308696-196C-4B58-9F95-8C9A282CEA8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50" t="20272" r="24250" b="44793"/>
          <a:stretch/>
        </p:blipFill>
        <p:spPr>
          <a:xfrm>
            <a:off x="7860556" y="1084512"/>
            <a:ext cx="1421129" cy="1217735"/>
          </a:xfrm>
          <a:prstGeom prst="rect">
            <a:avLst/>
          </a:prstGeom>
        </p:spPr>
      </p:pic>
      <p:sp>
        <p:nvSpPr>
          <p:cNvPr id="21" name="Скругленный прямоугольник 20"/>
          <p:cNvSpPr/>
          <p:nvPr/>
        </p:nvSpPr>
        <p:spPr>
          <a:xfrm>
            <a:off x="1295689" y="2035997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/>
              <a:t>Ясно       </a:t>
            </a:r>
            <a:r>
              <a:rPr lang="uk-UA" sz="2400" b="1" dirty="0" err="1" smtClean="0"/>
              <a:t>хмарно</a:t>
            </a:r>
            <a:r>
              <a:rPr lang="uk-UA" sz="2400" b="1" dirty="0" smtClean="0"/>
              <a:t>     похмуро</a:t>
            </a:r>
            <a:endParaRPr lang="ru-RU" sz="2400" b="1" dirty="0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6890421" y="2098342"/>
            <a:ext cx="3915289" cy="455435"/>
          </a:xfrm>
          <a:prstGeom prst="roundRect">
            <a:avLst/>
          </a:prstGeom>
          <a:solidFill>
            <a:srgbClr val="00B0F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2400" b="1" dirty="0" smtClean="0"/>
              <a:t>дощ           гроза            сніг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7278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1197428" y="570728"/>
            <a:ext cx="9658178" cy="751117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Пригадай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197428" y="1427100"/>
            <a:ext cx="3912481" cy="52144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Назви 5 птахів і 5 звірів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3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534" y="1369905"/>
            <a:ext cx="2355072" cy="3529778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1223708" y="2042371"/>
            <a:ext cx="3886201" cy="5209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/>
              <a:t>Назви будову тіла </a:t>
            </a:r>
            <a:r>
              <a:rPr lang="uk-UA" sz="2400" b="1" dirty="0" smtClean="0"/>
              <a:t>звірів</a:t>
            </a:r>
            <a:endParaRPr lang="ru-RU" sz="2400" b="1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354810" y="4308653"/>
            <a:ext cx="5855428" cy="52977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/>
              <a:t>Пригадай</a:t>
            </a:r>
            <a:r>
              <a:rPr lang="ru-RU" sz="2400" b="1" dirty="0"/>
              <a:t>, на </a:t>
            </a:r>
            <a:r>
              <a:rPr lang="ru-RU" sz="2400" b="1" dirty="0" err="1"/>
              <a:t>які</a:t>
            </a:r>
            <a:r>
              <a:rPr lang="ru-RU" sz="2400" b="1" dirty="0"/>
              <a:t> </a:t>
            </a:r>
            <a:r>
              <a:rPr lang="ru-RU" sz="2400" b="1" dirty="0" err="1"/>
              <a:t>групи</a:t>
            </a:r>
            <a:r>
              <a:rPr lang="ru-RU" sz="2400" b="1" dirty="0"/>
              <a:t> </a:t>
            </a:r>
            <a:r>
              <a:rPr lang="ru-RU" sz="2400" b="1" dirty="0" err="1"/>
              <a:t>поділяють</a:t>
            </a:r>
            <a:r>
              <a:rPr lang="ru-RU" sz="2400" b="1" dirty="0"/>
              <a:t> </a:t>
            </a:r>
            <a:r>
              <a:rPr lang="ru-RU" sz="2400" b="1" dirty="0" err="1"/>
              <a:t>тварин</a:t>
            </a:r>
            <a:r>
              <a:rPr lang="ru-RU" sz="2400" b="1" dirty="0"/>
              <a:t>.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988429" y="3390175"/>
            <a:ext cx="4242959" cy="78994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Доведи, що лис – дика тварина, а курка – домашня.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197428" y="2659854"/>
            <a:ext cx="6088799" cy="654117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Чим </a:t>
            </a:r>
            <a:r>
              <a:rPr lang="ru-RU" sz="2400" b="1" dirty="0" err="1"/>
              <a:t>звірі</a:t>
            </a:r>
            <a:r>
              <a:rPr lang="ru-RU" sz="2400" b="1" dirty="0"/>
              <a:t> </a:t>
            </a:r>
            <a:r>
              <a:rPr lang="ru-RU" sz="2400" b="1" dirty="0" err="1"/>
              <a:t>відрізняються</a:t>
            </a:r>
            <a:r>
              <a:rPr lang="ru-RU" sz="2400" b="1" dirty="0"/>
              <a:t> </a:t>
            </a:r>
            <a:r>
              <a:rPr lang="ru-RU" sz="2400" b="1" dirty="0" err="1"/>
              <a:t>від</a:t>
            </a:r>
            <a:r>
              <a:rPr lang="ru-RU" sz="2400" b="1" dirty="0"/>
              <a:t> </a:t>
            </a:r>
            <a:r>
              <a:rPr lang="ru-RU" sz="2400" b="1" dirty="0" err="1"/>
              <a:t>інших</a:t>
            </a:r>
            <a:r>
              <a:rPr lang="ru-RU" sz="2400" b="1" dirty="0"/>
              <a:t> </a:t>
            </a:r>
            <a:r>
              <a:rPr lang="ru-RU" sz="2400" b="1" dirty="0" err="1"/>
              <a:t>тварин</a:t>
            </a:r>
            <a:r>
              <a:rPr lang="ru-RU" sz="2400" b="1" dirty="0"/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60"/>
          <a:stretch/>
        </p:blipFill>
        <p:spPr>
          <a:xfrm>
            <a:off x="3730171" y="4941551"/>
            <a:ext cx="1552353" cy="1210398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75" t="6009" r="5080" b="19249"/>
          <a:stretch/>
        </p:blipFill>
        <p:spPr>
          <a:xfrm flipH="1">
            <a:off x="2068524" y="4941551"/>
            <a:ext cx="1568951" cy="1112751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56" b="92130" l="0" r="994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96" b="8824"/>
          <a:stretch/>
        </p:blipFill>
        <p:spPr>
          <a:xfrm>
            <a:off x="5404614" y="4899683"/>
            <a:ext cx="1243805" cy="1294134"/>
          </a:xfrm>
          <a:prstGeom prst="round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05"/>
          <a:stretch/>
        </p:blipFill>
        <p:spPr>
          <a:xfrm>
            <a:off x="6771832" y="4899683"/>
            <a:ext cx="1357326" cy="1245977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2524" y="1394442"/>
            <a:ext cx="1954005" cy="1301398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D:\Картинки до тестів\Тварини\Курка Ряба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88" y="3206032"/>
            <a:ext cx="1492420" cy="1492420"/>
          </a:xfrm>
          <a:prstGeom prst="round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8308892" y="4770025"/>
            <a:ext cx="3295279" cy="142379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Сьогодні</a:t>
            </a:r>
            <a:r>
              <a:rPr lang="ru-RU" sz="2400" b="1" dirty="0" smtClean="0"/>
              <a:t> на </a:t>
            </a:r>
            <a:r>
              <a:rPr lang="ru-RU" sz="2400" b="1" dirty="0" err="1" smtClean="0"/>
              <a:t>уроці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поспілкуємось</a:t>
            </a:r>
            <a:r>
              <a:rPr lang="ru-RU" sz="2400" b="1" dirty="0" smtClean="0"/>
              <a:t> про </a:t>
            </a:r>
            <a:r>
              <a:rPr lang="ru-RU" sz="2400" b="1" dirty="0" err="1" smtClean="0"/>
              <a:t>домашніх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улюбленців</a:t>
            </a:r>
            <a:endParaRPr lang="uk-U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45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29079" y="353013"/>
            <a:ext cx="4164692" cy="156908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err="1"/>
              <a:t>Розглянь</a:t>
            </a:r>
            <a:r>
              <a:rPr lang="ru-RU" sz="3200" b="1" dirty="0"/>
              <a:t> </a:t>
            </a:r>
            <a:r>
              <a:rPr lang="ru-RU" sz="3200" b="1" dirty="0" err="1" smtClean="0"/>
              <a:t>світлини</a:t>
            </a:r>
            <a:r>
              <a:rPr lang="ru-RU" sz="3200" b="1" dirty="0" smtClean="0"/>
              <a:t> </a:t>
            </a:r>
            <a:r>
              <a:rPr lang="ru-RU" sz="3200" b="1" dirty="0" err="1"/>
              <a:t>домашніх</a:t>
            </a:r>
            <a:r>
              <a:rPr lang="ru-RU" sz="3200" b="1" dirty="0"/>
              <a:t> </a:t>
            </a:r>
            <a:r>
              <a:rPr lang="ru-RU" sz="3200" b="1" dirty="0" err="1" smtClean="0"/>
              <a:t>тварин</a:t>
            </a:r>
            <a:r>
              <a:rPr lang="ru-RU" sz="3200" b="1" dirty="0" smtClean="0"/>
              <a:t> і </a:t>
            </a:r>
            <a:r>
              <a:rPr lang="ru-RU" sz="3200" b="1" dirty="0" err="1" smtClean="0"/>
              <a:t>розкажи</a:t>
            </a:r>
            <a:r>
              <a:rPr lang="ru-RU" sz="3200" b="1" dirty="0" smtClean="0"/>
              <a:t>:</a:t>
            </a:r>
            <a:endParaRPr lang="ru-RU" sz="3200" b="1" dirty="0"/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81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75392" y="2063611"/>
            <a:ext cx="3631294" cy="973503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з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цих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тварин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можуть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мешкати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вдома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  <a:endParaRPr lang="ru-RU" sz="2400" b="1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" name="Picture 2" descr="D:\1 клас\3 Я досліджую світ\1 УРОКИ 2023\4 Людина і природа\№093 Як живеться моїм домашнім улюбленцям\2024-05-02_1741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038" y="269503"/>
            <a:ext cx="6995376" cy="6185726"/>
          </a:xfrm>
          <a:prstGeom prst="rect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875392" y="3163067"/>
            <a:ext cx="3631294" cy="878638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Які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клички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можуть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бути у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домашніх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улюбленців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875392" y="4183265"/>
            <a:ext cx="3631294" cy="1029375"/>
          </a:xfrm>
          <a:prstGeom prst="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smtClean="0">
                <a:solidFill>
                  <a:schemeClr val="accent6">
                    <a:lumMod val="75000"/>
                  </a:schemeClr>
                </a:solidFill>
              </a:rPr>
              <a:t>Які 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в них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характери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»?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Що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вони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люблять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?</a:t>
            </a:r>
            <a:endParaRPr lang="ru-RU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761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36914" y="495119"/>
            <a:ext cx="9165772" cy="7874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/>
              <a:t>Поміркуй</a:t>
            </a:r>
            <a:endParaRPr lang="ru-RU" sz="3600" b="1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668" y="1424037"/>
            <a:ext cx="2189789" cy="218978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</p:pic>
      <p:pic>
        <p:nvPicPr>
          <p:cNvPr id="7" name="Picture 2" descr="Ð ÐµÐ·ÑÐ»ÑÑÐ°Ñ Ð¿Ð¾ÑÑÐºÑ Ð·Ð¾Ð±ÑÐ°Ð¶ÐµÐ½Ñ Ð·Ð° Ð·Ð°Ð¿Ð¸ÑÐ¾Ð¼ &quot;Ð±ÐµÐ·Ð´Ð¾Ð¼Ð½ÑÐ¹  ÑÐ¾Ð±Ð°ÐºÐ°&quot;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006218"/>
            <a:ext cx="3113314" cy="3113315"/>
          </a:xfrm>
          <a:prstGeom prst="round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кругленный прямоугольник 7"/>
          <p:cNvSpPr/>
          <p:nvPr/>
        </p:nvSpPr>
        <p:spPr>
          <a:xfrm>
            <a:off x="996044" y="1587324"/>
            <a:ext cx="2764972" cy="1418894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Чому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собак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вважають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друзями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людини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? 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74972" y="1587324"/>
            <a:ext cx="4452257" cy="1134106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Як </a:t>
            </a:r>
            <a:r>
              <a:rPr lang="ru-RU" sz="2400" b="1" dirty="0" err="1"/>
              <a:t>ти</a:t>
            </a:r>
            <a:r>
              <a:rPr lang="ru-RU" sz="2400" b="1" dirty="0"/>
              <a:t> </a:t>
            </a:r>
            <a:r>
              <a:rPr lang="ru-RU" sz="2400" b="1" dirty="0" err="1"/>
              <a:t>гадаєш</a:t>
            </a:r>
            <a:r>
              <a:rPr lang="ru-RU" sz="2400" b="1" dirty="0"/>
              <a:t>, </a:t>
            </a:r>
            <a:r>
              <a:rPr lang="ru-RU" sz="2400" b="1" dirty="0" err="1"/>
              <a:t>звідки</a:t>
            </a:r>
            <a:r>
              <a:rPr lang="ru-RU" sz="2400" b="1" dirty="0"/>
              <a:t> </a:t>
            </a:r>
            <a:r>
              <a:rPr lang="ru-RU" sz="2400" b="1" dirty="0" err="1"/>
              <a:t>беруться</a:t>
            </a:r>
            <a:r>
              <a:rPr lang="ru-RU" sz="2400" b="1" dirty="0"/>
              <a:t> </a:t>
            </a:r>
            <a:r>
              <a:rPr lang="ru-RU" sz="2400" b="1" dirty="0" err="1"/>
              <a:t>тварини</a:t>
            </a:r>
            <a:r>
              <a:rPr lang="ru-RU" sz="2400" b="1" dirty="0"/>
              <a:t> - «</a:t>
            </a:r>
            <a:r>
              <a:rPr lang="ru-RU" sz="2400" b="1" dirty="0" err="1"/>
              <a:t>безхатьки</a:t>
            </a:r>
            <a:r>
              <a:rPr lang="ru-RU" sz="2400" b="1" dirty="0"/>
              <a:t>»? </a:t>
            </a:r>
            <a:endParaRPr lang="ru-RU" sz="2400" b="1" dirty="0" smtClean="0"/>
          </a:p>
          <a:p>
            <a:pPr algn="ctr"/>
            <a:r>
              <a:rPr lang="ru-RU" sz="2400" b="1" dirty="0" smtClean="0"/>
              <a:t>Як </a:t>
            </a:r>
            <a:r>
              <a:rPr lang="ru-RU" sz="2400" b="1" dirty="0" err="1"/>
              <a:t>їм</a:t>
            </a:r>
            <a:r>
              <a:rPr lang="ru-RU" sz="2400" b="1" dirty="0"/>
              <a:t> </a:t>
            </a:r>
            <a:r>
              <a:rPr lang="ru-RU" sz="2400" b="1" dirty="0" err="1"/>
              <a:t>можна</a:t>
            </a:r>
            <a:r>
              <a:rPr lang="ru-RU" sz="2400" b="1" dirty="0"/>
              <a:t> </a:t>
            </a:r>
            <a:r>
              <a:rPr lang="ru-RU" sz="2400" b="1" dirty="0" err="1"/>
              <a:t>допомогти</a:t>
            </a:r>
            <a:r>
              <a:rPr lang="ru-RU" sz="2400" b="1" dirty="0"/>
              <a:t>?</a:t>
            </a:r>
            <a:endParaRPr lang="uk-UA" sz="2400" b="1" dirty="0">
              <a:solidFill>
                <a:schemeClr val="bg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53143" y="3659129"/>
            <a:ext cx="6172200" cy="2719899"/>
          </a:xfrm>
          <a:prstGeom prst="roundRect">
            <a:avLst/>
          </a:prstGeom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Собаки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допомагають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людям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виконувати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повсякденні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завдання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</a:p>
          <a:p>
            <a:pPr algn="ctr"/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запобігати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можливим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злочинам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і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рятувати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життя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;</a:t>
            </a:r>
            <a:r>
              <a:rPr lang="ru-RU" sz="2400" b="1" dirty="0"/>
              <a:t> 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пасти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овець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;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полювати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Вони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підтримують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людей з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обмеженими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можливостями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. А 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</a:rPr>
              <a:t>ще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</a:rPr>
              <a:t> – просто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є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незвичайними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6">
                    <a:lumMod val="75000"/>
                  </a:schemeClr>
                </a:solidFill>
              </a:rPr>
              <a:t>компаньйонами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</a:rPr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275559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760773" y="494529"/>
            <a:ext cx="9050486" cy="70631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Це важливо!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45" y="936487"/>
            <a:ext cx="3051298" cy="3051298"/>
          </a:xfrm>
          <a:prstGeom prst="rect">
            <a:avLst/>
          </a:prstGeom>
        </p:spPr>
      </p:pic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41300D0C-EC34-4515-9E3A-6F0DC297E5C1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200" b="1" dirty="0">
                <a:solidFill>
                  <a:schemeClr val="bg1"/>
                </a:solidFill>
              </a:rPr>
              <a:t>Підручник.</a:t>
            </a:r>
          </a:p>
          <a:p>
            <a:pPr algn="ctr"/>
            <a:r>
              <a:rPr lang="uk-UA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</a:rPr>
              <a:t>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466772" y="1289026"/>
            <a:ext cx="7344487" cy="269875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За </a:t>
            </a:r>
            <a:r>
              <a:rPr lang="ru-RU" sz="2400" dirty="0" err="1"/>
              <a:t>тваринами</a:t>
            </a:r>
            <a:r>
              <a:rPr lang="ru-RU" sz="2400" dirty="0"/>
              <a:t>, </a:t>
            </a:r>
            <a:r>
              <a:rPr lang="ru-RU" sz="2400" dirty="0" err="1"/>
              <a:t>яких</a:t>
            </a:r>
            <a:r>
              <a:rPr lang="ru-RU" sz="2400" dirty="0"/>
              <a:t> </a:t>
            </a:r>
            <a:r>
              <a:rPr lang="ru-RU" sz="2400" dirty="0" err="1"/>
              <a:t>утримуєш</a:t>
            </a:r>
            <a:r>
              <a:rPr lang="ru-RU" sz="2400" dirty="0"/>
              <a:t> </a:t>
            </a:r>
            <a:r>
              <a:rPr lang="ru-RU" sz="2400" dirty="0" err="1"/>
              <a:t>удома</a:t>
            </a:r>
            <a:r>
              <a:rPr lang="ru-RU" sz="2400" dirty="0"/>
              <a:t>, </a:t>
            </a:r>
            <a:r>
              <a:rPr lang="ru-RU" sz="2400" dirty="0" err="1"/>
              <a:t>потрібно</a:t>
            </a:r>
            <a:r>
              <a:rPr lang="ru-RU" sz="2400" dirty="0"/>
              <a:t> правильно </a:t>
            </a:r>
            <a:r>
              <a:rPr lang="ru-RU" sz="2400" dirty="0" err="1"/>
              <a:t>доглядати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Тому </a:t>
            </a:r>
            <a:r>
              <a:rPr lang="ru-RU" sz="2400" dirty="0" err="1"/>
              <a:t>дізнайся</a:t>
            </a:r>
            <a:r>
              <a:rPr lang="ru-RU" sz="2400" dirty="0"/>
              <a:t> </a:t>
            </a:r>
            <a:r>
              <a:rPr lang="ru-RU" sz="2400" dirty="0" err="1"/>
              <a:t>якомога</a:t>
            </a:r>
            <a:r>
              <a:rPr lang="ru-RU" sz="2400" dirty="0"/>
              <a:t> </a:t>
            </a:r>
            <a:r>
              <a:rPr lang="ru-RU" sz="2400" dirty="0" err="1"/>
              <a:t>більше</a:t>
            </a:r>
            <a:r>
              <a:rPr lang="ru-RU" sz="2400" dirty="0"/>
              <a:t> про </a:t>
            </a:r>
            <a:r>
              <a:rPr lang="ru-RU" sz="2400" dirty="0" err="1"/>
              <a:t>свого</a:t>
            </a:r>
            <a:r>
              <a:rPr lang="ru-RU" sz="2400" dirty="0"/>
              <a:t> </a:t>
            </a:r>
            <a:r>
              <a:rPr lang="ru-RU" sz="2400" dirty="0" err="1"/>
              <a:t>улюбленця</a:t>
            </a:r>
            <a:r>
              <a:rPr lang="ru-RU" sz="2400" dirty="0"/>
              <a:t>.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Чим </a:t>
            </a:r>
            <a:r>
              <a:rPr lang="ru-RU" sz="2400" dirty="0" err="1"/>
              <a:t>його</a:t>
            </a:r>
            <a:r>
              <a:rPr lang="ru-RU" sz="2400" dirty="0"/>
              <a:t> </a:t>
            </a:r>
            <a:r>
              <a:rPr lang="ru-RU" sz="2400" dirty="0" err="1"/>
              <a:t>потрібно</a:t>
            </a:r>
            <a:r>
              <a:rPr lang="ru-RU" sz="2400" dirty="0"/>
              <a:t> </a:t>
            </a:r>
            <a:r>
              <a:rPr lang="ru-RU" sz="2400" dirty="0" err="1"/>
              <a:t>годувати</a:t>
            </a:r>
            <a:r>
              <a:rPr lang="ru-RU" sz="2400" dirty="0"/>
              <a:t>? </a:t>
            </a:r>
            <a:endParaRPr lang="ru-RU" sz="2400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ru-RU" sz="2400" dirty="0" smtClean="0"/>
              <a:t>Як </a:t>
            </a:r>
            <a:r>
              <a:rPr lang="ru-RU" sz="2400" dirty="0" err="1"/>
              <a:t>привчити</a:t>
            </a:r>
            <a:r>
              <a:rPr lang="ru-RU" sz="2400" dirty="0"/>
              <a:t> до </a:t>
            </a:r>
            <a:r>
              <a:rPr lang="ru-RU" sz="2400" dirty="0" err="1"/>
              <a:t>розпорядку</a:t>
            </a:r>
            <a:r>
              <a:rPr lang="ru-RU" sz="2400" dirty="0"/>
              <a:t> дня? </a:t>
            </a:r>
            <a:endParaRPr lang="ru-RU" sz="2400" dirty="0" smtClean="0"/>
          </a:p>
          <a:p>
            <a:pPr algn="ctr"/>
            <a:r>
              <a:rPr lang="ru-RU" sz="2400" dirty="0" err="1" smtClean="0"/>
              <a:t>Адже</a:t>
            </a:r>
            <a:r>
              <a:rPr lang="ru-RU" sz="2400" dirty="0" smtClean="0"/>
              <a:t> </a:t>
            </a:r>
            <a:r>
              <a:rPr lang="ru-RU" sz="2400" dirty="0"/>
              <a:t>для </a:t>
            </a:r>
            <a:r>
              <a:rPr lang="ru-RU" sz="2400" dirty="0" err="1"/>
              <a:t>збереження</a:t>
            </a:r>
            <a:r>
              <a:rPr lang="ru-RU" sz="2400" dirty="0"/>
              <a:t> </a:t>
            </a:r>
            <a:r>
              <a:rPr lang="ru-RU" sz="2400" dirty="0" err="1"/>
              <a:t>здоров’я</a:t>
            </a:r>
            <a:r>
              <a:rPr lang="ru-RU" sz="2400" dirty="0"/>
              <a:t> </a:t>
            </a:r>
            <a:r>
              <a:rPr lang="ru-RU" sz="2400" dirty="0" err="1"/>
              <a:t>тварини</a:t>
            </a:r>
            <a:r>
              <a:rPr lang="ru-RU" sz="2400" dirty="0"/>
              <a:t>, як і люди, </a:t>
            </a:r>
            <a:r>
              <a:rPr lang="ru-RU" sz="2400" dirty="0" err="1"/>
              <a:t>повинні</a:t>
            </a:r>
            <a:r>
              <a:rPr lang="ru-RU" sz="2400" dirty="0"/>
              <a:t> вести здоровий </a:t>
            </a:r>
            <a:r>
              <a:rPr lang="ru-RU" sz="2400" dirty="0" err="1"/>
              <a:t>спосіб</a:t>
            </a:r>
            <a:r>
              <a:rPr lang="ru-RU" sz="2400" dirty="0"/>
              <a:t> </a:t>
            </a:r>
            <a:r>
              <a:rPr lang="ru-RU" sz="2400" dirty="0" err="1"/>
              <a:t>життя</a:t>
            </a:r>
            <a:r>
              <a:rPr lang="ru-RU" sz="2400" dirty="0"/>
              <a:t>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193817" y="4076447"/>
            <a:ext cx="3862925" cy="207096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Запам’ятай</a:t>
            </a:r>
            <a:r>
              <a:rPr lang="ru-RU" sz="2400" b="1" dirty="0" smtClean="0"/>
              <a:t>! </a:t>
            </a:r>
          </a:p>
          <a:p>
            <a:pPr algn="ctr"/>
            <a:r>
              <a:rPr lang="ru-RU" sz="2400" b="1" dirty="0" err="1" smtClean="0"/>
              <a:t>Мати</a:t>
            </a:r>
            <a:r>
              <a:rPr lang="ru-RU" sz="2400" b="1" dirty="0" smtClean="0"/>
              <a:t> </a:t>
            </a:r>
            <a:r>
              <a:rPr lang="ru-RU" sz="2400" b="1" dirty="0" err="1"/>
              <a:t>домашню</a:t>
            </a:r>
            <a:r>
              <a:rPr lang="ru-RU" sz="2400" b="1" dirty="0"/>
              <a:t> </a:t>
            </a:r>
            <a:r>
              <a:rPr lang="ru-RU" sz="2400" b="1" dirty="0" err="1"/>
              <a:t>тварину</a:t>
            </a:r>
            <a:r>
              <a:rPr lang="ru-RU" sz="2400" b="1" dirty="0"/>
              <a:t> — </a:t>
            </a:r>
            <a:endParaRPr lang="ru-RU" sz="2400" b="1" dirty="0" smtClean="0"/>
          </a:p>
          <a:p>
            <a:pPr algn="ctr"/>
            <a:r>
              <a:rPr lang="ru-RU" sz="2400" b="1" dirty="0" err="1" smtClean="0"/>
              <a:t>це</a:t>
            </a:r>
            <a:r>
              <a:rPr lang="ru-RU" sz="2400" b="1" dirty="0" smtClean="0"/>
              <a:t> </a:t>
            </a:r>
            <a:r>
              <a:rPr lang="ru-RU" sz="2400" b="1" dirty="0"/>
              <a:t>не </a:t>
            </a:r>
            <a:r>
              <a:rPr lang="ru-RU" sz="2400" b="1" dirty="0" err="1"/>
              <a:t>гра</a:t>
            </a:r>
            <a:r>
              <a:rPr lang="ru-RU" sz="2400" b="1" dirty="0"/>
              <a:t>! </a:t>
            </a:r>
          </a:p>
          <a:p>
            <a:pPr algn="ctr"/>
            <a:r>
              <a:rPr lang="ru-RU" sz="2400" b="1" dirty="0" err="1"/>
              <a:t>Це</a:t>
            </a:r>
            <a:r>
              <a:rPr lang="ru-RU" sz="2400" b="1" dirty="0"/>
              <a:t> — </a:t>
            </a:r>
            <a:r>
              <a:rPr lang="ru-RU" sz="2400" b="1" dirty="0" err="1"/>
              <a:t>відповідальна</a:t>
            </a:r>
            <a:r>
              <a:rPr lang="ru-RU" sz="2400" b="1" dirty="0"/>
              <a:t> й </a:t>
            </a:r>
            <a:r>
              <a:rPr lang="ru-RU" sz="2400" b="1" dirty="0" err="1"/>
              <a:t>важлива</a:t>
            </a:r>
            <a:r>
              <a:rPr lang="ru-RU" sz="2400" b="1" dirty="0"/>
              <a:t> справа. 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5233556" y="4076446"/>
            <a:ext cx="5577703" cy="207096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/>
              <a:t>Домашньому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улюбленцю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потрібна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щоденна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турбота</a:t>
            </a:r>
            <a:r>
              <a:rPr lang="ru-RU" sz="2400" b="1" dirty="0" smtClean="0"/>
              <a:t>. Про </a:t>
            </a:r>
            <a:r>
              <a:rPr lang="ru-RU" sz="2400" b="1" dirty="0" err="1"/>
              <a:t>нього</a:t>
            </a:r>
            <a:r>
              <a:rPr lang="ru-RU" sz="2400" b="1" dirty="0"/>
              <a:t> </a:t>
            </a:r>
            <a:r>
              <a:rPr lang="ru-RU" sz="2400" b="1" dirty="0" err="1"/>
              <a:t>варто</a:t>
            </a:r>
            <a:r>
              <a:rPr lang="ru-RU" sz="2400" b="1" dirty="0"/>
              <a:t> </a:t>
            </a:r>
            <a:r>
              <a:rPr lang="ru-RU" sz="2400" b="1" dirty="0" err="1"/>
              <a:t>постійно</a:t>
            </a:r>
            <a:r>
              <a:rPr lang="ru-RU" sz="2400" b="1" dirty="0"/>
              <a:t> </a:t>
            </a:r>
            <a:r>
              <a:rPr lang="ru-RU" sz="2400" b="1" dirty="0" err="1"/>
              <a:t>дбати</a:t>
            </a:r>
            <a:r>
              <a:rPr lang="ru-RU" sz="2400" b="1" dirty="0"/>
              <a:t>: </a:t>
            </a:r>
            <a:r>
              <a:rPr lang="ru-RU" sz="2400" b="1" dirty="0" err="1"/>
              <a:t>доглядати</a:t>
            </a:r>
            <a:r>
              <a:rPr lang="ru-RU" sz="2400" b="1" dirty="0"/>
              <a:t>, </a:t>
            </a:r>
            <a:r>
              <a:rPr lang="ru-RU" sz="2400" b="1" dirty="0" err="1"/>
              <a:t>годувати</a:t>
            </a:r>
            <a:r>
              <a:rPr lang="ru-RU" sz="2400" b="1" dirty="0"/>
              <a:t>, </a:t>
            </a:r>
            <a:r>
              <a:rPr lang="ru-RU" sz="2400" b="1" dirty="0" err="1"/>
              <a:t>вигулювати</a:t>
            </a:r>
            <a:r>
              <a:rPr lang="ru-RU" sz="2400" b="1" dirty="0"/>
              <a:t>, </a:t>
            </a:r>
            <a:r>
              <a:rPr lang="ru-RU" sz="2400" b="1" dirty="0" err="1"/>
              <a:t>чистити</a:t>
            </a:r>
            <a:r>
              <a:rPr lang="ru-RU" sz="2400" b="1" dirty="0"/>
              <a:t> й </a:t>
            </a:r>
            <a:r>
              <a:rPr lang="ru-RU" sz="2400" b="1" dirty="0" err="1"/>
              <a:t>мити</a:t>
            </a:r>
            <a:r>
              <a:rPr lang="ru-RU" sz="2400" b="1" dirty="0"/>
              <a:t>, а </a:t>
            </a:r>
            <a:r>
              <a:rPr lang="ru-RU" sz="2400" b="1" dirty="0" err="1"/>
              <a:t>також</a:t>
            </a:r>
            <a:r>
              <a:rPr lang="ru-RU" sz="2400" b="1" dirty="0"/>
              <a:t> </a:t>
            </a:r>
            <a:r>
              <a:rPr lang="ru-RU" sz="2400" b="1" dirty="0" err="1"/>
              <a:t>виховувати</a:t>
            </a:r>
            <a:r>
              <a:rPr lang="ru-RU" sz="2400" b="1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772284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7BBF9A5B-9E73-4919-B616-BF6962D43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658" y="1609136"/>
            <a:ext cx="4925142" cy="32135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94658" y="494529"/>
            <a:ext cx="10140906" cy="85530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Визнач </a:t>
            </a:r>
            <a:r>
              <a:rPr lang="uk-UA" sz="3200" b="1" dirty="0">
                <a:solidFill>
                  <a:schemeClr val="bg1"/>
                </a:solidFill>
              </a:rPr>
              <a:t>фото, на якому правильно вигулюють тварину.</a:t>
            </a:r>
          </a:p>
        </p:txBody>
      </p:sp>
      <p:pic>
        <p:nvPicPr>
          <p:cNvPr id="3076" name="Picture 4" descr="Результат пошуку зображень за запитом &quot;Выгуливает пса в наморднику&quot;">
            <a:extLst>
              <a:ext uri="{FF2B5EF4-FFF2-40B4-BE49-F238E27FC236}">
                <a16:creationId xmlns="" xmlns:a16="http://schemas.microsoft.com/office/drawing/2014/main" id="{DAEA91E2-CE36-415C-A109-B0EAE0C131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83" y="1609136"/>
            <a:ext cx="4674281" cy="321356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кутник 9">
            <a:extLst>
              <a:ext uri="{FF2B5EF4-FFF2-40B4-BE49-F238E27FC236}">
                <a16:creationId xmlns="" xmlns:a16="http://schemas.microsoft.com/office/drawing/2014/main" id="{41563EE3-0B24-4FC0-A414-D6FB0D9CC444}"/>
              </a:ext>
            </a:extLst>
          </p:cNvPr>
          <p:cNvSpPr/>
          <p:nvPr/>
        </p:nvSpPr>
        <p:spPr>
          <a:xfrm>
            <a:off x="10453438" y="5027255"/>
            <a:ext cx="555399" cy="55539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648F5AAC-4663-415D-8CAB-DD9FC8F9603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2" t="10807" r="57902" b="61403"/>
          <a:stretch/>
        </p:blipFill>
        <p:spPr>
          <a:xfrm>
            <a:off x="10526712" y="5141918"/>
            <a:ext cx="395497" cy="329027"/>
          </a:xfrm>
          <a:prstGeom prst="rect">
            <a:avLst/>
          </a:prstGeom>
        </p:spPr>
      </p:pic>
      <p:sp>
        <p:nvSpPr>
          <p:cNvPr id="12" name="Прямокутник 11">
            <a:extLst>
              <a:ext uri="{FF2B5EF4-FFF2-40B4-BE49-F238E27FC236}">
                <a16:creationId xmlns="" xmlns:a16="http://schemas.microsoft.com/office/drawing/2014/main" id="{6C904556-7B37-4D91-BA80-330C5F0BE97F}"/>
              </a:ext>
            </a:extLst>
          </p:cNvPr>
          <p:cNvSpPr/>
          <p:nvPr/>
        </p:nvSpPr>
        <p:spPr>
          <a:xfrm>
            <a:off x="5025534" y="5141918"/>
            <a:ext cx="555399" cy="555399"/>
          </a:xfrm>
          <a:prstGeom prst="rect">
            <a:avLst/>
          </a:prstGeom>
          <a:solidFill>
            <a:schemeClr val="bg1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079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515</Words>
  <Application>Microsoft Office PowerPoint</Application>
  <PresentationFormat>Произвольный</PresentationFormat>
  <Paragraphs>96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76</cp:revision>
  <dcterms:created xsi:type="dcterms:W3CDTF">2018-01-05T16:38:53Z</dcterms:created>
  <dcterms:modified xsi:type="dcterms:W3CDTF">2024-05-02T20:56:21Z</dcterms:modified>
</cp:coreProperties>
</file>