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86" r:id="rId3"/>
    <p:sldId id="458" r:id="rId4"/>
    <p:sldId id="455" r:id="rId5"/>
    <p:sldId id="297" r:id="rId6"/>
    <p:sldId id="289" r:id="rId7"/>
    <p:sldId id="270" r:id="rId8"/>
    <p:sldId id="298" r:id="rId9"/>
    <p:sldId id="290" r:id="rId10"/>
    <p:sldId id="291" r:id="rId11"/>
    <p:sldId id="303" r:id="rId12"/>
    <p:sldId id="456" r:id="rId13"/>
    <p:sldId id="457" r:id="rId14"/>
    <p:sldId id="45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242"/>
    <a:srgbClr val="722651"/>
    <a:srgbClr val="DED231"/>
    <a:srgbClr val="C31D58"/>
    <a:srgbClr val="295FFF"/>
    <a:srgbClr val="27C268"/>
    <a:srgbClr val="FF3131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06.05.2024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06.05.2024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06.05.2024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06.05.2024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46.png"/><Relationship Id="rId3" Type="http://schemas.openxmlformats.org/officeDocument/2006/relationships/image" Target="../media/image36.jpeg"/><Relationship Id="rId7" Type="http://schemas.openxmlformats.org/officeDocument/2006/relationships/image" Target="../media/image40.jpg"/><Relationship Id="rId12" Type="http://schemas.openxmlformats.org/officeDocument/2006/relationships/image" Target="../media/image45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jpe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09095" y="4291228"/>
            <a:ext cx="9678648" cy="1736646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</a:rPr>
              <a:t>Чому свійські тварини і люди — нерозлучні супутники? </a:t>
            </a:r>
            <a:endParaRPr lang="ru-RU" sz="4800" b="1" dirty="0">
              <a:solidFill>
                <a:schemeClr val="bg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724" y="1344947"/>
            <a:ext cx="4154780" cy="2769853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6999513" y="1389697"/>
            <a:ext cx="3788230" cy="2009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Я </a:t>
            </a:r>
            <a:r>
              <a:rPr lang="ru-RU" sz="2800" b="1" dirty="0" err="1">
                <a:solidFill>
                  <a:schemeClr val="bg1"/>
                </a:solidFill>
              </a:rPr>
              <a:t>досліджую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світ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1 </a:t>
            </a:r>
            <a:r>
              <a:rPr lang="uk-UA" sz="2800" b="1" dirty="0" smtClean="0">
                <a:solidFill>
                  <a:schemeClr val="bg1"/>
                </a:solidFill>
              </a:rPr>
              <a:t>клас</a:t>
            </a:r>
          </a:p>
          <a:p>
            <a:pPr algn="ctr"/>
            <a:r>
              <a:rPr lang="ru-RU" sz="2800" b="1" cap="all" dirty="0" err="1" smtClean="0"/>
              <a:t>людина</a:t>
            </a:r>
            <a:r>
              <a:rPr lang="ru-RU" sz="2800" b="1" cap="all" dirty="0" smtClean="0"/>
              <a:t> </a:t>
            </a:r>
            <a:r>
              <a:rPr lang="en-US" sz="2800" b="1" cap="all" dirty="0" smtClean="0"/>
              <a:t> </a:t>
            </a:r>
            <a:r>
              <a:rPr lang="uk-UA" sz="2800" b="1" cap="all" dirty="0" smtClean="0"/>
              <a:t>і ПРИРОДА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 9</a:t>
            </a:r>
            <a:r>
              <a:rPr lang="en-US" sz="2800" b="1" dirty="0" smtClean="0">
                <a:solidFill>
                  <a:schemeClr val="bg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695279" y="494528"/>
            <a:ext cx="8732066" cy="73555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Чи знаєш ти..?</a:t>
            </a: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19217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84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97428" y="1360150"/>
            <a:ext cx="5105401" cy="119799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2800" b="1" dirty="0"/>
              <a:t>Голуб — </a:t>
            </a:r>
            <a:r>
              <a:rPr lang="ru-RU" sz="2800" b="1" dirty="0" err="1"/>
              <a:t>напівсвійський</a:t>
            </a:r>
            <a:r>
              <a:rPr lang="ru-RU" sz="2800" b="1" dirty="0"/>
              <a:t> птах. </a:t>
            </a:r>
          </a:p>
          <a:p>
            <a:pPr algn="ctr" fontAlgn="base"/>
            <a:r>
              <a:rPr lang="ru-RU" sz="2800" b="1" dirty="0"/>
              <a:t>Як </a:t>
            </a:r>
            <a:r>
              <a:rPr lang="ru-RU" sz="2800" b="1" dirty="0" err="1"/>
              <a:t>ти</a:t>
            </a:r>
            <a:r>
              <a:rPr lang="ru-RU" sz="2800" b="1" dirty="0"/>
              <a:t> </a:t>
            </a:r>
            <a:r>
              <a:rPr lang="ru-RU" sz="2800" b="1" dirty="0" err="1"/>
              <a:t>гадаєш</a:t>
            </a:r>
            <a:r>
              <a:rPr lang="ru-RU" sz="2800" b="1" dirty="0"/>
              <a:t>: </a:t>
            </a:r>
            <a:r>
              <a:rPr lang="ru-RU" sz="2800" b="1" dirty="0" err="1"/>
              <a:t>чому</a:t>
            </a:r>
            <a:r>
              <a:rPr lang="ru-RU" sz="2800" b="1" dirty="0"/>
              <a:t>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343" y="1360150"/>
            <a:ext cx="4463143" cy="3124199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559453" y="2658483"/>
            <a:ext cx="4428555" cy="900807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Чому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голуба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називають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«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птахом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миру»?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Picture 4" descr="Заходи до Міжнародного дня миру">
            <a:extLst>
              <a:ext uri="{FF2B5EF4-FFF2-40B4-BE49-F238E27FC236}">
                <a16:creationId xmlns:a16="http://schemas.microsoft.com/office/drawing/2014/main" xmlns="" id="{12CAAFC2-7BB3-4F86-B6E4-CCD64F7C4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54" y="3635949"/>
            <a:ext cx="4403381" cy="2362079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Картинки до тестів\Тварини\inde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829" y="4169229"/>
            <a:ext cx="3020894" cy="1948542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64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69571" y="1195758"/>
            <a:ext cx="9307286" cy="48577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Назви тварин, для яких люди заготовляють 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сіно, моркву, зерно.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744" y="1793466"/>
            <a:ext cx="1993737" cy="149530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92" y="1789269"/>
            <a:ext cx="1831282" cy="1789424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22" y="3803929"/>
            <a:ext cx="1838852" cy="165964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445" y="3578693"/>
            <a:ext cx="2506082" cy="2610658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469570" y="462462"/>
            <a:ext cx="9307287" cy="66965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Розглянь малюнки </a:t>
            </a:r>
            <a:r>
              <a:rPr lang="uk-UA" sz="4000" b="1" smtClean="0">
                <a:solidFill>
                  <a:schemeClr val="bg1"/>
                </a:solidFill>
              </a:rPr>
              <a:t>свійських тварин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743" y="3467746"/>
            <a:ext cx="1993737" cy="118408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391" y="4351570"/>
            <a:ext cx="1354844" cy="175944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1339" y="1793466"/>
            <a:ext cx="1771896" cy="153446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128" y="1681532"/>
            <a:ext cx="1235864" cy="189716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389" y="4788656"/>
            <a:ext cx="2088443" cy="121129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48" y="3471849"/>
            <a:ext cx="1507016" cy="175944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248" y="1788376"/>
            <a:ext cx="1991113" cy="168347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656" y="4682504"/>
            <a:ext cx="1235864" cy="175715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2486" y="2918107"/>
            <a:ext cx="1771896" cy="165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2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1 клас\3 Я досліджую світ\1 УРОКИ 2023\4 Людина і природа\№094 Свійські тварини і люди — супутники\2024-05-05_1902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043" y="1332255"/>
            <a:ext cx="7933247" cy="391465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349829" y="483643"/>
            <a:ext cx="9448800" cy="7355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="" xmlns:a16="http://schemas.microsoft.com/office/drawing/2014/main" id="{612B521B-AE0F-4FC2-99C1-C8EB2AA01890}"/>
              </a:ext>
            </a:extLst>
          </p:cNvPr>
          <p:cNvSpPr/>
          <p:nvPr/>
        </p:nvSpPr>
        <p:spPr>
          <a:xfrm>
            <a:off x="0" y="6052456"/>
            <a:ext cx="1012371" cy="8055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6185" y="1483383"/>
            <a:ext cx="2837148" cy="154222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1. Додрукуй пропущені літери в назвах птахів. Тих, які не належать до свійських, обведи.</a:t>
            </a:r>
          </a:p>
        </p:txBody>
      </p:sp>
      <p:sp>
        <p:nvSpPr>
          <p:cNvPr id="17" name="Бульбашка прямої мови: прямокутна з округленими кутами 9">
            <a:extLst>
              <a:ext uri="{FF2B5EF4-FFF2-40B4-BE49-F238E27FC236}">
                <a16:creationId xmlns="" xmlns:a16="http://schemas.microsoft.com/office/drawing/2014/main" id="{C46BCB8B-F614-4DD3-A780-C74B0A486BAF}"/>
              </a:ext>
            </a:extLst>
          </p:cNvPr>
          <p:cNvSpPr/>
          <p:nvPr/>
        </p:nvSpPr>
        <p:spPr>
          <a:xfrm>
            <a:off x="4024992" y="1354113"/>
            <a:ext cx="721179" cy="5728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у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15" name="Бульбашка прямої мови: прямокутна з округленими кутами 9">
            <a:extLst>
              <a:ext uri="{FF2B5EF4-FFF2-40B4-BE49-F238E27FC236}">
                <a16:creationId xmlns="" xmlns:a16="http://schemas.microsoft.com/office/drawing/2014/main" id="{C46BCB8B-F614-4DD3-A780-C74B0A486BAF}"/>
              </a:ext>
            </a:extLst>
          </p:cNvPr>
          <p:cNvSpPr/>
          <p:nvPr/>
        </p:nvSpPr>
        <p:spPr>
          <a:xfrm>
            <a:off x="4505323" y="1970485"/>
            <a:ext cx="721179" cy="5728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с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16" name="Бульбашка прямої мови: прямокутна з округленими кутами 9">
            <a:extLst>
              <a:ext uri="{FF2B5EF4-FFF2-40B4-BE49-F238E27FC236}">
                <a16:creationId xmlns="" xmlns:a16="http://schemas.microsoft.com/office/drawing/2014/main" id="{C46BCB8B-F614-4DD3-A780-C74B0A486BAF}"/>
              </a:ext>
            </a:extLst>
          </p:cNvPr>
          <p:cNvSpPr/>
          <p:nvPr/>
        </p:nvSpPr>
        <p:spPr>
          <a:xfrm>
            <a:off x="4985654" y="2586857"/>
            <a:ext cx="721179" cy="5728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о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21" name="Бульбашка прямої мови: прямокутна з округленими кутами 9">
            <a:extLst>
              <a:ext uri="{FF2B5EF4-FFF2-40B4-BE49-F238E27FC236}">
                <a16:creationId xmlns="" xmlns:a16="http://schemas.microsoft.com/office/drawing/2014/main" id="{C46BCB8B-F614-4DD3-A780-C74B0A486BAF}"/>
              </a:ext>
            </a:extLst>
          </p:cNvPr>
          <p:cNvSpPr/>
          <p:nvPr/>
        </p:nvSpPr>
        <p:spPr>
          <a:xfrm>
            <a:off x="4527095" y="3213382"/>
            <a:ext cx="721179" cy="5728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ч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22" name="Бульбашка прямої мови: прямокутна з округленими кутами 9">
            <a:extLst>
              <a:ext uri="{FF2B5EF4-FFF2-40B4-BE49-F238E27FC236}">
                <a16:creationId xmlns="" xmlns:a16="http://schemas.microsoft.com/office/drawing/2014/main" id="{C46BCB8B-F614-4DD3-A780-C74B0A486BAF}"/>
              </a:ext>
            </a:extLst>
          </p:cNvPr>
          <p:cNvSpPr/>
          <p:nvPr/>
        </p:nvSpPr>
        <p:spPr>
          <a:xfrm>
            <a:off x="4988373" y="3806054"/>
            <a:ext cx="721179" cy="5728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smtClean="0">
                <a:solidFill>
                  <a:srgbClr val="FF0000"/>
                </a:solidFill>
              </a:rPr>
              <a:t>и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24" name="Бульбашка прямої мови: прямокутна з округленими кутами 9">
            <a:extLst>
              <a:ext uri="{FF2B5EF4-FFF2-40B4-BE49-F238E27FC236}">
                <a16:creationId xmlns="" xmlns:a16="http://schemas.microsoft.com/office/drawing/2014/main" id="{C46BCB8B-F614-4DD3-A780-C74B0A486BAF}"/>
              </a:ext>
            </a:extLst>
          </p:cNvPr>
          <p:cNvSpPr/>
          <p:nvPr/>
        </p:nvSpPr>
        <p:spPr>
          <a:xfrm>
            <a:off x="4991092" y="4414375"/>
            <a:ext cx="721179" cy="5728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FF0000"/>
                </a:solidFill>
              </a:rPr>
              <a:t>е</a:t>
            </a:r>
            <a:endParaRPr lang="uk-UA" sz="4000" b="1" dirty="0">
              <a:solidFill>
                <a:srgbClr val="FF0000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3679371" y="2586857"/>
            <a:ext cx="3483429" cy="7674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3484787" y="4395255"/>
            <a:ext cx="3483429" cy="7674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40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5" grpId="0"/>
      <p:bldP spid="16" grpId="0"/>
      <p:bldP spid="21" grpId="0"/>
      <p:bldP spid="22" grpId="0"/>
      <p:bldP spid="24" grpId="0"/>
      <p:bldP spid="2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55396" y="465093"/>
            <a:ext cx="8732066" cy="80028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Підсумуй свої знання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73" y="1388103"/>
            <a:ext cx="3080405" cy="427092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3914954" y="3932783"/>
            <a:ext cx="5512075" cy="892988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Поясни, яку </a:t>
            </a:r>
            <a:r>
              <a:rPr lang="ru-RU" sz="2800" b="1" dirty="0" err="1"/>
              <a:t>користь</a:t>
            </a:r>
            <a:r>
              <a:rPr lang="ru-RU" sz="2800" b="1" dirty="0"/>
              <a:t> </a:t>
            </a:r>
            <a:r>
              <a:rPr lang="ru-RU" sz="2800" b="1" dirty="0" err="1" smtClean="0"/>
              <a:t>приносять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свійські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тварини</a:t>
            </a:r>
            <a:r>
              <a:rPr lang="ru-RU" sz="2800" b="1" dirty="0" smtClean="0"/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914954" y="4877507"/>
            <a:ext cx="5512075" cy="69478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/>
              <a:t>Як </a:t>
            </a:r>
            <a:r>
              <a:rPr lang="ru-RU" sz="2800" b="1" dirty="0" err="1"/>
              <a:t>потрібно</a:t>
            </a:r>
            <a:r>
              <a:rPr lang="ru-RU" sz="2800" b="1" dirty="0"/>
              <a:t> за ними </a:t>
            </a:r>
            <a:r>
              <a:rPr lang="ru-RU" sz="2800" b="1" dirty="0" err="1"/>
              <a:t>доглядати</a:t>
            </a:r>
            <a:r>
              <a:rPr lang="ru-RU" sz="2800" b="1" dirty="0"/>
              <a:t>?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762550" y="1388103"/>
            <a:ext cx="3846892" cy="110472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/>
              <a:t>Назви</a:t>
            </a:r>
            <a:r>
              <a:rPr lang="ru-RU" sz="2800" dirty="0" smtClean="0"/>
              <a:t> </a:t>
            </a:r>
            <a:r>
              <a:rPr lang="ru-RU" sz="2800" dirty="0" err="1" smtClean="0"/>
              <a:t>якомога</a:t>
            </a:r>
            <a:r>
              <a:rPr lang="ru-RU" sz="2800" dirty="0" smtClean="0"/>
              <a:t> </a:t>
            </a:r>
            <a:r>
              <a:rPr lang="ru-RU" sz="2800" dirty="0" err="1" smtClean="0"/>
              <a:t>більше</a:t>
            </a:r>
            <a:r>
              <a:rPr lang="ru-RU" sz="2800" dirty="0" smtClean="0"/>
              <a:t> </a:t>
            </a:r>
            <a:r>
              <a:rPr lang="ru-RU" sz="2800" dirty="0" err="1" smtClean="0"/>
              <a:t>свійських</a:t>
            </a:r>
            <a:r>
              <a:rPr lang="ru-RU" sz="2800" dirty="0" smtClean="0"/>
              <a:t> </a:t>
            </a:r>
            <a:r>
              <a:rPr lang="ru-RU" sz="2800" dirty="0" err="1"/>
              <a:t>тварин</a:t>
            </a:r>
            <a:r>
              <a:rPr lang="ru-RU" sz="2800" dirty="0"/>
              <a:t>.</a:t>
            </a:r>
            <a:endParaRPr lang="ru-RU" sz="28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762551" y="2545966"/>
            <a:ext cx="3846892" cy="130891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Чим дикі тварини відрізняються від домашніх?</a:t>
            </a:r>
            <a:endParaRPr lang="ru-RU" sz="2800" b="1" dirty="0"/>
          </a:p>
        </p:txBody>
      </p:sp>
      <p:pic>
        <p:nvPicPr>
          <p:cNvPr id="8" name="Picture 2" descr="Купити Фігурка Домашні тварини. TBS059. Ціна за 1 шт. недорого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t="20710" r="4482" b="17529"/>
          <a:stretch/>
        </p:blipFill>
        <p:spPr bwMode="auto">
          <a:xfrm>
            <a:off x="7730636" y="1388103"/>
            <a:ext cx="3935152" cy="1910268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35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85C8320-B91F-4219-B4C8-845C1A9B41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547369" y="5176007"/>
            <a:ext cx="2124262" cy="152288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6949A44-46C1-45C3-809D-7DF9BCAF99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32"/>
          <a:stretch/>
        </p:blipFill>
        <p:spPr>
          <a:xfrm>
            <a:off x="4810458" y="2519351"/>
            <a:ext cx="2124262" cy="150293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7052D09-F118-4EE1-A7A1-9BDE3CB28B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921"/>
          <a:stretch/>
        </p:blipFill>
        <p:spPr>
          <a:xfrm>
            <a:off x="2678913" y="2573665"/>
            <a:ext cx="2124262" cy="147732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B48C897F-E745-44BA-A41C-8AF22EA1A5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92"/>
          <a:stretch/>
        </p:blipFill>
        <p:spPr>
          <a:xfrm>
            <a:off x="547369" y="2519351"/>
            <a:ext cx="2124262" cy="152207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218E90A-2030-4389-9B8C-68C6C94D12C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31"/>
          <a:stretch/>
        </p:blipFill>
        <p:spPr>
          <a:xfrm>
            <a:off x="4810458" y="5176007"/>
            <a:ext cx="2124262" cy="151331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44C3D260-8613-413A-B6D6-531319C182B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61"/>
          <a:stretch/>
        </p:blipFill>
        <p:spPr>
          <a:xfrm>
            <a:off x="2678913" y="5185577"/>
            <a:ext cx="2124262" cy="1522885"/>
          </a:xfrm>
          <a:prstGeom prst="rect">
            <a:avLst/>
          </a:prstGeom>
        </p:spPr>
      </p:pic>
      <p:grpSp>
        <p:nvGrpSpPr>
          <p:cNvPr id="35" name="Групувати 34">
            <a:extLst>
              <a:ext uri="{FF2B5EF4-FFF2-40B4-BE49-F238E27FC236}">
                <a16:creationId xmlns:a16="http://schemas.microsoft.com/office/drawing/2014/main" xmlns="" id="{F6C8355B-DE56-497F-966E-230AE1892956}"/>
              </a:ext>
            </a:extLst>
          </p:cNvPr>
          <p:cNvGrpSpPr/>
          <p:nvPr/>
        </p:nvGrpSpPr>
        <p:grpSpPr>
          <a:xfrm>
            <a:off x="551010" y="1453212"/>
            <a:ext cx="2124262" cy="2588211"/>
            <a:chOff x="943132" y="1443642"/>
            <a:chExt cx="2124262" cy="2588211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xmlns="" id="{1AC4841A-E256-45E2-8B84-6666A9959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32" y="1443642"/>
              <a:ext cx="2124262" cy="2588211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4A422E68-C715-41C5-BD9F-D4C4EE7F7FFA}"/>
                </a:ext>
              </a:extLst>
            </p:cNvPr>
            <p:cNvSpPr txBox="1"/>
            <p:nvPr/>
          </p:nvSpPr>
          <p:spPr>
            <a:xfrm>
              <a:off x="1290276" y="1605593"/>
              <a:ext cx="155113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Сьогодні </a:t>
              </a:r>
            </a:p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на уроці </a:t>
              </a:r>
            </a:p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я навчився/</a:t>
              </a:r>
            </a:p>
            <a:p>
              <a:pPr algn="ctr"/>
              <a:r>
                <a:rPr lang="uk-UA" sz="2000" b="1" dirty="0">
                  <a:solidFill>
                    <a:schemeClr val="bg1"/>
                  </a:solidFill>
                </a:rPr>
                <a:t>навчилася…</a:t>
              </a:r>
              <a:endParaRPr lang="ru-RU" sz="20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xmlns="" id="{59C71607-5FF6-495D-87B1-4E26A8726C1B}"/>
              </a:ext>
            </a:extLst>
          </p:cNvPr>
          <p:cNvGrpSpPr/>
          <p:nvPr/>
        </p:nvGrpSpPr>
        <p:grpSpPr>
          <a:xfrm>
            <a:off x="2678913" y="1462782"/>
            <a:ext cx="2124262" cy="2588211"/>
            <a:chOff x="4656229" y="1453212"/>
            <a:chExt cx="2124262" cy="2588211"/>
          </a:xfrm>
        </p:grpSpPr>
        <p:pic>
          <p:nvPicPr>
            <p:cNvPr id="20" name="Рисунок 19">
              <a:extLst>
                <a:ext uri="{FF2B5EF4-FFF2-40B4-BE49-F238E27FC236}">
                  <a16:creationId xmlns:a16="http://schemas.microsoft.com/office/drawing/2014/main" xmlns="" id="{EA5B5146-B43A-40AF-8B89-30D354672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6229" y="1453212"/>
              <a:ext cx="2124262" cy="258821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9CF7A4D3-CAF4-43F6-9D4A-86A306BE94A3}"/>
                </a:ext>
              </a:extLst>
            </p:cNvPr>
            <p:cNvSpPr txBox="1"/>
            <p:nvPr/>
          </p:nvSpPr>
          <p:spPr>
            <a:xfrm>
              <a:off x="4872917" y="1605593"/>
              <a:ext cx="176348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На уроці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я</a:t>
              </a:r>
              <a:r>
                <a:rPr lang="en-US" sz="2000" dirty="0">
                  <a:solidFill>
                    <a:schemeClr val="bg1"/>
                  </a:solidFill>
                </a:rPr>
                <a:t> </a:t>
              </a:r>
              <a:r>
                <a:rPr lang="uk-UA" sz="2000" dirty="0">
                  <a:solidFill>
                    <a:schemeClr val="bg1"/>
                  </a:solidFill>
                </a:rPr>
                <a:t>запам’ятав/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запам’ятала…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Групувати 36">
            <a:extLst>
              <a:ext uri="{FF2B5EF4-FFF2-40B4-BE49-F238E27FC236}">
                <a16:creationId xmlns:a16="http://schemas.microsoft.com/office/drawing/2014/main" xmlns="" id="{90B76003-0E5E-4C40-B2BC-15396009528E}"/>
              </a:ext>
            </a:extLst>
          </p:cNvPr>
          <p:cNvGrpSpPr/>
          <p:nvPr/>
        </p:nvGrpSpPr>
        <p:grpSpPr>
          <a:xfrm>
            <a:off x="4814099" y="1434070"/>
            <a:ext cx="2124262" cy="2588211"/>
            <a:chOff x="8728843" y="1443642"/>
            <a:chExt cx="2124262" cy="2588211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xmlns="" id="{289B3287-9B64-46DF-8007-3ED5A1C653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1443642"/>
              <a:ext cx="2124262" cy="2588211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9AA5B367-759C-4656-8406-C6FEB2C4ADA9}"/>
                </a:ext>
              </a:extLst>
            </p:cNvPr>
            <p:cNvSpPr txBox="1"/>
            <p:nvPr/>
          </p:nvSpPr>
          <p:spPr>
            <a:xfrm>
              <a:off x="9075988" y="1605593"/>
              <a:ext cx="14299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Найкраще 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мені вдалося…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8" name="Групувати 37">
            <a:extLst>
              <a:ext uri="{FF2B5EF4-FFF2-40B4-BE49-F238E27FC236}">
                <a16:creationId xmlns:a16="http://schemas.microsoft.com/office/drawing/2014/main" xmlns="" id="{1FAC3E24-8DED-4D03-963B-9E8A528F0BEE}"/>
              </a:ext>
            </a:extLst>
          </p:cNvPr>
          <p:cNvGrpSpPr/>
          <p:nvPr/>
        </p:nvGrpSpPr>
        <p:grpSpPr>
          <a:xfrm>
            <a:off x="547369" y="4120251"/>
            <a:ext cx="2124262" cy="2588211"/>
            <a:chOff x="1062120" y="4120252"/>
            <a:chExt cx="2124262" cy="2588211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xmlns="" id="{4FBA025D-9DEF-4413-9329-DD62BEF4A2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120" y="4120252"/>
              <a:ext cx="2124262" cy="2588211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CC6D81AE-5CFB-4C25-A3D2-05B1D10F4D90}"/>
                </a:ext>
              </a:extLst>
            </p:cNvPr>
            <p:cNvSpPr txBox="1"/>
            <p:nvPr/>
          </p:nvSpPr>
          <p:spPr>
            <a:xfrm>
              <a:off x="1338894" y="4310292"/>
              <a:ext cx="162514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Найбільше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 мені сподобалося…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Групувати 38">
            <a:extLst>
              <a:ext uri="{FF2B5EF4-FFF2-40B4-BE49-F238E27FC236}">
                <a16:creationId xmlns:a16="http://schemas.microsoft.com/office/drawing/2014/main" xmlns="" id="{A4E2C8E9-B043-48B3-A66A-E17BEC8EA6A3}"/>
              </a:ext>
            </a:extLst>
          </p:cNvPr>
          <p:cNvGrpSpPr/>
          <p:nvPr/>
        </p:nvGrpSpPr>
        <p:grpSpPr>
          <a:xfrm>
            <a:off x="2678913" y="4114874"/>
            <a:ext cx="2124263" cy="2588212"/>
            <a:chOff x="4619984" y="4110680"/>
            <a:chExt cx="2124263" cy="2588212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xmlns="" id="{9E1467B5-76D2-4065-A416-84FA16829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9984" y="4110680"/>
              <a:ext cx="2124263" cy="2588212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A8854B14-A831-4207-9DA7-F8B11852112C}"/>
                </a:ext>
              </a:extLst>
            </p:cNvPr>
            <p:cNvSpPr txBox="1"/>
            <p:nvPr/>
          </p:nvSpPr>
          <p:spPr>
            <a:xfrm>
              <a:off x="4836672" y="4310292"/>
              <a:ext cx="156043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Урок </a:t>
              </a:r>
            </a:p>
            <a:p>
              <a:r>
                <a:rPr lang="uk-UA" sz="2000" dirty="0">
                  <a:solidFill>
                    <a:schemeClr val="bg1"/>
                  </a:solidFill>
                </a:rPr>
                <a:t>завершую з настроєм…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Групувати 39">
            <a:extLst>
              <a:ext uri="{FF2B5EF4-FFF2-40B4-BE49-F238E27FC236}">
                <a16:creationId xmlns:a16="http://schemas.microsoft.com/office/drawing/2014/main" xmlns="" id="{01C56E89-3617-49DC-9DD7-F78EF09F9185}"/>
              </a:ext>
            </a:extLst>
          </p:cNvPr>
          <p:cNvGrpSpPr/>
          <p:nvPr/>
        </p:nvGrpSpPr>
        <p:grpSpPr>
          <a:xfrm>
            <a:off x="4810457" y="4092236"/>
            <a:ext cx="2124263" cy="2597084"/>
            <a:chOff x="8728843" y="4110680"/>
            <a:chExt cx="2124263" cy="2588212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xmlns="" id="{7900379D-F458-47D6-B608-DD9EE02E8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28843" y="4110680"/>
              <a:ext cx="2124263" cy="2588212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3E42A582-EBEF-45E5-89DE-6246D26FEEBC}"/>
                </a:ext>
              </a:extLst>
            </p:cNvPr>
            <p:cNvSpPr txBox="1"/>
            <p:nvPr/>
          </p:nvSpPr>
          <p:spPr>
            <a:xfrm>
              <a:off x="9091540" y="4310292"/>
              <a:ext cx="1429972" cy="1012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/>
              </a:lvl1pPr>
            </a:lstStyle>
            <a:p>
              <a:r>
                <a:rPr lang="uk-UA" sz="2000" dirty="0">
                  <a:solidFill>
                    <a:schemeClr val="bg1"/>
                  </a:solidFill>
                </a:rPr>
                <a:t>Труднощі виникали…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1578945" y="494528"/>
            <a:ext cx="8732066" cy="8008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Рефлексія «Загадкові листи»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303A0F1C-25E8-4812-8FCC-E4BF1320554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>
          <a:xfrm>
            <a:off x="7055763" y="2153756"/>
            <a:ext cx="4474903" cy="439543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43" name="Бульбашка прямої мови: прямокутна з округленими кутами 42">
            <a:extLst>
              <a:ext uri="{FF2B5EF4-FFF2-40B4-BE49-F238E27FC236}">
                <a16:creationId xmlns:a16="http://schemas.microsoft.com/office/drawing/2014/main" xmlns="" id="{3CA92863-B7FF-496A-BA1F-CAC1B6F06959}"/>
              </a:ext>
            </a:extLst>
          </p:cNvPr>
          <p:cNvSpPr/>
          <p:nvPr/>
        </p:nvSpPr>
        <p:spPr>
          <a:xfrm>
            <a:off x="7055763" y="1367465"/>
            <a:ext cx="4359125" cy="725211"/>
          </a:xfrm>
          <a:prstGeom prst="wedgeRoundRectCallout">
            <a:avLst>
              <a:gd name="adj1" fmla="val -16196"/>
              <a:gd name="adj2" fmla="val 78137"/>
              <a:gd name="adj3" fmla="val 16667"/>
            </a:avLst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Обери лист, який ти хочеш відкрити</a:t>
            </a:r>
          </a:p>
          <a:p>
            <a:pPr algn="ctr"/>
            <a:r>
              <a:rPr lang="uk-UA" sz="1400" i="1" dirty="0">
                <a:solidFill>
                  <a:schemeClr val="accent6">
                    <a:lumMod val="75000"/>
                  </a:schemeClr>
                </a:solidFill>
              </a:rPr>
              <a:t>(щоби відкрити лист, натисніть на нього)</a:t>
            </a:r>
          </a:p>
        </p:txBody>
      </p:sp>
    </p:spTree>
    <p:extLst>
      <p:ext uri="{BB962C8B-B14F-4D97-AF65-F5344CB8AC3E}">
        <p14:creationId xmlns:p14="http://schemas.microsoft.com/office/powerpoint/2010/main" val="5363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09825" y="494529"/>
            <a:ext cx="8732066" cy="6702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Послухай </a:t>
            </a:r>
            <a:r>
              <a:rPr lang="uk-UA" sz="3600" b="1" dirty="0">
                <a:solidFill>
                  <a:schemeClr val="bg1"/>
                </a:solidFill>
              </a:rPr>
              <a:t>вірш та </a:t>
            </a:r>
            <a:r>
              <a:rPr lang="uk-UA" sz="3600" b="1" dirty="0" smtClean="0">
                <a:solidFill>
                  <a:schemeClr val="bg1"/>
                </a:solidFill>
              </a:rPr>
              <a:t>налаштуйся </a:t>
            </a:r>
            <a:r>
              <a:rPr lang="uk-UA" sz="3600" b="1" dirty="0">
                <a:solidFill>
                  <a:schemeClr val="bg1"/>
                </a:solidFill>
              </a:rPr>
              <a:t>на </a:t>
            </a:r>
            <a:r>
              <a:rPr lang="uk-UA" sz="3600" b="1" dirty="0" smtClean="0">
                <a:solidFill>
                  <a:schemeClr val="bg1"/>
                </a:solidFill>
              </a:rPr>
              <a:t>роботу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95354" y="2296885"/>
            <a:ext cx="4536230" cy="250371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Всі сідайте тихо, діти,</a:t>
            </a:r>
          </a:p>
          <a:p>
            <a:pPr algn="ctr"/>
            <a:r>
              <a:rPr lang="uk-UA" sz="2800" b="1" dirty="0"/>
              <a:t>Домовляймось </a:t>
            </a:r>
            <a:endParaRPr lang="uk-UA" sz="2800" b="1" dirty="0" smtClean="0"/>
          </a:p>
          <a:p>
            <a:pPr algn="ctr"/>
            <a:r>
              <a:rPr lang="uk-UA" sz="2800" b="1" dirty="0" smtClean="0"/>
              <a:t>не </a:t>
            </a:r>
            <a:r>
              <a:rPr lang="uk-UA" sz="2800" b="1" dirty="0"/>
              <a:t>шуміти,</a:t>
            </a:r>
          </a:p>
          <a:p>
            <a:pPr algn="ctr"/>
            <a:r>
              <a:rPr lang="uk-UA" sz="2800" b="1" dirty="0"/>
              <a:t>На уроці не дрімати,</a:t>
            </a:r>
          </a:p>
          <a:p>
            <a:pPr algn="ctr"/>
            <a:r>
              <a:rPr lang="uk-UA" sz="2800" b="1" dirty="0"/>
              <a:t>А старанно працювати.</a:t>
            </a:r>
            <a:endParaRPr lang="ru-RU" sz="28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" t="10980" b="10785"/>
          <a:stretch/>
        </p:blipFill>
        <p:spPr>
          <a:xfrm>
            <a:off x="5388428" y="1600200"/>
            <a:ext cx="6107662" cy="4222784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364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45844" y="332657"/>
            <a:ext cx="9440879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Емоційне налаштування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518503" y="1124744"/>
            <a:ext cx="9268220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Вибери світлину з птахом, який найбільше підходить до твого настрою зараз. Поміркуй, чому саме цей птах.</a:t>
            </a:r>
            <a:endParaRPr lang="ru-RU" sz="2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45844" y="5301208"/>
            <a:ext cx="1418409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Дощ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pic>
        <p:nvPicPr>
          <p:cNvPr id="1032" name="Picture 8" descr="Про птахів, які зимують у Чернігові, розповів фахівець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1" r="9584"/>
          <a:stretch/>
        </p:blipFill>
        <p:spPr bwMode="auto">
          <a:xfrm>
            <a:off x="4528457" y="2010011"/>
            <a:ext cx="2942038" cy="20776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Установи відповідність Урок № 25 Птах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7" r="6003"/>
          <a:stretch/>
        </p:blipFill>
        <p:spPr bwMode="auto">
          <a:xfrm>
            <a:off x="943344" y="1952000"/>
            <a:ext cx="2986872" cy="22114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півень Archives - ТРК МАРТ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0" r="22099"/>
          <a:stretch/>
        </p:blipFill>
        <p:spPr bwMode="auto">
          <a:xfrm>
            <a:off x="7470495" y="4070837"/>
            <a:ext cx="3195383" cy="24607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Павич звичайний — Вікіпеді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886" y="4123103"/>
            <a:ext cx="3471116" cy="24190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Совы: описание птицы, что ест, враги, размножение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2" r="2112"/>
          <a:stretch/>
        </p:blipFill>
        <p:spPr bwMode="auto">
          <a:xfrm>
            <a:off x="8036086" y="1920523"/>
            <a:ext cx="2750637" cy="22025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Narancsbóbitás kakadu – Wikipédi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862" y="4106260"/>
            <a:ext cx="2302575" cy="25439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20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94138" y="495119"/>
            <a:ext cx="8732066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44846" y="2737543"/>
            <a:ext cx="3342414" cy="7329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4675" y="3553210"/>
            <a:ext cx="3342414" cy="6983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4675" y="4366835"/>
            <a:ext cx="3342414" cy="675222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" t="19906" r="2001" b="9108"/>
          <a:stretch/>
        </p:blipFill>
        <p:spPr>
          <a:xfrm>
            <a:off x="4338583" y="2716112"/>
            <a:ext cx="3906546" cy="3102256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34675" y="5207316"/>
            <a:ext cx="3342414" cy="6752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64141BC-C1B7-44C4-97C1-B884BA08D7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592" y="2667172"/>
            <a:ext cx="4160528" cy="352024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Скругленный прямоугольник 9"/>
          <p:cNvSpPr/>
          <p:nvPr/>
        </p:nvSpPr>
        <p:spPr>
          <a:xfrm>
            <a:off x="8571121" y="2664385"/>
            <a:ext cx="3104905" cy="554998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стан неба?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571121" y="4106040"/>
            <a:ext cx="3048746" cy="902940"/>
          </a:xfrm>
          <a:prstGeom prst="roundRect">
            <a:avLst/>
          </a:prstGeom>
          <a:solidFill>
            <a:srgbClr val="1694E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Чи були протягом </a:t>
            </a:r>
            <a:r>
              <a:rPr lang="uk-UA" sz="2400" b="1" dirty="0" smtClean="0"/>
              <a:t>доби опади</a:t>
            </a:r>
            <a:r>
              <a:rPr lang="uk-UA" sz="2400" b="1" dirty="0"/>
              <a:t>?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557081" y="3293111"/>
            <a:ext cx="3076826" cy="76999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Яка </a:t>
            </a:r>
            <a:r>
              <a:rPr lang="uk-UA" sz="2400" b="1" dirty="0"/>
              <a:t>температура повітря?</a:t>
            </a:r>
            <a:endParaRPr lang="ru-RU" sz="2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571121" y="5065398"/>
            <a:ext cx="3048746" cy="946274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Погода вітряна чи безвітряна?</a:t>
            </a:r>
            <a:endParaRPr lang="ru-RU" sz="2400" b="1" dirty="0"/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AEA14DB0-14C2-4135-96D1-6330616A94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4" t="4730" r="75195" b="71911"/>
          <a:stretch/>
        </p:blipFill>
        <p:spPr>
          <a:xfrm>
            <a:off x="1295689" y="1284152"/>
            <a:ext cx="804936" cy="81419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20C6E46C-1C8C-4CE7-A0E2-3D5534BEDF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1" t="4730" r="5251" b="74391"/>
          <a:stretch/>
        </p:blipFill>
        <p:spPr>
          <a:xfrm>
            <a:off x="2375339" y="1320428"/>
            <a:ext cx="1340079" cy="72774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6088A31A-77BF-4574-BBF7-7FF4599864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4730" r="37719" b="74391"/>
          <a:stretch/>
        </p:blipFill>
        <p:spPr>
          <a:xfrm>
            <a:off x="3870899" y="1283760"/>
            <a:ext cx="1340079" cy="72774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4E614D09-687C-42A4-9540-5D7D98A66C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7" t="27924" r="58714" b="48717"/>
          <a:stretch/>
        </p:blipFill>
        <p:spPr>
          <a:xfrm>
            <a:off x="9232754" y="1284152"/>
            <a:ext cx="1389485" cy="81419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44CE8BF4-934D-48D5-893B-4631C53F72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0" t="49114" r="6482" b="27527"/>
          <a:stretch/>
        </p:blipFill>
        <p:spPr>
          <a:xfrm>
            <a:off x="6685098" y="1277207"/>
            <a:ext cx="1175458" cy="8141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95308696-196C-4B58-9F95-8C9A282CEA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0" t="20272" r="24250" b="44793"/>
          <a:stretch/>
        </p:blipFill>
        <p:spPr>
          <a:xfrm>
            <a:off x="7860556" y="1084512"/>
            <a:ext cx="1421129" cy="1217735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1295689" y="2035997"/>
            <a:ext cx="3915289" cy="455435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Ясно       </a:t>
            </a:r>
            <a:r>
              <a:rPr lang="uk-UA" sz="2400" b="1" dirty="0" err="1" smtClean="0"/>
              <a:t>хмарно</a:t>
            </a:r>
            <a:r>
              <a:rPr lang="uk-UA" sz="2400" b="1" dirty="0" smtClean="0"/>
              <a:t>     похмуро</a:t>
            </a:r>
            <a:endParaRPr lang="ru-RU" sz="24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890421" y="2098342"/>
            <a:ext cx="3915289" cy="455435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/>
              <a:t>дощ           гроза            сніг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39902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45254" y="527776"/>
            <a:ext cx="9172837" cy="111353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Пригадай, яких тварин називають </a:t>
            </a: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дикими, свійськими.  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736770" y="1652192"/>
            <a:ext cx="5736773" cy="149846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Свійські – це тварини, яких </a:t>
            </a:r>
            <a:r>
              <a:rPr lang="uk-UA" sz="2800" b="1" dirty="0"/>
              <a:t>утримують люди, годують їх, піклуються про їх </a:t>
            </a:r>
            <a:r>
              <a:rPr lang="uk-UA" sz="2800" b="1" dirty="0" smtClean="0"/>
              <a:t>дитинчат.</a:t>
            </a:r>
            <a:endParaRPr lang="uk-UA" sz="2800" b="1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942" y="3221120"/>
            <a:ext cx="3341915" cy="3005050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745595" y="1641306"/>
            <a:ext cx="4806119" cy="148758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Дикі – це тварини, </a:t>
            </a:r>
            <a:r>
              <a:rPr lang="uk-UA" sz="2800" b="1" dirty="0"/>
              <a:t>які живуть у природі, самі собі шукають </a:t>
            </a:r>
            <a:r>
              <a:rPr lang="uk-UA" sz="2800" b="1" dirty="0" smtClean="0"/>
              <a:t>їжу, помешкання.</a:t>
            </a:r>
            <a:endParaRPr lang="uk-UA" sz="28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739" y="3253624"/>
            <a:ext cx="3009348" cy="3005050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4114800" y="3286128"/>
            <a:ext cx="3581399" cy="2483301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Навіщо, на твою думку,  люди утримують тварин, піклуються </a:t>
            </a:r>
          </a:p>
          <a:p>
            <a:pPr algn="ctr"/>
            <a:r>
              <a:rPr lang="uk-UA" sz="2800" b="1" dirty="0" smtClean="0">
                <a:solidFill>
                  <a:schemeClr val="accent6">
                    <a:lumMod val="75000"/>
                  </a:schemeClr>
                </a:solidFill>
              </a:rPr>
              <a:t>про них?</a:t>
            </a:r>
            <a:endParaRPr lang="uk-UA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78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40972" y="485868"/>
            <a:ext cx="9394371" cy="7555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/>
              <a:t>Що людина отримує від свійських тварин?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01" y="1979558"/>
            <a:ext cx="2074598" cy="1867139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43" y="1979558"/>
            <a:ext cx="1867139" cy="186713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488" y="4331539"/>
            <a:ext cx="2698929" cy="1856863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942" y="4110979"/>
            <a:ext cx="1481481" cy="207742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369" y="4209587"/>
            <a:ext cx="2055108" cy="188020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543" y="1979558"/>
            <a:ext cx="3006410" cy="1867139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5" name="Прямоугольник 14"/>
          <p:cNvSpPr/>
          <p:nvPr/>
        </p:nvSpPr>
        <p:spPr>
          <a:xfrm>
            <a:off x="1572124" y="1241432"/>
            <a:ext cx="8732066" cy="48577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Розглянь малюнки. Доповни власними прикладами.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5" t="12044" r="12615" b="14092"/>
          <a:stretch/>
        </p:blipFill>
        <p:spPr>
          <a:xfrm>
            <a:off x="5938157" y="4652285"/>
            <a:ext cx="1728000" cy="15840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7" name="Скругленный прямоугольник 16"/>
          <p:cNvSpPr/>
          <p:nvPr/>
        </p:nvSpPr>
        <p:spPr>
          <a:xfrm>
            <a:off x="2708806" y="1886798"/>
            <a:ext cx="1359613" cy="59902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Яйця </a:t>
            </a:r>
            <a:endParaRPr lang="ru-RU" sz="28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617028" y="1845358"/>
            <a:ext cx="1675538" cy="59902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Молоко</a:t>
            </a:r>
            <a:endParaRPr lang="ru-RU" sz="28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0221685" y="1892781"/>
            <a:ext cx="1262744" cy="59902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М’ясо</a:t>
            </a:r>
            <a:endParaRPr lang="ru-RU" sz="2800" b="1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785332" y="4032026"/>
            <a:ext cx="2039419" cy="59902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Пух, пір’я</a:t>
            </a:r>
            <a:endParaRPr lang="ru-RU" sz="28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964388" y="4077982"/>
            <a:ext cx="1675538" cy="59902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Шерсть </a:t>
            </a:r>
            <a:endParaRPr lang="ru-RU" sz="28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0177711" y="4053260"/>
            <a:ext cx="1165203" cy="59902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Мед 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49938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93371" y="396558"/>
            <a:ext cx="9342492" cy="6920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Поміркуй</a:t>
            </a: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56513"/>
            <a:ext cx="1054100" cy="99337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84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33627" y="1293705"/>
            <a:ext cx="5993744" cy="8263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Чи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можеш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існувати</a:t>
            </a:r>
            <a:r>
              <a:rPr lang="ru-RU" sz="2400" b="1" dirty="0" smtClean="0"/>
              <a:t> без </a:t>
            </a:r>
            <a:r>
              <a:rPr lang="ru-RU" sz="2400" b="1" dirty="0" err="1" smtClean="0"/>
              <a:t>усього</a:t>
            </a:r>
            <a:r>
              <a:rPr lang="ru-RU" sz="2400" b="1" dirty="0" smtClean="0"/>
              <a:t>, </a:t>
            </a:r>
          </a:p>
          <a:p>
            <a:pPr algn="ctr"/>
            <a:r>
              <a:rPr lang="ru-RU" sz="2400" b="1" dirty="0" err="1" smtClean="0"/>
              <a:t>що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дають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свійські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тварини</a:t>
            </a:r>
            <a:r>
              <a:rPr lang="ru-RU" sz="2400" b="1" dirty="0" smtClean="0"/>
              <a:t>? </a:t>
            </a:r>
            <a:endParaRPr lang="uk-UA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308023" y="101192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9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2874" y="1224800"/>
            <a:ext cx="2656323" cy="3981293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733627" y="2205691"/>
            <a:ext cx="5993744" cy="121242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Без </a:t>
            </a:r>
            <a:r>
              <a:rPr lang="ru-RU" sz="2400" b="1" dirty="0" err="1" smtClean="0"/>
              <a:t>продуктів</a:t>
            </a:r>
            <a:r>
              <a:rPr lang="ru-RU" sz="2400" b="1" dirty="0" smtClean="0"/>
              <a:t> </a:t>
            </a:r>
            <a:r>
              <a:rPr lang="ru-RU" sz="2400" b="1" dirty="0" err="1"/>
              <a:t>харчування</a:t>
            </a:r>
            <a:r>
              <a:rPr lang="ru-RU" sz="2400" b="1" dirty="0"/>
              <a:t>, </a:t>
            </a:r>
            <a:r>
              <a:rPr lang="ru-RU" sz="2400" b="1" dirty="0" err="1"/>
              <a:t>одягу</a:t>
            </a:r>
            <a:r>
              <a:rPr lang="ru-RU" sz="2400" b="1" dirty="0"/>
              <a:t>, </a:t>
            </a:r>
            <a:r>
              <a:rPr lang="ru-RU" sz="2400" b="1" dirty="0" err="1" smtClean="0"/>
              <a:t>взуття</a:t>
            </a:r>
            <a:r>
              <a:rPr lang="ru-RU" sz="2400" b="1" dirty="0" smtClean="0"/>
              <a:t> … </a:t>
            </a:r>
          </a:p>
          <a:p>
            <a:pPr algn="ctr"/>
            <a:r>
              <a:rPr lang="ru-RU" sz="2400" b="1" dirty="0" smtClean="0"/>
              <a:t>А </a:t>
            </a:r>
            <a:r>
              <a:rPr lang="ru-RU" sz="2400" b="1" dirty="0" err="1"/>
              <a:t>також</a:t>
            </a:r>
            <a:r>
              <a:rPr lang="ru-RU" sz="2400" b="1" dirty="0"/>
              <a:t> без </a:t>
            </a:r>
            <a:r>
              <a:rPr lang="ru-RU" sz="2400" b="1" dirty="0" err="1"/>
              <a:t>відданості</a:t>
            </a:r>
            <a:r>
              <a:rPr lang="ru-RU" sz="2400" b="1" dirty="0"/>
              <a:t> й ласки </a:t>
            </a:r>
            <a:r>
              <a:rPr lang="ru-RU" sz="2400" b="1" dirty="0" err="1"/>
              <a:t>твоїх</a:t>
            </a:r>
            <a:r>
              <a:rPr lang="ru-RU" sz="2400" b="1" dirty="0"/>
              <a:t> </a:t>
            </a:r>
            <a:r>
              <a:rPr lang="ru-RU" sz="2400" b="1" dirty="0" err="1"/>
              <a:t>друзів</a:t>
            </a:r>
            <a:r>
              <a:rPr lang="ru-RU" sz="2400" b="1" dirty="0"/>
              <a:t> — собаки й кота. </a:t>
            </a:r>
            <a:endParaRPr lang="uk-UA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33627" y="3501090"/>
            <a:ext cx="5386691" cy="90762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Чи</a:t>
            </a:r>
            <a:r>
              <a:rPr lang="ru-RU" sz="2400" b="1" dirty="0" smtClean="0"/>
              <a:t> </a:t>
            </a:r>
            <a:r>
              <a:rPr lang="ru-RU" sz="2400" b="1" dirty="0" err="1"/>
              <a:t>зможуть</a:t>
            </a:r>
            <a:r>
              <a:rPr lang="ru-RU" sz="2400" b="1" dirty="0"/>
              <a:t> </a:t>
            </a:r>
            <a:r>
              <a:rPr lang="ru-RU" sz="2400" b="1" dirty="0" err="1"/>
              <a:t>вижити</a:t>
            </a:r>
            <a:r>
              <a:rPr lang="ru-RU" sz="2400" b="1" dirty="0"/>
              <a:t> </a:t>
            </a:r>
            <a:r>
              <a:rPr lang="ru-RU" sz="2400" b="1" dirty="0" err="1"/>
              <a:t>свійські</a:t>
            </a:r>
            <a:r>
              <a:rPr lang="ru-RU" sz="2400" b="1" dirty="0"/>
              <a:t> </a:t>
            </a:r>
            <a:r>
              <a:rPr lang="ru-RU" sz="2400" b="1" dirty="0" err="1"/>
              <a:t>тварини</a:t>
            </a:r>
            <a:r>
              <a:rPr lang="ru-RU" sz="2400" b="1" dirty="0"/>
              <a:t> без догляду й </a:t>
            </a:r>
            <a:r>
              <a:rPr lang="ru-RU" sz="2400" b="1" dirty="0" err="1"/>
              <a:t>піклування</a:t>
            </a:r>
            <a:r>
              <a:rPr lang="ru-RU" sz="2400" b="1" dirty="0"/>
              <a:t> людей? </a:t>
            </a:r>
            <a:endParaRPr lang="uk-UA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21468" y="4517570"/>
            <a:ext cx="5386691" cy="114361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Здавна</a:t>
            </a:r>
            <a:r>
              <a:rPr lang="ru-RU" sz="2400" b="1" dirty="0" smtClean="0"/>
              <a:t> </a:t>
            </a:r>
            <a:r>
              <a:rPr lang="ru-RU" sz="2400" b="1" dirty="0" err="1"/>
              <a:t>між</a:t>
            </a:r>
            <a:r>
              <a:rPr lang="ru-RU" sz="2400" b="1" dirty="0"/>
              <a:t> </a:t>
            </a:r>
            <a:r>
              <a:rPr lang="ru-RU" sz="2400" b="1" dirty="0" smtClean="0"/>
              <a:t>людьми </a:t>
            </a:r>
            <a:r>
              <a:rPr lang="ru-RU" sz="2400" b="1" dirty="0"/>
              <a:t>й </a:t>
            </a:r>
            <a:r>
              <a:rPr lang="ru-RU" sz="2400" b="1" dirty="0" err="1"/>
              <a:t>свійськими</a:t>
            </a:r>
            <a:r>
              <a:rPr lang="ru-RU" sz="2400" b="1" dirty="0"/>
              <a:t> </a:t>
            </a:r>
            <a:r>
              <a:rPr lang="ru-RU" sz="2400" b="1" dirty="0" err="1"/>
              <a:t>тваринами</a:t>
            </a:r>
            <a:r>
              <a:rPr lang="ru-RU" sz="2400" b="1" dirty="0"/>
              <a:t> </a:t>
            </a:r>
            <a:r>
              <a:rPr lang="ru-RU" sz="2400" b="1" dirty="0" err="1"/>
              <a:t>утворився</a:t>
            </a:r>
            <a:r>
              <a:rPr lang="ru-RU" sz="2400" b="1" dirty="0"/>
              <a:t> </a:t>
            </a:r>
            <a:r>
              <a:rPr lang="ru-RU" sz="2400" b="1" dirty="0" err="1"/>
              <a:t>тісний</a:t>
            </a:r>
            <a:r>
              <a:rPr lang="ru-RU" sz="2400" b="1" dirty="0"/>
              <a:t> </a:t>
            </a:r>
            <a:r>
              <a:rPr lang="ru-RU" sz="2400" b="1" dirty="0" err="1"/>
              <a:t>взаємозв’язок</a:t>
            </a:r>
            <a:endParaRPr lang="uk-UA" sz="24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371" y="3328305"/>
            <a:ext cx="1877788" cy="187778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128" y="1224801"/>
            <a:ext cx="1708031" cy="1961779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6545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853367" y="498667"/>
            <a:ext cx="8732066" cy="687875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Відгадай </a:t>
            </a:r>
            <a:r>
              <a:rPr lang="uk-UA" sz="4000" b="1" dirty="0" smtClean="0">
                <a:solidFill>
                  <a:schemeClr val="bg1"/>
                </a:solidFill>
              </a:rPr>
              <a:t>загадки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62712" y="1272404"/>
            <a:ext cx="2800172" cy="17340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2400" b="1" dirty="0" err="1"/>
              <a:t>Гребінь</a:t>
            </a:r>
            <a:r>
              <a:rPr lang="ru-RU" sz="2400" b="1" dirty="0"/>
              <a:t>, </a:t>
            </a:r>
            <a:r>
              <a:rPr lang="ru-RU" sz="2400" b="1" dirty="0" err="1"/>
              <a:t>крила</a:t>
            </a:r>
            <a:r>
              <a:rPr lang="ru-RU" sz="2400" b="1" dirty="0"/>
              <a:t>, </a:t>
            </a:r>
            <a:endParaRPr lang="ru-RU" sz="2400" b="1" dirty="0" smtClean="0"/>
          </a:p>
          <a:p>
            <a:pPr algn="ctr" fontAlgn="base"/>
            <a:r>
              <a:rPr lang="ru-RU" sz="2400" b="1" dirty="0" err="1" smtClean="0"/>
              <a:t>гарний</a:t>
            </a:r>
            <a:r>
              <a:rPr lang="ru-RU" sz="2400" b="1" dirty="0" smtClean="0"/>
              <a:t> </a:t>
            </a:r>
            <a:r>
              <a:rPr lang="ru-RU" sz="2400" b="1" dirty="0" err="1"/>
              <a:t>хвіст</a:t>
            </a:r>
            <a:r>
              <a:rPr lang="ru-RU" sz="2400" b="1" dirty="0"/>
              <a:t>, </a:t>
            </a:r>
          </a:p>
          <a:p>
            <a:pPr algn="ctr" fontAlgn="base"/>
            <a:r>
              <a:rPr lang="ru-RU" sz="2400" b="1" dirty="0" err="1"/>
              <a:t>Хто</a:t>
            </a:r>
            <a:r>
              <a:rPr lang="ru-RU" sz="2400" b="1" dirty="0"/>
              <a:t> </a:t>
            </a:r>
            <a:r>
              <a:rPr lang="ru-RU" sz="2400" b="1" dirty="0" err="1"/>
              <a:t>співає</a:t>
            </a:r>
            <a:r>
              <a:rPr lang="ru-RU" sz="2400" b="1" dirty="0"/>
              <a:t> </a:t>
            </a:r>
            <a:endParaRPr lang="ru-RU" sz="2400" b="1" dirty="0" smtClean="0"/>
          </a:p>
          <a:p>
            <a:pPr algn="ctr" fontAlgn="base"/>
            <a:r>
              <a:rPr lang="ru-RU" sz="2400" b="1" dirty="0" smtClean="0"/>
              <a:t>як </a:t>
            </a:r>
            <a:r>
              <a:rPr lang="ru-RU" sz="2400" b="1" dirty="0"/>
              <a:t>артист?</a:t>
            </a:r>
            <a:endParaRPr lang="en-US" sz="24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2" t="1524" r="11256" b="9333"/>
          <a:stretch/>
        </p:blipFill>
        <p:spPr>
          <a:xfrm>
            <a:off x="1395366" y="3694716"/>
            <a:ext cx="1734861" cy="2402115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1395367" y="3035096"/>
            <a:ext cx="1808885" cy="53764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Півень</a:t>
            </a:r>
            <a:endParaRPr lang="ru-RU" sz="3200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3117" y="1311475"/>
            <a:ext cx="3124726" cy="163431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sz="2400" b="1" dirty="0"/>
              <a:t>У хатах </a:t>
            </a:r>
            <a:r>
              <a:rPr lang="ru-RU" sz="2400" b="1" dirty="0" err="1"/>
              <a:t>прозорих</a:t>
            </a:r>
            <a:r>
              <a:rPr lang="ru-RU" sz="2400" b="1" dirty="0"/>
              <a:t> </a:t>
            </a:r>
            <a:endParaRPr lang="ru-RU" sz="2400" b="1" dirty="0" smtClean="0"/>
          </a:p>
          <a:p>
            <a:pPr fontAlgn="base"/>
            <a:r>
              <a:rPr lang="ru-RU" sz="2400" b="1" dirty="0" err="1" smtClean="0"/>
              <a:t>всі</a:t>
            </a:r>
            <a:r>
              <a:rPr lang="ru-RU" sz="2400" b="1" dirty="0" smtClean="0"/>
              <a:t> </a:t>
            </a:r>
            <a:r>
              <a:rPr lang="ru-RU" sz="2400" b="1" dirty="0"/>
              <a:t>вони </a:t>
            </a:r>
            <a:r>
              <a:rPr lang="ru-RU" sz="2400" b="1" dirty="0" err="1"/>
              <a:t>живуть</a:t>
            </a:r>
            <a:r>
              <a:rPr lang="ru-RU" sz="2400" b="1" dirty="0"/>
              <a:t>, </a:t>
            </a:r>
          </a:p>
          <a:p>
            <a:pPr fontAlgn="base"/>
            <a:r>
              <a:rPr lang="ru-RU" sz="2400" b="1" dirty="0" err="1"/>
              <a:t>Можеш</a:t>
            </a:r>
            <a:r>
              <a:rPr lang="ru-RU" sz="2400" b="1" dirty="0"/>
              <a:t> </a:t>
            </a:r>
            <a:r>
              <a:rPr lang="ru-RU" sz="2400" b="1" dirty="0" err="1"/>
              <a:t>ти</a:t>
            </a:r>
            <a:r>
              <a:rPr lang="ru-RU" sz="2400" b="1" dirty="0"/>
              <a:t> </a:t>
            </a:r>
            <a:r>
              <a:rPr lang="ru-RU" sz="2400" b="1" dirty="0" err="1"/>
              <a:t>їх</a:t>
            </a:r>
            <a:r>
              <a:rPr lang="ru-RU" sz="2400" b="1" dirty="0"/>
              <a:t> </a:t>
            </a:r>
            <a:r>
              <a:rPr lang="ru-RU" sz="2400" b="1" dirty="0" err="1"/>
              <a:t>бачить</a:t>
            </a:r>
            <a:r>
              <a:rPr lang="ru-RU" sz="2400" b="1" dirty="0"/>
              <a:t>, </a:t>
            </a:r>
            <a:endParaRPr lang="ru-RU" sz="2400" b="1" dirty="0" smtClean="0"/>
          </a:p>
          <a:p>
            <a:pPr fontAlgn="base"/>
            <a:r>
              <a:rPr lang="ru-RU" sz="2400" b="1" dirty="0" smtClean="0"/>
              <a:t>та </a:t>
            </a:r>
            <a:r>
              <a:rPr lang="ru-RU" sz="2400" b="1" dirty="0"/>
              <a:t>не </a:t>
            </a:r>
            <a:r>
              <a:rPr lang="ru-RU" sz="2400" b="1" dirty="0" err="1"/>
              <a:t>можеш</a:t>
            </a:r>
            <a:r>
              <a:rPr lang="ru-RU" sz="2400" b="1" dirty="0"/>
              <a:t> чуть.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30174" y="3072054"/>
            <a:ext cx="1409142" cy="4637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Рибки</a:t>
            </a:r>
            <a:endParaRPr lang="ru-RU" sz="32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8028"/>
          <a:stretch/>
        </p:blipFill>
        <p:spPr>
          <a:xfrm>
            <a:off x="4920345" y="3746891"/>
            <a:ext cx="2060281" cy="222925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7622883" y="1272404"/>
            <a:ext cx="3858427" cy="166826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2400" b="1" dirty="0" err="1"/>
              <a:t>Із</a:t>
            </a:r>
            <a:r>
              <a:rPr lang="ru-RU" sz="2400" b="1" dirty="0"/>
              <a:t> одним </a:t>
            </a:r>
            <a:r>
              <a:rPr lang="ru-RU" sz="2400" b="1" dirty="0" err="1"/>
              <a:t>вікном</a:t>
            </a:r>
            <a:r>
              <a:rPr lang="ru-RU" sz="2400" b="1" dirty="0"/>
              <a:t> </a:t>
            </a:r>
            <a:r>
              <a:rPr lang="ru-RU" sz="2400" b="1" dirty="0" err="1"/>
              <a:t>хатина</a:t>
            </a:r>
            <a:r>
              <a:rPr lang="ru-RU" sz="2400" b="1" dirty="0"/>
              <a:t>, </a:t>
            </a:r>
            <a:r>
              <a:rPr lang="ru-RU" sz="2400" b="1" dirty="0" err="1"/>
              <a:t>Роботяща</a:t>
            </a:r>
            <a:r>
              <a:rPr lang="ru-RU" sz="2400" b="1" dirty="0"/>
              <a:t> в </a:t>
            </a:r>
            <a:r>
              <a:rPr lang="ru-RU" sz="2400" b="1" dirty="0" err="1"/>
              <a:t>нім</a:t>
            </a:r>
            <a:r>
              <a:rPr lang="ru-RU" sz="2400" b="1" dirty="0"/>
              <a:t> родина.</a:t>
            </a:r>
          </a:p>
          <a:p>
            <a:pPr algn="ctr" fontAlgn="base"/>
            <a:r>
              <a:rPr lang="ru-RU" sz="2400" b="1" dirty="0"/>
              <a:t> По </a:t>
            </a:r>
            <a:r>
              <a:rPr lang="ru-RU" sz="2400" b="1" dirty="0" err="1"/>
              <a:t>квітках</a:t>
            </a:r>
            <a:r>
              <a:rPr lang="ru-RU" sz="2400" b="1" dirty="0"/>
              <a:t> усе </a:t>
            </a:r>
            <a:r>
              <a:rPr lang="ru-RU" sz="2400" b="1" dirty="0" err="1"/>
              <a:t>літають</a:t>
            </a:r>
            <a:r>
              <a:rPr lang="ru-RU" sz="2400" b="1" dirty="0"/>
              <a:t>, </a:t>
            </a:r>
          </a:p>
          <a:p>
            <a:pPr algn="ctr" fontAlgn="base"/>
            <a:r>
              <a:rPr lang="ru-RU" sz="2400" b="1" dirty="0"/>
              <a:t>Мед пахучий </a:t>
            </a:r>
            <a:r>
              <a:rPr lang="ru-RU" sz="2400" b="1" dirty="0" err="1"/>
              <a:t>добувають</a:t>
            </a:r>
            <a:r>
              <a:rPr lang="ru-RU" sz="2400" b="1" dirty="0"/>
              <a:t>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553875" y="3006425"/>
            <a:ext cx="1996442" cy="46373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Бджоли</a:t>
            </a:r>
            <a:endParaRPr lang="ru-RU" sz="3200" b="1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1"/>
          <a:stretch/>
        </p:blipFill>
        <p:spPr>
          <a:xfrm>
            <a:off x="8362951" y="3835685"/>
            <a:ext cx="2378289" cy="2120175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98451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526795" y="592500"/>
            <a:ext cx="9032347" cy="746443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Поміркуй</a:t>
            </a:r>
          </a:p>
        </p:txBody>
      </p:sp>
      <p:sp>
        <p:nvSpPr>
          <p:cNvPr id="7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02085"/>
            <a:ext cx="1054100" cy="10478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84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96164" y="1408434"/>
            <a:ext cx="3741893" cy="1269452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ru-RU" sz="3200" b="1" dirty="0" err="1"/>
              <a:t>Бджола</a:t>
            </a:r>
            <a:r>
              <a:rPr lang="ru-RU" sz="3200" b="1" dirty="0"/>
              <a:t> — </a:t>
            </a:r>
            <a:r>
              <a:rPr lang="ru-RU" sz="3200" b="1" dirty="0" err="1"/>
              <a:t>це</a:t>
            </a:r>
            <a:r>
              <a:rPr lang="ru-RU" sz="3200" b="1" dirty="0"/>
              <a:t> </a:t>
            </a:r>
            <a:r>
              <a:rPr lang="ru-RU" sz="3200" b="1" dirty="0" err="1"/>
              <a:t>свійська</a:t>
            </a:r>
            <a:r>
              <a:rPr lang="ru-RU" sz="3200" b="1" dirty="0"/>
              <a:t> </a:t>
            </a:r>
            <a:r>
              <a:rPr lang="ru-RU" sz="3200" b="1" dirty="0" err="1"/>
              <a:t>тварина</a:t>
            </a:r>
            <a:r>
              <a:rPr lang="ru-RU" sz="3200" b="1" dirty="0"/>
              <a:t>?</a:t>
            </a:r>
          </a:p>
        </p:txBody>
      </p:sp>
      <p:pic>
        <p:nvPicPr>
          <p:cNvPr id="1026" name="Picture 2" descr="D:\Картинки до тестів\Тварини\Бджол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249" y="1408434"/>
            <a:ext cx="3741893" cy="260116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19 серпня Україна відзначає День пасічника | ІАС &quot;Аграрії разом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332" y="4021278"/>
            <a:ext cx="4258267" cy="2354716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Реєструємо пасіку: покрокова інструкція | Зеленодольська міська  територіальна громад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168" y="2837195"/>
            <a:ext cx="3867604" cy="2552619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406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</TotalTime>
  <Words>472</Words>
  <Application>Microsoft Office PowerPoint</Application>
  <PresentationFormat>Произвольный</PresentationFormat>
  <Paragraphs>110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Емоційне налаштування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83</cp:revision>
  <dcterms:created xsi:type="dcterms:W3CDTF">2018-01-05T16:38:53Z</dcterms:created>
  <dcterms:modified xsi:type="dcterms:W3CDTF">2024-05-06T09:45:12Z</dcterms:modified>
</cp:coreProperties>
</file>