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18" r:id="rId3"/>
    <p:sldId id="319" r:id="rId4"/>
    <p:sldId id="324" r:id="rId5"/>
    <p:sldId id="325" r:id="rId6"/>
    <p:sldId id="326" r:id="rId7"/>
    <p:sldId id="328" r:id="rId8"/>
    <p:sldId id="320" r:id="rId9"/>
    <p:sldId id="332" r:id="rId10"/>
    <p:sldId id="331" r:id="rId11"/>
    <p:sldId id="285" r:id="rId12"/>
    <p:sldId id="308" r:id="rId13"/>
    <p:sldId id="330" r:id="rId14"/>
    <p:sldId id="322" r:id="rId15"/>
    <p:sldId id="334" r:id="rId16"/>
    <p:sldId id="323" r:id="rId17"/>
    <p:sldId id="333" r:id="rId18"/>
    <p:sldId id="32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2F3242"/>
    <a:srgbClr val="722651"/>
    <a:srgbClr val="DED231"/>
    <a:srgbClr val="C31D58"/>
    <a:srgbClr val="295FFF"/>
    <a:srgbClr val="27C268"/>
    <a:srgbClr val="FF3131"/>
    <a:srgbClr val="1694E9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2" autoAdjust="0"/>
    <p:restoredTop sz="99856" autoAdjust="0"/>
  </p:normalViewPr>
  <p:slideViewPr>
    <p:cSldViewPr snapToGrid="0">
      <p:cViewPr varScale="1">
        <p:scale>
          <a:sx n="88" d="100"/>
          <a:sy n="88" d="100"/>
        </p:scale>
        <p:origin x="-51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2.jpg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0971" y="4096955"/>
            <a:ext cx="9699172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solidFill>
                  <a:schemeClr val="bg1"/>
                </a:solidFill>
              </a:rPr>
              <a:t>Як</a:t>
            </a:r>
            <a:r>
              <a:rPr lang="uk-UA" sz="4000" b="1" dirty="0">
                <a:solidFill>
                  <a:schemeClr val="bg1"/>
                </a:solidFill>
              </a:rPr>
              <a:t> потрібно поводитися серед природи? </a:t>
            </a:r>
            <a:r>
              <a:rPr lang="uk-UA" sz="4000" b="1" dirty="0" smtClean="0">
                <a:solidFill>
                  <a:schemeClr val="bg1"/>
                </a:solidFill>
              </a:rPr>
              <a:t>Як оберігати рослини? 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 не нашкодити тваринам?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3571" y="1065061"/>
            <a:ext cx="3700692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досліджую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 </a:t>
            </a:r>
            <a:r>
              <a:rPr lang="uk-UA" sz="28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800" b="1" cap="all" dirty="0" err="1" smtClean="0"/>
              <a:t>людина</a:t>
            </a:r>
            <a:r>
              <a:rPr lang="ru-RU" sz="2800" b="1" cap="all" dirty="0" smtClean="0"/>
              <a:t> </a:t>
            </a:r>
            <a:r>
              <a:rPr lang="en-US" sz="2800" b="1" cap="all" dirty="0" smtClean="0"/>
              <a:t> </a:t>
            </a:r>
            <a:r>
              <a:rPr lang="uk-UA" sz="2800" b="1" cap="all" dirty="0" smtClean="0"/>
              <a:t>і ПРИРОДА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100-102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!!!!!!Эсмира\OIG (2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8" y="489853"/>
            <a:ext cx="3418115" cy="341811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67543" y="494528"/>
            <a:ext cx="8904957" cy="6811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Цікаво знати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67543" y="1297857"/>
            <a:ext cx="8904957" cy="6118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До Червоної книги України занесено: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567543" y="2060877"/>
            <a:ext cx="3624943" cy="181588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</a:rPr>
              <a:t>комах – 226 видів;</a:t>
            </a:r>
          </a:p>
          <a:p>
            <a:r>
              <a:rPr lang="uk-UA" sz="2800" b="1" dirty="0">
                <a:solidFill>
                  <a:srgbClr val="00B050"/>
                </a:solidFill>
              </a:rPr>
              <a:t>риб – 69 видів;</a:t>
            </a:r>
          </a:p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звірів – 68 видів;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плазунів – 11 видів.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7" t="18040" r="14020" b="7255"/>
          <a:stretch/>
        </p:blipFill>
        <p:spPr>
          <a:xfrm>
            <a:off x="9189248" y="4047231"/>
            <a:ext cx="2608012" cy="204876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11" y="4028528"/>
            <a:ext cx="2951985" cy="216601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" t="14736" b="16187"/>
          <a:stretch/>
        </p:blipFill>
        <p:spPr>
          <a:xfrm>
            <a:off x="8018180" y="2060877"/>
            <a:ext cx="3247877" cy="184224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t="5687" r="11275"/>
          <a:stretch/>
        </p:blipFill>
        <p:spPr>
          <a:xfrm>
            <a:off x="5891982" y="2087243"/>
            <a:ext cx="1910261" cy="181588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43861" y="3972852"/>
            <a:ext cx="5676160" cy="227736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Любіть тварин маленьких і великих,</a:t>
            </a:r>
          </a:p>
          <a:p>
            <a:pPr algn="ctr"/>
            <a:r>
              <a:rPr lang="uk-UA" sz="2800" b="1" dirty="0"/>
              <a:t>В далекім лісі, поруч у селі.</a:t>
            </a:r>
          </a:p>
          <a:p>
            <a:pPr algn="ctr"/>
            <a:r>
              <a:rPr lang="uk-UA" sz="2800" b="1" dirty="0"/>
              <a:t>Любіть усіх – приручених і диких - </a:t>
            </a:r>
          </a:p>
          <a:p>
            <a:pPr algn="ctr"/>
            <a:r>
              <a:rPr lang="uk-UA" sz="2800" b="1" dirty="0"/>
              <a:t>Ми з ними не самотні на землі!</a:t>
            </a:r>
          </a:p>
        </p:txBody>
      </p:sp>
    </p:spTree>
    <p:extLst>
      <p:ext uri="{BB962C8B-B14F-4D97-AF65-F5344CB8AC3E}">
        <p14:creationId xmlns:p14="http://schemas.microsoft.com/office/powerpoint/2010/main" val="331209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54100" y="592501"/>
            <a:ext cx="10005786" cy="8008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Поміркуй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3 Я досліджую світ\1 УРОКИ 2023\4 Людина і природа\№100 Як потрібно поводитися серед природи\2024-05-15_174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86" y="1519778"/>
            <a:ext cx="4886325" cy="240982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6514"/>
            <a:ext cx="1054100" cy="9933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1 клас\3 Я досліджую світ\1 УРОКИ 2023\4 Людина і природа\№100 Як потрібно поводитися серед природи\2024-05-15_174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96" y="4080101"/>
            <a:ext cx="4933950" cy="244792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1 клас\3 Я досліджую світ\1 УРОКИ 2023\4 Людина і природа\№100 Як потрібно поводитися серед природи\2024-05-15_1743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86" y="4118201"/>
            <a:ext cx="4953000" cy="240982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54100" y="1519779"/>
            <a:ext cx="4617510" cy="120491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Поясни, що означають ці знаки?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Склади правила поведінки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серед природи.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54100" y="2822662"/>
            <a:ext cx="4617510" cy="9997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Наведи власні приклади як ти можеш берегти природу.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9615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483323" y="1428043"/>
            <a:ext cx="4131734" cy="32715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Тут зійдуть проліски ясні,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Фіалки </a:t>
            </a:r>
            <a:r>
              <a:rPr lang="uk-UA" sz="2400" b="1" dirty="0"/>
              <a:t>і розмай.</a:t>
            </a:r>
          </a:p>
          <a:p>
            <a:pPr algn="ctr"/>
            <a:r>
              <a:rPr lang="uk-UA" sz="2400" b="1" dirty="0"/>
              <a:t>Розквітне ними навесні</a:t>
            </a:r>
          </a:p>
          <a:p>
            <a:pPr algn="ctr"/>
            <a:r>
              <a:rPr lang="uk-UA" sz="2400" b="1" dirty="0"/>
              <a:t>Увесь зелений гай.</a:t>
            </a:r>
          </a:p>
          <a:p>
            <a:pPr algn="ctr"/>
            <a:r>
              <a:rPr lang="uk-UA" sz="2400" b="1" dirty="0" err="1"/>
              <a:t>Протопче</a:t>
            </a:r>
            <a:r>
              <a:rPr lang="uk-UA" sz="2400" b="1" dirty="0"/>
              <a:t> лиска тут сліди,</a:t>
            </a:r>
          </a:p>
          <a:p>
            <a:pPr algn="ctr"/>
            <a:r>
              <a:rPr lang="uk-UA" sz="2400" b="1" dirty="0"/>
              <a:t>Прискаче зайчик сам,</a:t>
            </a:r>
          </a:p>
          <a:p>
            <a:pPr algn="ctr"/>
            <a:r>
              <a:rPr lang="uk-UA" sz="2400" b="1" dirty="0"/>
              <a:t>І люди, що прийдуть сюди,</a:t>
            </a:r>
          </a:p>
          <a:p>
            <a:pPr algn="ctr"/>
            <a:r>
              <a:rPr lang="uk-UA" sz="2400" b="1" dirty="0"/>
              <a:t>Спасибі скажуть нам!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91343" y="494529"/>
            <a:ext cx="9200225" cy="7029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вірш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51474" y="1428043"/>
            <a:ext cx="4540923" cy="32224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Щоб красувався рідний край </a:t>
            </a:r>
          </a:p>
          <a:p>
            <a:pPr algn="ctr"/>
            <a:r>
              <a:rPr lang="uk-UA" sz="2400" b="1" dirty="0"/>
              <a:t>В зеленому гіллі, -</a:t>
            </a:r>
          </a:p>
          <a:p>
            <a:pPr algn="ctr"/>
            <a:r>
              <a:rPr lang="uk-UA" sz="2400" b="1" dirty="0"/>
              <a:t>Посадим на горбочку гай, - </a:t>
            </a:r>
          </a:p>
          <a:p>
            <a:pPr algn="ctr"/>
            <a:r>
              <a:rPr lang="uk-UA" sz="2400" b="1" dirty="0"/>
              <a:t>Сосну й дубки малі!</a:t>
            </a:r>
          </a:p>
          <a:p>
            <a:pPr algn="ctr"/>
            <a:r>
              <a:rPr lang="uk-UA" sz="2400" b="1" dirty="0"/>
              <a:t>Високі стануть дерева,</a:t>
            </a:r>
          </a:p>
          <a:p>
            <a:pPr algn="ctr"/>
            <a:r>
              <a:rPr lang="uk-UA" sz="2400" b="1" dirty="0"/>
              <a:t>Підіймуться до хмар.</a:t>
            </a:r>
          </a:p>
          <a:p>
            <a:pPr algn="ctr"/>
            <a:r>
              <a:rPr lang="uk-UA" sz="2400" b="1" dirty="0"/>
              <a:t>У гаї житимуть сова, </a:t>
            </a:r>
          </a:p>
          <a:p>
            <a:pPr algn="ctr"/>
            <a:r>
              <a:rPr lang="uk-UA" sz="2400" b="1" dirty="0"/>
              <a:t>Зозуля і шишкар.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49" y="1300221"/>
            <a:ext cx="2632279" cy="3718094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873392" y="4778827"/>
            <a:ext cx="3897086" cy="120831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Який зв’язок виник між посадженим гаєм,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тваринами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і рослинами?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95728" y="4938336"/>
            <a:ext cx="3919329" cy="83109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Чому </a:t>
            </a:r>
            <a:r>
              <a:rPr lang="uk-UA" sz="2400" b="1" dirty="0">
                <a:solidFill>
                  <a:srgbClr val="0070C0"/>
                </a:solidFill>
              </a:rPr>
              <a:t>люди скажуть </a:t>
            </a:r>
            <a:r>
              <a:rPr lang="uk-UA" sz="2400" b="1" dirty="0">
                <a:solidFill>
                  <a:srgbClr val="FF0000"/>
                </a:solidFill>
              </a:rPr>
              <a:t>спасибі</a:t>
            </a:r>
            <a:r>
              <a:rPr lang="uk-UA" sz="2400" b="1" dirty="0">
                <a:solidFill>
                  <a:srgbClr val="0070C0"/>
                </a:solidFill>
              </a:rPr>
              <a:t>?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78429" y="494529"/>
            <a:ext cx="8988803" cy="7355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Поясни вислів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67651" y="1368714"/>
            <a:ext cx="4899581" cy="5907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«Знай, люби і </a:t>
            </a:r>
            <a:r>
              <a:rPr lang="ru-RU" sz="2800" b="1" dirty="0" err="1"/>
              <a:t>бережи</a:t>
            </a:r>
            <a:r>
              <a:rPr lang="ru-RU" sz="2800" b="1" dirty="0"/>
              <a:t>!»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667651" y="3258365"/>
            <a:ext cx="4899581" cy="97617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Кому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можна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присвятити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ці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природоохоронні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заповіти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67650" y="2109536"/>
            <a:ext cx="4899581" cy="9964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Охороняти природу означає охороняти Батьківщину.</a:t>
            </a:r>
            <a:endParaRPr lang="ru-RU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30" y="1404353"/>
            <a:ext cx="2743200" cy="480165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611736" y="4524624"/>
            <a:ext cx="6404607" cy="929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Поміркуй. Чи </a:t>
            </a:r>
            <a:r>
              <a:rPr lang="uk-UA" sz="2800" b="1" dirty="0"/>
              <a:t>правильно чинять діти? Чому?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1654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0596" y="614271"/>
            <a:ext cx="9141204" cy="8661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61306" y="1632857"/>
            <a:ext cx="5389368" cy="58175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1. Розфарбуй знаки охорони природи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965370"/>
            <a:ext cx="925286" cy="8926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78454" y="4765091"/>
            <a:ext cx="5188745" cy="36609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А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Із дослідницькою метою – </a:t>
            </a:r>
            <a:r>
              <a:rPr lang="uk-UA" sz="2000" b="1" dirty="0" smtClean="0">
                <a:solidFill>
                  <a:srgbClr val="0070C0"/>
                </a:solidFill>
              </a:rPr>
              <a:t>можна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.                                                       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78454" y="5208059"/>
            <a:ext cx="5188745" cy="74022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Б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</a:rPr>
              <a:t>Не можна: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навесні вони висиджують і вигодовують пташенят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0715" y="3838435"/>
            <a:ext cx="5576484" cy="77288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2. Познач відповідь, яку вважаєш правильною. Чи можна заглядати в гнізда до птахів навесні? 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6229" y="4774004"/>
            <a:ext cx="272142" cy="29391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22837" y="5284259"/>
            <a:ext cx="272142" cy="29391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47114" y="1643743"/>
            <a:ext cx="4443589" cy="56605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3. З’єднай лініями, де чиє гніздо.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D:\1 клас\3 Я досліджую світ\1 УРОКИ 2023\4 Людина і природа\№100 Як потрібно поводитися серед природи\2024-05-15_175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59" y="2406371"/>
            <a:ext cx="6107395" cy="120224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23801" y="5271990"/>
            <a:ext cx="272142" cy="2939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1 клас\3 Я досліджую світ\1 УРОКИ 2023\4 Людина і природа\№100 Як потрібно поводитися серед природи\2024-05-15_1825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14" y="2479221"/>
            <a:ext cx="4914900" cy="25527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8229600" y="3461657"/>
            <a:ext cx="2220686" cy="29391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7924800" y="3461657"/>
            <a:ext cx="751116" cy="3767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9068908" y="3461657"/>
            <a:ext cx="1261635" cy="20682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04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1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Сон великий — Вікіпеді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35"/>
          <a:stretch/>
        </p:blipFill>
        <p:spPr bwMode="auto">
          <a:xfrm>
            <a:off x="4199668" y="4176860"/>
            <a:ext cx="1764000" cy="151733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ідсніжник Elwesii (Элвіса)🌷 - купити цибулини та бульби в Україні (Київ,  Одеса, Харьків) недорого| FLORIUM.UA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54" y="4216922"/>
            <a:ext cx="1524357" cy="152435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8124" y="614271"/>
            <a:ext cx="10147962" cy="6920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27144" y="1404257"/>
            <a:ext cx="5103625" cy="93617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4. Познач, чи можна зривати красиво квітучі дикорослі рослини  для букетів або засушування.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939430"/>
            <a:ext cx="988124" cy="918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2560" y="3031812"/>
            <a:ext cx="5243901" cy="104625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5. Зафарбуй у червоний колір кружечки біля зображень рослин, що занесені до Червоної книги України. 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1726" y="2495920"/>
            <a:ext cx="678988" cy="390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НІ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32914" y="2482613"/>
            <a:ext cx="903514" cy="4536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ТАК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85668" y="1404257"/>
            <a:ext cx="4650418" cy="93617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6. Поясни, чи можна ловити для колекції гарних метеликів і жуків або якихось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їнших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комах. Вибери і обведи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89399" y="2544288"/>
            <a:ext cx="272142" cy="29391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94399" y="2576327"/>
            <a:ext cx="272142" cy="29391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654014" y="2514103"/>
            <a:ext cx="924943" cy="390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ТАК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94399" y="2592656"/>
            <a:ext cx="272142" cy="2939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 r="9757"/>
          <a:stretch/>
        </p:blipFill>
        <p:spPr>
          <a:xfrm>
            <a:off x="468000" y="4229166"/>
            <a:ext cx="1872000" cy="15286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Овал 23"/>
          <p:cNvSpPr/>
          <p:nvPr/>
        </p:nvSpPr>
        <p:spPr>
          <a:xfrm>
            <a:off x="611375" y="4303195"/>
            <a:ext cx="413658" cy="42179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654014" y="4331189"/>
            <a:ext cx="413658" cy="42179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280823" y="4255644"/>
            <a:ext cx="413658" cy="42179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4190" y="5756627"/>
            <a:ext cx="1835810" cy="390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кульбабка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34930" y="5756627"/>
            <a:ext cx="1832908" cy="390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підсніжник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37669" y="5757816"/>
            <a:ext cx="1913849" cy="390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сон великий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642557" y="4331189"/>
            <a:ext cx="413658" cy="42179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280823" y="4236618"/>
            <a:ext cx="413658" cy="42179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810877" y="2476689"/>
            <a:ext cx="678988" cy="4280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НІ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810877" y="2384736"/>
            <a:ext cx="678988" cy="551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218861" y="3031812"/>
            <a:ext cx="5243901" cy="104625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7. Зафарбуй у червоний колір кружечки біля зображень тварин, які занесені до Червоної книги України. 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89" y="4218040"/>
            <a:ext cx="1980295" cy="131302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6630911" y="5557215"/>
            <a:ext cx="142261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махаон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42" y="4176860"/>
            <a:ext cx="1638394" cy="136532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8574638" y="5576093"/>
            <a:ext cx="141929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Лелека чорний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 descr="Щука — Вікіпеді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538" y="4176860"/>
            <a:ext cx="1791154" cy="134004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0328466" y="5542188"/>
            <a:ext cx="141929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щука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278839" y="4255644"/>
            <a:ext cx="413658" cy="42179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8398730" y="4197145"/>
            <a:ext cx="413658" cy="42179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0144049" y="4176860"/>
            <a:ext cx="413658" cy="42179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278839" y="4255644"/>
            <a:ext cx="413658" cy="42179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8401468" y="4197145"/>
            <a:ext cx="413658" cy="42179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24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1" grpId="0" animBg="1"/>
      <p:bldP spid="18" grpId="0" animBg="1"/>
      <p:bldP spid="24" grpId="0" animBg="1"/>
      <p:bldP spid="25" grpId="0" animBg="1"/>
      <p:bldP spid="26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" grpId="0" animBg="1"/>
      <p:bldP spid="3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33625" y="603386"/>
            <a:ext cx="8732066" cy="7430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Висновок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24866" y="3088153"/>
            <a:ext cx="5450946" cy="10157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Чому </a:t>
            </a:r>
            <a:r>
              <a:rPr lang="uk-UA" sz="2400" b="1" dirty="0" smtClean="0"/>
              <a:t>рослин і тварин, що занесені </a:t>
            </a:r>
            <a:r>
              <a:rPr lang="uk-UA" sz="2400" b="1" dirty="0"/>
              <a:t>до Червоної книги, потрібно охороняти?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66463" y="4158337"/>
            <a:ext cx="6132417" cy="11263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Чи</a:t>
            </a:r>
            <a:r>
              <a:rPr lang="ru-RU" sz="2400" b="1" dirty="0"/>
              <a:t> правильно </a:t>
            </a:r>
            <a:r>
              <a:rPr lang="ru-RU" sz="2400" b="1" dirty="0" err="1"/>
              <a:t>називати</a:t>
            </a:r>
            <a:r>
              <a:rPr lang="ru-RU" sz="2400" b="1" dirty="0"/>
              <a:t> </a:t>
            </a:r>
            <a:r>
              <a:rPr lang="ru-RU" sz="2400" b="1" dirty="0" err="1"/>
              <a:t>рослини</a:t>
            </a:r>
            <a:r>
              <a:rPr lang="ru-RU" sz="2400" b="1" dirty="0"/>
              <a:t> й </a:t>
            </a:r>
            <a:r>
              <a:rPr lang="ru-RU" sz="2400" b="1" dirty="0" err="1"/>
              <a:t>тварин</a:t>
            </a:r>
            <a:r>
              <a:rPr lang="ru-RU" sz="2400" b="1" dirty="0"/>
              <a:t> нашим </a:t>
            </a:r>
            <a:r>
              <a:rPr lang="ru-RU" sz="2400" b="1" dirty="0" err="1"/>
              <a:t>спільним</a:t>
            </a:r>
            <a:r>
              <a:rPr lang="ru-RU" sz="2400" b="1" dirty="0"/>
              <a:t> </a:t>
            </a:r>
            <a:r>
              <a:rPr lang="ru-RU" sz="2400" b="1" dirty="0" err="1"/>
              <a:t>природним</a:t>
            </a:r>
            <a:r>
              <a:rPr lang="ru-RU" sz="2400" b="1" dirty="0"/>
              <a:t> </a:t>
            </a:r>
            <a:r>
              <a:rPr lang="ru-RU" sz="2400" b="1" dirty="0" err="1"/>
              <a:t>багатством</a:t>
            </a:r>
            <a:r>
              <a:rPr lang="ru-RU" sz="2400" b="1" dirty="0"/>
              <a:t>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24866" y="5339294"/>
            <a:ext cx="5456505" cy="8817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Чи</a:t>
            </a:r>
            <a:r>
              <a:rPr lang="ru-RU" sz="2400" b="1" dirty="0"/>
              <a:t> тебе </a:t>
            </a:r>
            <a:r>
              <a:rPr lang="ru-RU" sz="2400" b="1" dirty="0" err="1"/>
              <a:t>зацікавила</a:t>
            </a:r>
            <a:r>
              <a:rPr lang="ru-RU" sz="2400" b="1" dirty="0"/>
              <a:t> проблема </a:t>
            </a:r>
            <a:r>
              <a:rPr lang="ru-RU" sz="2400" b="1" dirty="0" err="1"/>
              <a:t>охорони</a:t>
            </a:r>
            <a:r>
              <a:rPr lang="ru-RU" sz="2400" b="1" dirty="0"/>
              <a:t> </a:t>
            </a:r>
            <a:r>
              <a:rPr lang="ru-RU" sz="2400" b="1" dirty="0" err="1"/>
              <a:t>рідної</a:t>
            </a:r>
            <a:r>
              <a:rPr lang="ru-RU" sz="2400" b="1" dirty="0"/>
              <a:t> </a:t>
            </a:r>
            <a:r>
              <a:rPr lang="ru-RU" sz="2400" b="1" dirty="0" err="1"/>
              <a:t>природи</a:t>
            </a:r>
            <a:r>
              <a:rPr lang="ru-RU" sz="2400" b="1" dirty="0"/>
              <a:t>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09123" y="1397471"/>
            <a:ext cx="4490436" cy="1634443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В Червону книгу ми занесли </a:t>
            </a:r>
          </a:p>
          <a:p>
            <a:pPr algn="ctr"/>
            <a:r>
              <a:rPr lang="uk-UA" sz="2400" b="1" dirty="0"/>
              <a:t>Світ неповторний та чудесний,</a:t>
            </a:r>
          </a:p>
          <a:p>
            <a:pPr algn="ctr"/>
            <a:r>
              <a:rPr lang="uk-UA" sz="2400" b="1" dirty="0"/>
              <a:t>Що поступово вимирає,</a:t>
            </a:r>
          </a:p>
          <a:p>
            <a:pPr algn="ctr"/>
            <a:r>
              <a:rPr lang="uk-UA" sz="2400" b="1" dirty="0"/>
              <a:t>І порятунку в нас благає.</a:t>
            </a:r>
            <a:endParaRPr lang="ru-RU" sz="2400" b="1" dirty="0"/>
          </a:p>
        </p:txBody>
      </p:sp>
      <p:pic>
        <p:nvPicPr>
          <p:cNvPr id="3074" name="Picture 2" descr="D:\Картинки до тестів\Людина\Учень в окуляра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8" y="1511749"/>
            <a:ext cx="3143359" cy="471503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39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0200" y="494528"/>
            <a:ext cx="9028776" cy="7469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«Мікрофон»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8170" y="1448893"/>
            <a:ext cx="4171983" cy="6961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Я </a:t>
            </a:r>
            <a:r>
              <a:rPr lang="uk-UA" sz="3200" b="1" dirty="0" err="1" smtClean="0"/>
              <a:t>дізнав</a:t>
            </a:r>
            <a:r>
              <a:rPr lang="uk-UA" sz="3200" b="1" dirty="0" smtClean="0"/>
              <a:t>/</a:t>
            </a:r>
            <a:r>
              <a:rPr lang="uk-UA" sz="3200" b="1" dirty="0" err="1" smtClean="0"/>
              <a:t>лася</a:t>
            </a:r>
            <a:r>
              <a:rPr lang="uk-UA" sz="3200" b="1" dirty="0" smtClean="0"/>
              <a:t> …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8170" y="2308353"/>
            <a:ext cx="4171984" cy="696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Мене </a:t>
            </a:r>
            <a:r>
              <a:rPr lang="uk-UA" sz="3200" b="1" dirty="0" smtClean="0"/>
              <a:t>засмутило …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76517" y="4668955"/>
            <a:ext cx="4171984" cy="632388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Я хочу дізнатися…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76516" y="3142508"/>
            <a:ext cx="4171984" cy="678393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Я можу зробити для…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76516" y="3915059"/>
            <a:ext cx="4171985" cy="6079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Я ніколи…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786" y="1314890"/>
            <a:ext cx="4224894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153886" y="500743"/>
            <a:ext cx="9895114" cy="12300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</a:t>
            </a:r>
            <a:endParaRPr lang="uk-UA" sz="4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«Ранець – м'ясорубка – кошик»</a:t>
            </a:r>
          </a:p>
        </p:txBody>
      </p:sp>
      <p:pic>
        <p:nvPicPr>
          <p:cNvPr id="21506" name="Picture 2" descr="Мультфильм школьный рюкзак дает большие пальцы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9489" y="1915904"/>
            <a:ext cx="3041907" cy="264830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Векторный мультфильм кухни мясорубки Клипарт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02" y="1915904"/>
            <a:ext cx="2774030" cy="236717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741" y="1936469"/>
            <a:ext cx="2953259" cy="2607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1179316" y="4858513"/>
            <a:ext cx="2682252" cy="120032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корисні </a:t>
            </a:r>
          </a:p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знання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9605" y="4885899"/>
            <a:ext cx="3262024" cy="120032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над цим варто замислитися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88154" y="4856725"/>
            <a:ext cx="2768431" cy="120032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це мені  потрібно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6514" y="2380483"/>
            <a:ext cx="595942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3600" dirty="0"/>
              <a:t>Дзвоник пролунав веселий, </a:t>
            </a:r>
            <a:endParaRPr lang="ru-RU" sz="3600" dirty="0"/>
          </a:p>
          <a:p>
            <a:pPr fontAlgn="base"/>
            <a:r>
              <a:rPr lang="uk-UA" sz="3600" dirty="0"/>
              <a:t>Дружно всіх він кличе в клас. </a:t>
            </a:r>
            <a:endParaRPr lang="ru-RU" sz="3600" dirty="0"/>
          </a:p>
          <a:p>
            <a:pPr fontAlgn="base"/>
            <a:r>
              <a:rPr lang="uk-UA" sz="3600" dirty="0"/>
              <a:t>І цікаве на </a:t>
            </a:r>
            <a:r>
              <a:rPr lang="uk-UA" sz="3600" dirty="0" err="1"/>
              <a:t>уроці</a:t>
            </a:r>
            <a:endParaRPr lang="ru-RU" sz="3600" dirty="0"/>
          </a:p>
          <a:p>
            <a:pPr fontAlgn="base"/>
            <a:r>
              <a:rPr lang="uk-UA" sz="3600" dirty="0"/>
              <a:t>Пропоную я для вас. </a:t>
            </a:r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99" y="380391"/>
            <a:ext cx="975500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82486" y="1309853"/>
            <a:ext cx="8915400" cy="5107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дерева. Вибери, що очікуєш сьогодні від уроку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https://encrypted-tbn0.gstatic.com/images?q=tbn:ANd9GcTtCyq5_AVE_DyVF_YvfIDrcPNTM0GAsqMkH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96" y="2027181"/>
            <a:ext cx="2221447" cy="24643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content.fdnk3-2.fna.fbcdn.net/v/t1.6435-9/105487450_1201913273496930_3314808170955663079_n.jpg?_nc_cat=102&amp;ccb=1-7&amp;_nc_sid=730e14&amp;_nc_ohc=3xu3I4hKeH4AX9QbEZv&amp;_nc_ht=scontent.fdnk3-2.fna&amp;oh=00_AT8pWVdJ19Kf7bpZTBKR5sixG-OMSzVILiQ5xUIR_tGs4g&amp;oe=635176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83" y="2039607"/>
            <a:ext cx="2229338" cy="25015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dnk3-1.fna.fbcdn.net/v/t1.6435-9/104199086_1201913373496920_8483490498164193268_n.jpg?_nc_cat=109&amp;ccb=1-7&amp;_nc_sid=730e14&amp;_nc_ohc=ltZ1sBith2AAX9kaeFN&amp;tn=hEHMJmRMICaoaH1e&amp;_nc_ht=scontent.fdnk3-1.fna&amp;oh=00_AT8X-tgAMC2efQZPLi2nRHIMnMpGFQwFxf-viGgPZhFeDQ&amp;oe=635198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591" y="1922565"/>
            <a:ext cx="2243627" cy="24989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content.fdnk3-2.fna.fbcdn.net/v/t1.6435-9/105617993_1201913200163604_6982014221493352519_n.jpg?_nc_cat=103&amp;ccb=1-7&amp;_nc_sid=730e14&amp;_nc_ohc=kbukILIeGygAX9WIGyc&amp;_nc_ht=scontent.fdnk3-2.fna&amp;oh=00_AT-k0J87EmdG4cHm30s9BzlPfnSCstPtkVXi-9dv5GmyXg&amp;oe=63518C9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39" y="1996168"/>
            <a:ext cx="2296183" cy="252637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462883" y="4660768"/>
            <a:ext cx="2013395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Буде </a:t>
            </a:r>
          </a:p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цікаво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1996" y="4662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Мені під силу всі завдання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00821" y="4660768"/>
            <a:ext cx="3025192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 хвилююсь, що не впораюсь із завданнями 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62673" y="4662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Завдання принесуть втому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Людина\Дівча плескає в долоні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950" y="2155371"/>
            <a:ext cx="2361420" cy="35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10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6" y="2737543"/>
            <a:ext cx="3342414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342414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342414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342414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7172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1" y="2664385"/>
            <a:ext cx="3104905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3076826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3048746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95689" y="2035997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31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9307" y="451576"/>
            <a:ext cx="9831783" cy="7349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99307" y="1243882"/>
            <a:ext cx="7636400" cy="6284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Що таке природа? </a:t>
            </a:r>
            <a:r>
              <a:rPr lang="uk-UA" sz="2000" b="1" dirty="0" smtClean="0"/>
              <a:t>Якою буває природа? Наведи </a:t>
            </a:r>
            <a:r>
              <a:rPr lang="uk-UA" sz="2000" b="1" dirty="0" smtClean="0"/>
              <a:t>свої приклади</a:t>
            </a:r>
            <a:r>
              <a:rPr lang="uk-UA" sz="2000" b="1" dirty="0"/>
              <a:t>.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99306" y="1879084"/>
            <a:ext cx="7636400" cy="8697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Отже, все що нас </a:t>
            </a:r>
            <a:r>
              <a:rPr lang="uk-UA" sz="2000" b="1" dirty="0" smtClean="0"/>
              <a:t>оточує, крім зробленого людьми, </a:t>
            </a:r>
            <a:r>
              <a:rPr lang="uk-UA" sz="2000" b="1" dirty="0"/>
              <a:t>– це природа. </a:t>
            </a:r>
            <a:endParaRPr lang="uk-UA" sz="2000" b="1" dirty="0" smtClean="0"/>
          </a:p>
          <a:p>
            <a:pPr algn="ctr"/>
            <a:r>
              <a:rPr lang="uk-UA" sz="2000" b="1" dirty="0" smtClean="0"/>
              <a:t>Чи </a:t>
            </a:r>
            <a:r>
              <a:rPr lang="uk-UA" sz="2000" b="1" dirty="0"/>
              <a:t>належить людина до природи?</a:t>
            </a:r>
            <a:endParaRPr lang="ru-RU" sz="2000" b="1" dirty="0"/>
          </a:p>
        </p:txBody>
      </p:sp>
      <p:pic>
        <p:nvPicPr>
          <p:cNvPr id="10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681" y="1315693"/>
            <a:ext cx="2386066" cy="35762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9307" y="558476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78629" y="2770561"/>
            <a:ext cx="5657078" cy="76617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Чому, на твою думку</a:t>
            </a:r>
            <a:r>
              <a:rPr lang="uk-UA" sz="2000" b="1" dirty="0"/>
              <a:t>, люди повинні дбати про збереження природи?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05791" y="4447776"/>
            <a:ext cx="5418813" cy="56605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Що ти можеш зробити для охорони природи?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05791" y="5103355"/>
            <a:ext cx="6259285" cy="10870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Кожна людина має зрозуміти свою відповідальність перед природою і усвідомити, що забруднюючи довкілля приносить величезної шкоди природі.</a:t>
            </a:r>
            <a:endParaRPr lang="ru-RU" sz="2000" b="1" dirty="0"/>
          </a:p>
        </p:txBody>
      </p:sp>
      <p:pic>
        <p:nvPicPr>
          <p:cNvPr id="15" name="Picture 4" descr="D:\1 клас\3 Я досліджую світ\1 УРОКИ 2023\4 Людина і природа\№098 Якість життя залежить від стану природи\2024-05-12_2157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0" y="4447776"/>
            <a:ext cx="3040571" cy="173774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0"/>
          <a:stretch/>
        </p:blipFill>
        <p:spPr>
          <a:xfrm>
            <a:off x="264290" y="2466680"/>
            <a:ext cx="2448000" cy="189852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178630" y="3587885"/>
            <a:ext cx="5657078" cy="7773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Наше </a:t>
            </a:r>
            <a:r>
              <a:rPr lang="uk-UA" sz="2000" b="1" dirty="0"/>
              <a:t>життя залежить від природи</a:t>
            </a:r>
            <a:r>
              <a:rPr lang="uk-UA" sz="2000" b="1" dirty="0" smtClean="0"/>
              <a:t>.</a:t>
            </a:r>
            <a:r>
              <a:rPr lang="ru-RU" sz="2000" dirty="0"/>
              <a:t> </a:t>
            </a:r>
            <a:r>
              <a:rPr lang="ru-RU" sz="2000" b="1" dirty="0" err="1"/>
              <a:t>Діяльність</a:t>
            </a:r>
            <a:r>
              <a:rPr lang="ru-RU" sz="2000" b="1" dirty="0"/>
              <a:t> людей </a:t>
            </a:r>
            <a:r>
              <a:rPr lang="ru-RU" sz="2000" b="1" dirty="0" err="1"/>
              <a:t>нерозривно</a:t>
            </a:r>
            <a:r>
              <a:rPr lang="ru-RU" sz="2000" b="1" dirty="0"/>
              <a:t> </a:t>
            </a:r>
            <a:r>
              <a:rPr lang="ru-RU" sz="2000" b="1" dirty="0" err="1"/>
              <a:t>пов’язана</a:t>
            </a:r>
            <a:r>
              <a:rPr lang="ru-RU" sz="2000" b="1" dirty="0"/>
              <a:t> з </a:t>
            </a:r>
            <a:r>
              <a:rPr lang="ru-RU" sz="2000" b="1" dirty="0" smtClean="0"/>
              <a:t>природою.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3051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1" grpId="0" animBg="1"/>
      <p:bldP spid="1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24767" y="494529"/>
            <a:ext cx="8732066" cy="7464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Розкажи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30344" y="1384342"/>
            <a:ext cx="6091060" cy="5750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потрібно ставитися до тварин і рослин?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30344" y="2039536"/>
            <a:ext cx="6103938" cy="8234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Чому не можна топтати квітів, ламати гілки, турбувати малят диких звірів? 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30344" y="2917373"/>
            <a:ext cx="6103938" cy="12403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У наш час багато рослин ми не зможемо побачити. </a:t>
            </a:r>
            <a:r>
              <a:rPr lang="uk-UA" sz="2400" b="1" dirty="0" smtClean="0"/>
              <a:t>Вони вже зникли </a:t>
            </a:r>
            <a:r>
              <a:rPr lang="uk-UA" sz="2400" b="1" dirty="0"/>
              <a:t>або чисельність їх виду дуже маленька.  </a:t>
            </a:r>
            <a:endParaRPr lang="ru-RU" sz="2400" b="1" dirty="0"/>
          </a:p>
        </p:txBody>
      </p:sp>
      <p:pic>
        <p:nvPicPr>
          <p:cNvPr id="1028" name="Picture 4" descr="Ставлення до рослин в України :: Рослини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888" y="1434800"/>
            <a:ext cx="3601249" cy="258202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665432" y="4211186"/>
            <a:ext cx="6395705" cy="202632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Тому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рідкісні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</a:t>
            </a:r>
            <a:r>
              <a:rPr lang="ru-RU" sz="2400" b="1" dirty="0" smtClean="0"/>
              <a:t> і </a:t>
            </a:r>
            <a:r>
              <a:rPr lang="ru-RU" sz="2400" b="1" dirty="0" err="1"/>
              <a:t>тварин</a:t>
            </a:r>
            <a:r>
              <a:rPr lang="ru-RU" sz="2400" b="1" dirty="0"/>
              <a:t> і </a:t>
            </a:r>
            <a:r>
              <a:rPr lang="ru-RU" sz="2400" b="1" dirty="0" err="1" smtClean="0"/>
              <a:t>ті</a:t>
            </a:r>
            <a:r>
              <a:rPr lang="ru-RU" sz="2400" b="1" dirty="0" smtClean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є на </a:t>
            </a:r>
            <a:r>
              <a:rPr lang="ru-RU" sz="2400" b="1" dirty="0" err="1"/>
              <a:t>межі</a:t>
            </a:r>
            <a:r>
              <a:rPr lang="ru-RU" sz="2400" b="1" dirty="0"/>
              <a:t> </a:t>
            </a:r>
            <a:r>
              <a:rPr lang="ru-RU" sz="2400" b="1" dirty="0" err="1"/>
              <a:t>зникнення</a:t>
            </a:r>
            <a:r>
              <a:rPr lang="ru-RU" sz="2400" b="1" dirty="0"/>
              <a:t>, занесли у </a:t>
            </a:r>
            <a:r>
              <a:rPr lang="ru-RU" sz="2400" b="1" dirty="0" err="1"/>
              <a:t>спеціальну</a:t>
            </a:r>
            <a:r>
              <a:rPr lang="ru-RU" sz="2400" b="1" dirty="0"/>
              <a:t> </a:t>
            </a:r>
            <a:r>
              <a:rPr lang="ru-RU" sz="2400" b="1" dirty="0" err="1"/>
              <a:t>природоохоронну</a:t>
            </a:r>
            <a:r>
              <a:rPr lang="ru-RU" sz="2400" b="1" dirty="0"/>
              <a:t> книгу. Назвали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1. «</a:t>
            </a:r>
            <a:r>
              <a:rPr lang="ru-RU" sz="2400" b="1" dirty="0" err="1" smtClean="0">
                <a:solidFill>
                  <a:srgbClr val="FF0000"/>
                </a:solidFill>
              </a:rPr>
              <a:t>Червона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книга </a:t>
            </a:r>
            <a:r>
              <a:rPr lang="ru-RU" sz="2400" b="1" dirty="0" err="1" smtClean="0">
                <a:solidFill>
                  <a:srgbClr val="FF0000"/>
                </a:solidFill>
              </a:rPr>
              <a:t>України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 err="1" smtClean="0">
                <a:solidFill>
                  <a:srgbClr val="FF0000"/>
                </a:solidFill>
              </a:rPr>
              <a:t>Рослинний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світ</a:t>
            </a:r>
            <a:r>
              <a:rPr lang="ru-RU" sz="2400" b="1" dirty="0">
                <a:solidFill>
                  <a:srgbClr val="FF0000"/>
                </a:solidFill>
              </a:rPr>
              <a:t>».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2. «</a:t>
            </a:r>
            <a:r>
              <a:rPr lang="ru-RU" sz="2400" b="1" dirty="0" err="1" smtClean="0">
                <a:solidFill>
                  <a:srgbClr val="FF0000"/>
                </a:solidFill>
              </a:rPr>
              <a:t>Червона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книга </a:t>
            </a:r>
            <a:r>
              <a:rPr lang="ru-RU" sz="2400" b="1" dirty="0" err="1">
                <a:solidFill>
                  <a:srgbClr val="FF0000"/>
                </a:solidFill>
              </a:rPr>
              <a:t>України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r>
              <a:rPr lang="ru-RU" sz="2400" b="1" dirty="0" err="1">
                <a:solidFill>
                  <a:srgbClr val="FF0000"/>
                </a:solidFill>
              </a:rPr>
              <a:t>Тваринний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світ</a:t>
            </a:r>
            <a:r>
              <a:rPr lang="ru-RU" sz="2400" b="1" dirty="0">
                <a:solidFill>
                  <a:srgbClr val="FF0000"/>
                </a:solidFill>
              </a:rPr>
              <a:t>».</a:t>
            </a:r>
          </a:p>
        </p:txBody>
      </p:sp>
      <p:pic>
        <p:nvPicPr>
          <p:cNvPr id="1032" name="Picture 8" descr="Червона книга. Рослини та тварини своєї місцевості, що занесені до Червоної  книги України — Гипермаркет знан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52" y="4211186"/>
            <a:ext cx="3236350" cy="237467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5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8943" y="494529"/>
            <a:ext cx="9350828" cy="7464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Важливо знати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Ð ÐµÐ·ÑÐ»ÑÑÐ°Ñ Ð¿Ð¾ÑÑÐºÑ Ð·Ð¾Ð±ÑÐ°Ð¶ÐµÐ½Ñ Ð·Ð° Ð·Ð°Ð¿Ð¸ÑÐ¾Ð¼ &quot;ÑÐµÑÐ²Ð¾Ð½Ð° ÐºÐ½Ð¸Ð³Ð° ÑÐºÑÐ°ÑÐ½Ð¸ ÑÐ¾ÑÐ»Ð¸Ð½Ð¸&quot;">
            <a:extLst>
              <a:ext uri="{FF2B5EF4-FFF2-40B4-BE49-F238E27FC236}">
                <a16:creationId xmlns="" xmlns:a16="http://schemas.microsoft.com/office/drawing/2014/main" id="{FD1E3F9E-3C05-4311-951D-163A7ED4C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72" y="1408088"/>
            <a:ext cx="2501786" cy="24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1">
            <a:extLst>
              <a:ext uri="{FF2B5EF4-FFF2-40B4-BE49-F238E27FC236}">
                <a16:creationId xmlns="" xmlns:a16="http://schemas.microsoft.com/office/drawing/2014/main" id="{55C9F0D0-96E9-4BB3-B8E2-8C2DEF9AA4F1}"/>
              </a:ext>
            </a:extLst>
          </p:cNvPr>
          <p:cNvSpPr/>
          <p:nvPr/>
        </p:nvSpPr>
        <p:spPr>
          <a:xfrm>
            <a:off x="4365170" y="1324942"/>
            <a:ext cx="6833121" cy="2158488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Червона</a:t>
            </a:r>
            <a:r>
              <a:rPr lang="ru-RU" sz="2400" b="1" dirty="0"/>
              <a:t> книга </a:t>
            </a:r>
            <a:r>
              <a:rPr lang="ru-RU" sz="2400" b="1" dirty="0" err="1"/>
              <a:t>України</a:t>
            </a:r>
            <a:r>
              <a:rPr lang="ru-RU" sz="2400" b="1" dirty="0"/>
              <a:t> – </a:t>
            </a:r>
            <a:r>
              <a:rPr lang="ru-RU" sz="2400" b="1" dirty="0" err="1"/>
              <a:t>це</a:t>
            </a:r>
            <a:r>
              <a:rPr lang="ru-RU" sz="2400" b="1" dirty="0"/>
              <a:t>  документ, у </a:t>
            </a:r>
            <a:r>
              <a:rPr lang="ru-RU" sz="2400" b="1" dirty="0" err="1"/>
              <a:t>якому</a:t>
            </a:r>
            <a:r>
              <a:rPr lang="ru-RU" sz="2400" b="1" dirty="0"/>
              <a:t> </a:t>
            </a:r>
            <a:r>
              <a:rPr lang="ru-RU" sz="2400" b="1" dirty="0" err="1"/>
              <a:t>зазначено</a:t>
            </a:r>
            <a:r>
              <a:rPr lang="ru-RU" sz="2400" b="1" dirty="0"/>
              <a:t> </a:t>
            </a:r>
            <a:r>
              <a:rPr lang="ru-RU" sz="2400" b="1" dirty="0" err="1"/>
              <a:t>інформацію</a:t>
            </a:r>
            <a:r>
              <a:rPr lang="ru-RU" sz="2400" b="1" dirty="0"/>
              <a:t> </a:t>
            </a:r>
            <a:r>
              <a:rPr lang="ru-RU" sz="2400" b="1" dirty="0" err="1"/>
              <a:t>щодо</a:t>
            </a:r>
            <a:r>
              <a:rPr lang="ru-RU" sz="2400" b="1" dirty="0"/>
              <a:t> </a:t>
            </a:r>
            <a:r>
              <a:rPr lang="ru-RU" sz="2400" b="1" dirty="0" err="1"/>
              <a:t>видів</a:t>
            </a:r>
            <a:r>
              <a:rPr lang="ru-RU" sz="2400" b="1" dirty="0"/>
              <a:t> </a:t>
            </a:r>
            <a:r>
              <a:rPr lang="ru-RU" sz="2400" b="1" dirty="0" err="1"/>
              <a:t>тварин</a:t>
            </a:r>
            <a:r>
              <a:rPr lang="ru-RU" sz="2400" b="1" dirty="0"/>
              <a:t> і </a:t>
            </a:r>
            <a:r>
              <a:rPr lang="ru-RU" sz="2400" b="1" dirty="0" err="1"/>
              <a:t>рослин</a:t>
            </a:r>
            <a:r>
              <a:rPr lang="ru-RU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</a:t>
            </a:r>
            <a:r>
              <a:rPr lang="ru-RU" sz="2400" b="1" dirty="0" err="1"/>
              <a:t>загрозою</a:t>
            </a:r>
            <a:r>
              <a:rPr lang="ru-RU" sz="2400" b="1" dirty="0"/>
              <a:t> </a:t>
            </a:r>
            <a:r>
              <a:rPr lang="ru-RU" sz="2400" b="1" dirty="0" err="1"/>
              <a:t>зникнення</a:t>
            </a:r>
            <a:r>
              <a:rPr lang="ru-RU" sz="2400" b="1" dirty="0"/>
              <a:t>. </a:t>
            </a:r>
            <a:r>
              <a:rPr lang="ru-RU" sz="2400" b="1" dirty="0" err="1"/>
              <a:t>Рослини</a:t>
            </a:r>
            <a:r>
              <a:rPr lang="ru-RU" sz="2400" b="1" dirty="0"/>
              <a:t> і </a:t>
            </a:r>
            <a:r>
              <a:rPr lang="ru-RU" sz="2400" b="1" dirty="0" err="1"/>
              <a:t>тварини</a:t>
            </a:r>
            <a:r>
              <a:rPr lang="ru-RU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занесені</a:t>
            </a:r>
            <a:r>
              <a:rPr lang="ru-RU" sz="2400" b="1" dirty="0"/>
              <a:t> в </a:t>
            </a:r>
            <a:r>
              <a:rPr lang="ru-RU" sz="2400" b="1" dirty="0" err="1"/>
              <a:t>Червону</a:t>
            </a:r>
            <a:r>
              <a:rPr lang="ru-RU" sz="2400" b="1" dirty="0"/>
              <a:t> книгу </a:t>
            </a:r>
            <a:r>
              <a:rPr lang="ru-RU" sz="2400" b="1" dirty="0" err="1"/>
              <a:t>охороняються</a:t>
            </a:r>
            <a:r>
              <a:rPr lang="ru-RU" sz="2400" b="1" dirty="0"/>
              <a:t> законом. 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26487" y="3579841"/>
            <a:ext cx="5368969" cy="7964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Чому книгу щодо захисту зникаючих рослин і тварин назвали Червоною?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23657" y="4481798"/>
            <a:ext cx="6974633" cy="14400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Червоний колір – колір небезпеки. Ось чому книгу, в яку заносять відомості про види рослин і тварин, що зникають, називають Червоною.</a:t>
            </a:r>
          </a:p>
        </p:txBody>
      </p:sp>
      <p:pic>
        <p:nvPicPr>
          <p:cNvPr id="13" name="Picture 2" descr="ÐÐ¾Ð²âÑÐ·Ð°Ð½Ðµ Ð·Ð¾Ð±ÑÐ°Ð¶ÐµÐ½Ð½Ñ">
            <a:extLst>
              <a:ext uri="{FF2B5EF4-FFF2-40B4-BE49-F238E27FC236}">
                <a16:creationId xmlns="" xmlns:a16="http://schemas.microsoft.com/office/drawing/2014/main" id="{0F9929AD-303A-4243-B87A-A3594D13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8" y="3833200"/>
            <a:ext cx="2540019" cy="24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0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314" y="494529"/>
            <a:ext cx="10395857" cy="75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рослини, які занесені до Червоної книги.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10716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98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3" y="1371354"/>
            <a:ext cx="2808515" cy="223612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10" y="1844491"/>
            <a:ext cx="3439944" cy="20639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916010" y="1362627"/>
            <a:ext cx="2505633" cy="52322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Підсніжник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956" y="3625697"/>
            <a:ext cx="3269000" cy="52322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Білотка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альпійська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3" y="4268424"/>
            <a:ext cx="2630663" cy="207488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70" y="4192394"/>
            <a:ext cx="2774347" cy="220892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876956" y="4140419"/>
            <a:ext cx="1646989" cy="95410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Сон великий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439" y="4351761"/>
            <a:ext cx="1455331" cy="95410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Лілія лісова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90" y="4282405"/>
            <a:ext cx="2500396" cy="212924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0076625" y="4268424"/>
            <a:ext cx="1415653" cy="52322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Півонія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-482" r="16969" b="2972"/>
          <a:stretch/>
        </p:blipFill>
        <p:spPr>
          <a:xfrm>
            <a:off x="8259847" y="1341636"/>
            <a:ext cx="2963323" cy="256682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943501" y="1302270"/>
            <a:ext cx="1961013" cy="138499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Зозулині черевички справжні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45230" y="6014442"/>
            <a:ext cx="5468388" cy="523220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Ці рослини потребують охорони!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7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5771" y="495119"/>
            <a:ext cx="9170291" cy="7749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Платон Воронько. Липка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9362" y="1479634"/>
            <a:ext cx="5142952" cy="3946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Я </a:t>
            </a:r>
            <a:r>
              <a:rPr lang="ru-RU" sz="2400" b="1" dirty="0" err="1"/>
              <a:t>маленька</a:t>
            </a:r>
            <a:r>
              <a:rPr lang="ru-RU" sz="2400" b="1" dirty="0"/>
              <a:t> липка, </a:t>
            </a:r>
            <a:endParaRPr lang="ru-RU" sz="2400" b="1" dirty="0" smtClean="0"/>
          </a:p>
          <a:p>
            <a:r>
              <a:rPr lang="ru-RU" sz="2400" b="1" dirty="0" err="1" smtClean="0"/>
              <a:t>виросту</a:t>
            </a:r>
            <a:r>
              <a:rPr lang="ru-RU" sz="2400" b="1" dirty="0" smtClean="0"/>
              <a:t> </a:t>
            </a:r>
            <a:r>
              <a:rPr lang="ru-RU" sz="2400" b="1" dirty="0"/>
              <a:t>велика — </a:t>
            </a:r>
            <a:r>
              <a:rPr lang="ru-RU" sz="2400" b="1" dirty="0" smtClean="0">
                <a:solidFill>
                  <a:srgbClr val="FFFF00"/>
                </a:solidFill>
              </a:rPr>
              <a:t>не </a:t>
            </a:r>
            <a:r>
              <a:rPr lang="ru-RU" sz="2400" b="1" dirty="0" err="1">
                <a:solidFill>
                  <a:srgbClr val="FFFF00"/>
                </a:solidFill>
              </a:rPr>
              <a:t>ламай</a:t>
            </a:r>
            <a:r>
              <a:rPr lang="ru-RU" sz="2400" b="1" dirty="0">
                <a:solidFill>
                  <a:srgbClr val="FFFF00"/>
                </a:solidFill>
              </a:rPr>
              <a:t> мене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 smtClean="0"/>
              <a:t>Я </a:t>
            </a:r>
            <a:r>
              <a:rPr lang="ru-RU" sz="2400" b="1" dirty="0" err="1"/>
              <a:t>медовим</a:t>
            </a:r>
            <a:r>
              <a:rPr lang="ru-RU" sz="2400" b="1" dirty="0"/>
              <a:t> </a:t>
            </a:r>
            <a:r>
              <a:rPr lang="ru-RU" sz="2400" b="1" dirty="0" err="1"/>
              <a:t>цвітом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r>
              <a:rPr lang="ru-RU" sz="2400" b="1" dirty="0" err="1" smtClean="0"/>
              <a:t>зацвіту</a:t>
            </a:r>
            <a:r>
              <a:rPr lang="ru-RU" sz="2400" b="1" dirty="0" smtClean="0"/>
              <a:t> </a:t>
            </a:r>
            <a:r>
              <a:rPr lang="ru-RU" sz="2400" b="1" dirty="0"/>
              <a:t>над </a:t>
            </a:r>
            <a:r>
              <a:rPr lang="ru-RU" sz="2400" b="1" dirty="0" err="1"/>
              <a:t>світом</a:t>
            </a:r>
            <a:r>
              <a:rPr lang="ru-RU" sz="2400" b="1" dirty="0"/>
              <a:t> — </a:t>
            </a:r>
            <a:r>
              <a:rPr lang="ru-RU" sz="2400" b="1" dirty="0" err="1" smtClean="0">
                <a:solidFill>
                  <a:srgbClr val="FFFF00"/>
                </a:solidFill>
              </a:rPr>
              <a:t>бережи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мене.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r>
              <a:rPr lang="ru-RU" sz="2400" b="1" dirty="0" err="1" smtClean="0"/>
              <a:t>Тінь</a:t>
            </a:r>
            <a:r>
              <a:rPr lang="ru-RU" sz="2400" b="1" dirty="0" smtClean="0"/>
              <a:t> </a:t>
            </a:r>
            <a:r>
              <a:rPr lang="ru-RU" sz="2400" b="1" dirty="0" err="1"/>
              <a:t>тобі</a:t>
            </a:r>
            <a:r>
              <a:rPr lang="ru-RU" sz="2400" b="1" dirty="0"/>
              <a:t> я кину </a:t>
            </a:r>
            <a:endParaRPr lang="ru-RU" sz="2400" b="1" dirty="0" smtClean="0"/>
          </a:p>
          <a:p>
            <a:r>
              <a:rPr lang="ru-RU" sz="2400" b="1" dirty="0" smtClean="0"/>
              <a:t>у </a:t>
            </a:r>
            <a:r>
              <a:rPr lang="ru-RU" sz="2400" b="1" dirty="0" err="1"/>
              <a:t>гарячу</a:t>
            </a:r>
            <a:r>
              <a:rPr lang="ru-RU" sz="2400" b="1" dirty="0"/>
              <a:t> </a:t>
            </a:r>
            <a:r>
              <a:rPr lang="ru-RU" sz="2400" b="1" dirty="0" err="1"/>
              <a:t>днину</a:t>
            </a:r>
            <a:r>
              <a:rPr lang="ru-RU" sz="2400" b="1" dirty="0"/>
              <a:t> — </a:t>
            </a:r>
            <a:r>
              <a:rPr lang="ru-RU" sz="2400" b="1" dirty="0" err="1" smtClean="0">
                <a:solidFill>
                  <a:srgbClr val="FFFF00"/>
                </a:solidFill>
              </a:rPr>
              <a:t>ти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шануй</a:t>
            </a:r>
            <a:r>
              <a:rPr lang="ru-RU" sz="2400" b="1" dirty="0">
                <a:solidFill>
                  <a:srgbClr val="FFFF00"/>
                </a:solidFill>
              </a:rPr>
              <a:t> мене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/>
              <a:t>дощу</a:t>
            </a:r>
            <a:r>
              <a:rPr lang="ru-RU" sz="2400" b="1" dirty="0"/>
              <a:t> </a:t>
            </a:r>
            <a:r>
              <a:rPr lang="ru-RU" sz="2400" b="1" dirty="0" err="1"/>
              <a:t>сховаю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r>
              <a:rPr lang="ru-RU" sz="2400" b="1" dirty="0" err="1" smtClean="0"/>
              <a:t>вранці</a:t>
            </a:r>
            <a:r>
              <a:rPr lang="ru-RU" sz="2400" b="1" dirty="0" smtClean="0"/>
              <a:t> </a:t>
            </a:r>
            <a:r>
              <a:rPr lang="ru-RU" sz="2400" b="1" dirty="0" err="1"/>
              <a:t>серед</a:t>
            </a:r>
            <a:r>
              <a:rPr lang="ru-RU" sz="2400" b="1" dirty="0"/>
              <a:t> гаю — </a:t>
            </a:r>
            <a:r>
              <a:rPr lang="ru-RU" sz="2400" b="1" dirty="0" err="1" smtClean="0">
                <a:solidFill>
                  <a:srgbClr val="FFFF00"/>
                </a:solidFill>
              </a:rPr>
              <a:t>ти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полий</a:t>
            </a:r>
            <a:r>
              <a:rPr lang="ru-RU" sz="2400" b="1" dirty="0">
                <a:solidFill>
                  <a:srgbClr val="FFFF00"/>
                </a:solidFill>
              </a:rPr>
              <a:t> мене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 err="1" smtClean="0"/>
              <a:t>Будемо</a:t>
            </a:r>
            <a:r>
              <a:rPr lang="ru-RU" sz="2400" b="1" dirty="0" smtClean="0"/>
              <a:t> </a:t>
            </a:r>
            <a:r>
              <a:rPr lang="ru-RU" sz="2400" b="1" dirty="0"/>
              <a:t>з тобою </a:t>
            </a:r>
            <a:endParaRPr lang="ru-RU" sz="2400" b="1" dirty="0" smtClean="0"/>
          </a:p>
          <a:p>
            <a:r>
              <a:rPr lang="ru-RU" sz="2400" b="1" dirty="0" smtClean="0"/>
              <a:t>ми </a:t>
            </a:r>
            <a:r>
              <a:rPr lang="ru-RU" sz="2400" b="1" dirty="0" err="1"/>
              <a:t>рости</a:t>
            </a:r>
            <a:r>
              <a:rPr lang="ru-RU" sz="2400" b="1" dirty="0"/>
              <a:t> </a:t>
            </a:r>
            <a:r>
              <a:rPr lang="ru-RU" sz="2400" b="1" dirty="0" err="1"/>
              <a:t>обоє</a:t>
            </a:r>
            <a:r>
              <a:rPr lang="ru-RU" sz="2400" b="1" dirty="0"/>
              <a:t> — </a:t>
            </a:r>
            <a:r>
              <a:rPr lang="ru-RU" sz="2400" b="1" dirty="0" err="1">
                <a:solidFill>
                  <a:srgbClr val="FFFF00"/>
                </a:solidFill>
              </a:rPr>
              <a:t>ти</a:t>
            </a:r>
            <a:r>
              <a:rPr lang="ru-RU" sz="2400" b="1" dirty="0">
                <a:solidFill>
                  <a:srgbClr val="FFFF00"/>
                </a:solidFill>
              </a:rPr>
              <a:t> люби мене</a:t>
            </a:r>
            <a:r>
              <a:rPr lang="ru-RU" sz="2400" b="1" dirty="0" smtClean="0">
                <a:solidFill>
                  <a:srgbClr val="FFFF00"/>
                </a:solidFill>
              </a:rPr>
              <a:t>!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57652" y="1479635"/>
            <a:ext cx="1839685" cy="1973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Зроби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висновки</a:t>
            </a:r>
            <a:r>
              <a:rPr lang="ru-RU" sz="2400" b="1" dirty="0"/>
              <a:t>, як </a:t>
            </a:r>
            <a:r>
              <a:rPr lang="ru-RU" sz="2400" b="1" dirty="0" err="1"/>
              <a:t>потрібно</a:t>
            </a:r>
            <a:r>
              <a:rPr lang="ru-RU" sz="2400" b="1" dirty="0"/>
              <a:t> </a:t>
            </a:r>
            <a:r>
              <a:rPr lang="ru-RU" sz="2400" b="1" dirty="0" err="1"/>
              <a:t>оберігати</a:t>
            </a:r>
            <a:r>
              <a:rPr lang="ru-RU" sz="2400" b="1" dirty="0"/>
              <a:t> </a:t>
            </a:r>
            <a:r>
              <a:rPr lang="ru-RU" sz="2400" b="1" dirty="0" err="1"/>
              <a:t>рослини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503220" y="3552539"/>
            <a:ext cx="1948548" cy="127362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Чи знаєш ти, що шкодить природі?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693229"/>
            <a:ext cx="1054100" cy="11566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Липа звичайна (Tilia) купити, Липа звичайна (Tilia) ціна, Липа звичайна  (Tilia) недор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43" y="1481119"/>
            <a:ext cx="2604286" cy="391819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97703" y="5540829"/>
            <a:ext cx="5144611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Поміркуй</a:t>
            </a:r>
            <a:r>
              <a:rPr lang="ru-RU" sz="2400" b="1" dirty="0"/>
              <a:t>,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утвориться</a:t>
            </a:r>
            <a:r>
              <a:rPr lang="ru-RU" sz="2400" b="1" dirty="0"/>
              <a:t> в </a:t>
            </a:r>
            <a:r>
              <a:rPr lang="ru-RU" sz="2400" b="1" dirty="0" err="1"/>
              <a:t>рослини</a:t>
            </a:r>
            <a:r>
              <a:rPr lang="ru-RU" sz="2400" b="1" dirty="0"/>
              <a:t> </a:t>
            </a:r>
            <a:r>
              <a:rPr lang="ru-RU" sz="2400" b="1" dirty="0" err="1"/>
              <a:t>насіння</a:t>
            </a:r>
            <a:r>
              <a:rPr lang="ru-RU" sz="2400" b="1" dirty="0"/>
              <a:t>, </a:t>
            </a:r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зірвеш</a:t>
            </a:r>
            <a:r>
              <a:rPr lang="ru-RU" sz="2400" b="1" dirty="0"/>
              <a:t> </a:t>
            </a:r>
            <a:r>
              <a:rPr lang="ru-RU" sz="2400" b="1" dirty="0" err="1"/>
              <a:t>квітку</a:t>
            </a:r>
            <a:r>
              <a:rPr lang="ru-RU" sz="2400" b="1" dirty="0"/>
              <a:t>. </a:t>
            </a:r>
          </a:p>
        </p:txBody>
      </p:sp>
      <p:pic>
        <p:nvPicPr>
          <p:cNvPr id="2050" name="Picture 2" descr="D:\Картинки до тестів\Рослини\Рома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954" y="4889719"/>
            <a:ext cx="1843383" cy="13868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73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90" y="3431745"/>
            <a:ext cx="2571043" cy="20686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17" y="3541681"/>
            <a:ext cx="2355281" cy="200084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82" y="3416867"/>
            <a:ext cx="2481525" cy="19966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24169" y="407443"/>
            <a:ext cx="10057487" cy="7088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Деякі тварини, які занесені в Червону книгу.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0" y="3541681"/>
            <a:ext cx="2767422" cy="200084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r="18157"/>
          <a:stretch/>
        </p:blipFill>
        <p:spPr>
          <a:xfrm>
            <a:off x="3588658" y="1284480"/>
            <a:ext cx="1997594" cy="20366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0" y="1312262"/>
            <a:ext cx="2880849" cy="191012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905" y="1263294"/>
            <a:ext cx="1909411" cy="20080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669877" y="1162440"/>
            <a:ext cx="1152009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Жук-олень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0970" y="1138252"/>
            <a:ext cx="171312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Махаон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9365" y="5204040"/>
            <a:ext cx="1663483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Золотий карась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5590" y="5392749"/>
            <a:ext cx="136656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Пугач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5102" y="5280916"/>
            <a:ext cx="120089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Рись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60" y="1399862"/>
            <a:ext cx="2201025" cy="18341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9249252" y="5151886"/>
            <a:ext cx="1755393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Дельфін афаліна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79910" y="1243165"/>
            <a:ext cx="1419298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Лелека чорний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5365" y="6014442"/>
            <a:ext cx="5468388" cy="523220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Ці тварини потребують охорони!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4015" y="2603700"/>
            <a:ext cx="1824474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Морський коник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693229"/>
            <a:ext cx="1054100" cy="11566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4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0" grpId="0" animBg="1"/>
      <p:bldP spid="20" grpId="0" animBg="1"/>
      <p:bldP spid="23" grpId="0" animBg="1"/>
      <p:bldP spid="24" grpId="0" animBg="1"/>
      <p:bldP spid="25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934</Words>
  <Application>Microsoft Office PowerPoint</Application>
  <PresentationFormat>Произвольный</PresentationFormat>
  <Paragraphs>176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91</cp:revision>
  <dcterms:created xsi:type="dcterms:W3CDTF">2018-01-05T16:38:53Z</dcterms:created>
  <dcterms:modified xsi:type="dcterms:W3CDTF">2024-05-17T07:19:36Z</dcterms:modified>
</cp:coreProperties>
</file>