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118" r:id="rId3"/>
    <p:sldId id="1119" r:id="rId4"/>
    <p:sldId id="1113" r:id="rId5"/>
    <p:sldId id="1110" r:id="rId6"/>
    <p:sldId id="1108" r:id="rId7"/>
    <p:sldId id="1109" r:id="rId8"/>
    <p:sldId id="1114" r:id="rId9"/>
    <p:sldId id="1104" r:id="rId10"/>
    <p:sldId id="1106" r:id="rId11"/>
    <p:sldId id="1081" r:id="rId12"/>
    <p:sldId id="1055" r:id="rId13"/>
    <p:sldId id="1115" r:id="rId14"/>
    <p:sldId id="1100" r:id="rId15"/>
    <p:sldId id="1090" r:id="rId16"/>
    <p:sldId id="1116" r:id="rId17"/>
    <p:sldId id="794" r:id="rId18"/>
    <p:sldId id="850" r:id="rId19"/>
    <p:sldId id="111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FF5050"/>
    <a:srgbClr val="FF3300"/>
    <a:srgbClr val="295FFF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0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926y5kvj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747" y="4345275"/>
            <a:ext cx="10274643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4500" b="1" dirty="0" smtClean="0">
                <a:solidFill>
                  <a:schemeClr val="bg1"/>
                </a:solidFill>
              </a:rPr>
              <a:t> </a:t>
            </a:r>
            <a:r>
              <a:rPr lang="ru-RU" sz="4500" b="1" dirty="0">
                <a:solidFill>
                  <a:schemeClr val="bg1"/>
                </a:solidFill>
              </a:rPr>
              <a:t>за ролями тексту </a:t>
            </a:r>
            <a:endParaRPr lang="ru-RU" sz="4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«</a:t>
            </a:r>
            <a:r>
              <a:rPr lang="ru-RU" sz="4500" b="1" dirty="0" err="1">
                <a:solidFill>
                  <a:schemeClr val="bg1"/>
                </a:solidFill>
              </a:rPr>
              <a:t>Чужа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іграшка</a:t>
            </a:r>
            <a:r>
              <a:rPr lang="ru-RU" sz="4500" b="1" dirty="0">
                <a:solidFill>
                  <a:schemeClr val="bg1"/>
                </a:solidFill>
              </a:rPr>
              <a:t>» </a:t>
            </a:r>
            <a:r>
              <a:rPr lang="ru-RU" sz="4500" b="1" dirty="0" err="1">
                <a:solidFill>
                  <a:schemeClr val="bg1"/>
                </a:solidFill>
              </a:rPr>
              <a:t>Людмили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Борщевської</a:t>
            </a:r>
            <a:endParaRPr lang="uk-UA" sz="45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Идеи на тему «Іграшки» (18) | картинки, детский сад, дет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30" y="1028261"/>
            <a:ext cx="3010090" cy="30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3720" y="1420316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5233" y="1464987"/>
            <a:ext cx="37524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Плига, </a:t>
            </a:r>
            <a:r>
              <a:rPr lang="ru-RU" sz="2400" b="1" dirty="0" err="1">
                <a:solidFill>
                  <a:schemeClr val="bg1"/>
                </a:solidFill>
              </a:rPr>
              <a:t>плига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цілий</a:t>
            </a:r>
            <a:r>
              <a:rPr lang="ru-RU" sz="2400" b="1" dirty="0">
                <a:solidFill>
                  <a:schemeClr val="bg1"/>
                </a:solidFill>
              </a:rPr>
              <a:t> день,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Через лаву, через пень,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Через кущ і через </a:t>
            </a:r>
            <a:r>
              <a:rPr lang="ru-RU" sz="2400" b="1" dirty="0" err="1">
                <a:solidFill>
                  <a:schemeClr val="bg1"/>
                </a:solidFill>
              </a:rPr>
              <a:t>квіти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Що за </a:t>
            </a:r>
            <a:r>
              <a:rPr lang="ru-RU" sz="2400" b="1" dirty="0" err="1">
                <a:solidFill>
                  <a:schemeClr val="bg1"/>
                </a:solidFill>
              </a:rPr>
              <a:t>іграшка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діти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233" y="3172534"/>
            <a:ext cx="1626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м</a:t>
            </a:r>
            <a:r>
              <a:rPr lang="en-US" sz="3200" b="1" dirty="0">
                <a:solidFill>
                  <a:srgbClr val="FFFF00"/>
                </a:solidFill>
              </a:rPr>
              <a:t>’</a:t>
            </a:r>
            <a:r>
              <a:rPr lang="ru-RU" sz="3200" b="1" dirty="0" err="1">
                <a:solidFill>
                  <a:srgbClr val="FFFF00"/>
                </a:solidFill>
              </a:rPr>
              <a:t>яч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074" name="Picture 2" descr="Детский мяч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81" y="3172535"/>
            <a:ext cx="2542466" cy="254246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4824" y="485936"/>
            <a:ext cx="8732066" cy="80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27" y="1464987"/>
            <a:ext cx="394205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Замість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справжньої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дитини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Є у </a:t>
            </a:r>
            <a:r>
              <a:rPr lang="ru-RU" sz="2400" b="1" dirty="0" err="1">
                <a:solidFill>
                  <a:schemeClr val="bg1"/>
                </a:solidFill>
              </a:rPr>
              <a:t>кожної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дівчини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Її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пестять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одягають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Спати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ввечері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вкладають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годують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її</a:t>
            </a:r>
            <a:r>
              <a:rPr lang="ru-RU" sz="2400" b="1" dirty="0">
                <a:solidFill>
                  <a:schemeClr val="bg1"/>
                </a:solidFill>
              </a:rPr>
              <a:t> смачно –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Дуже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мамі</a:t>
            </a:r>
            <a:r>
              <a:rPr lang="ru-RU" sz="2400" b="1" dirty="0">
                <a:solidFill>
                  <a:schemeClr val="bg1"/>
                </a:solidFill>
              </a:rPr>
              <a:t> вона </a:t>
            </a:r>
            <a:r>
              <a:rPr lang="ru-RU" sz="2400" b="1" dirty="0" err="1">
                <a:solidFill>
                  <a:schemeClr val="bg1"/>
                </a:solidFill>
              </a:rPr>
              <a:t>вдячна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3695" y="4037003"/>
            <a:ext cx="20487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лялька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Рисунки кукол легк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85" y="3480409"/>
            <a:ext cx="2343150" cy="27860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6414" y="429549"/>
            <a:ext cx="9349196" cy="1182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Починаємо з </a:t>
            </a:r>
            <a:r>
              <a:rPr lang="ru-RU" sz="3600" b="1" dirty="0" err="1">
                <a:solidFill>
                  <a:schemeClr val="bg1"/>
                </a:solidFill>
              </a:rPr>
              <a:t>розминки</a:t>
            </a:r>
            <a:r>
              <a:rPr lang="ru-RU" sz="3600" b="1" dirty="0">
                <a:solidFill>
                  <a:schemeClr val="bg1"/>
                </a:solidFill>
              </a:rPr>
              <a:t>. Прочитай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 разом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Читалочкою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" y="1443956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1733" y="1872343"/>
            <a:ext cx="5177637" cy="45689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Кожному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пісочниці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повозитись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хочеться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просто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пісок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тісто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пиріжок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фортеці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цегла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для машин — гараж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новий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Ось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пісочниці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погратись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хочеться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Анатолій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Костецький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23" y="1872342"/>
            <a:ext cx="1958018" cy="15109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3793" y="3428997"/>
            <a:ext cx="5814847" cy="3166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 err="1"/>
              <a:t>Хто</a:t>
            </a:r>
            <a:r>
              <a:rPr lang="ru-RU" sz="2400" b="1" dirty="0"/>
              <a:t> написав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вірш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Чому</a:t>
            </a:r>
            <a:r>
              <a:rPr lang="ru-RU" sz="2400" b="1" dirty="0"/>
              <a:t> автор </a:t>
            </a:r>
            <a:r>
              <a:rPr lang="ru-RU" sz="2400" b="1" dirty="0" err="1"/>
              <a:t>вважає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в </a:t>
            </a:r>
            <a:r>
              <a:rPr lang="ru-RU" sz="2400" b="1" dirty="0" err="1"/>
              <a:t>пісочниці</a:t>
            </a:r>
            <a:r>
              <a:rPr lang="ru-RU" sz="2400" b="1" dirty="0"/>
              <a:t> є </a:t>
            </a:r>
            <a:r>
              <a:rPr lang="ru-RU" sz="2400" b="1" dirty="0" err="1"/>
              <a:t>тісто</a:t>
            </a:r>
            <a:r>
              <a:rPr lang="ru-RU" sz="2400" b="1" dirty="0"/>
              <a:t> на </a:t>
            </a:r>
            <a:r>
              <a:rPr lang="ru-RU" sz="2400" b="1" dirty="0" err="1"/>
              <a:t>пиріжок</a:t>
            </a:r>
            <a:r>
              <a:rPr lang="ru-RU" sz="2400" b="1" dirty="0"/>
              <a:t>, </a:t>
            </a:r>
            <a:r>
              <a:rPr lang="ru-RU" sz="2400" b="1" dirty="0" err="1"/>
              <a:t>цегла</a:t>
            </a:r>
            <a:r>
              <a:rPr lang="ru-RU" sz="2400" b="1" dirty="0"/>
              <a:t> для </a:t>
            </a:r>
            <a:r>
              <a:rPr lang="ru-RU" sz="2400" b="1" dirty="0" err="1"/>
              <a:t>фортеці</a:t>
            </a:r>
            <a:r>
              <a:rPr lang="ru-RU" sz="2400" b="1" dirty="0"/>
              <a:t>, гараж для машин?</a:t>
            </a:r>
          </a:p>
          <a:p>
            <a:pPr marL="354013" indent="-354013">
              <a:buAutoNum type="arabicPeriod"/>
            </a:pPr>
            <a:r>
              <a:rPr lang="ru-RU" sz="2400" b="1" dirty="0" smtClean="0"/>
              <a:t>Придумай </a:t>
            </a:r>
            <a:r>
              <a:rPr lang="ru-RU" sz="2400" b="1" dirty="0"/>
              <a:t>заголовок до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вірша</a:t>
            </a:r>
            <a:r>
              <a:rPr lang="ru-RU" sz="2400" b="1" dirty="0" smtClean="0"/>
              <a:t>.</a:t>
            </a:r>
          </a:p>
          <a:p>
            <a:pPr marL="354013" indent="-354013">
              <a:buFontTx/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що</a:t>
            </a:r>
            <a:r>
              <a:rPr lang="ru-RU" sz="2400" b="1" dirty="0"/>
              <a:t>, на </a:t>
            </a:r>
            <a:r>
              <a:rPr lang="ru-RU" sz="2400" b="1" dirty="0" smtClean="0"/>
              <a:t>твою </a:t>
            </a:r>
            <a:r>
              <a:rPr lang="ru-RU" sz="2400" b="1" dirty="0"/>
              <a:t>думку, буде </a:t>
            </a:r>
            <a:r>
              <a:rPr lang="ru-RU" sz="2400" b="1" dirty="0" err="1"/>
              <a:t>розповідатися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 «</a:t>
            </a:r>
            <a:r>
              <a:rPr lang="ru-RU" sz="2400" b="1" dirty="0" err="1"/>
              <a:t>Чужа</a:t>
            </a:r>
            <a:r>
              <a:rPr lang="ru-RU" sz="2400" b="1" dirty="0"/>
              <a:t> </a:t>
            </a:r>
            <a:r>
              <a:rPr lang="ru-RU" sz="2400" b="1" dirty="0" err="1"/>
              <a:t>іграшка</a:t>
            </a:r>
            <a:r>
              <a:rPr lang="ru-RU" sz="2400" b="1" dirty="0"/>
              <a:t>»? </a:t>
            </a:r>
          </a:p>
        </p:txBody>
      </p:sp>
    </p:spTree>
    <p:extLst>
      <p:ext uri="{BB962C8B-B14F-4D97-AF65-F5344CB8AC3E}">
        <p14:creationId xmlns:p14="http://schemas.microsoft.com/office/powerpoint/2010/main" val="9303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5149" y="505959"/>
            <a:ext cx="8732066" cy="723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Слухаю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розумію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051" y="1228984"/>
            <a:ext cx="11142980" cy="5499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Чужа іграшка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Одного дня Сашко і Стасик будували в дворі з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мок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із піску.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Сашко копав пісок совком і раптом бачить — щось блищить. Він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розгріб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пісок. А там красива маленька машинка.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Стасику, дивись, яка гарна машинка! — сказав Сашко.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Дуже гарна. Бери її собі, — запропонував Стасик.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Ні, не візьму, це не моя машинка, — відповів Сашко.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Але ж ти її знайшов. Значить твоя.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Ні, машинку треба віддати тому, хто її загубив— У нашому будинку живе маленький хлопчик. Учора я бачив, як він грався такою машинкою. Я думаю, що це він загубив її в піску.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Сашко взяв машинку і відніс хлопчику.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Це твоя машинка?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— Моя! Моя! — зрадів малюк.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Людмилою Борщевською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86-87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15192" y="1705959"/>
            <a:ext cx="6609018" cy="4636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/>
              <a:t>Про кого текст?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Чим </a:t>
            </a:r>
            <a:r>
              <a:rPr lang="ru-RU" sz="2400" b="1" dirty="0" err="1"/>
              <a:t>займалися</a:t>
            </a:r>
            <a:r>
              <a:rPr lang="ru-RU" sz="2400" b="1" dirty="0"/>
              <a:t> хлопчики?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вони </a:t>
            </a:r>
            <a:r>
              <a:rPr lang="ru-RU" sz="2400" b="1" dirty="0" err="1"/>
              <a:t>знайшли</a:t>
            </a:r>
            <a:r>
              <a:rPr lang="ru-RU" sz="2400" b="1" dirty="0"/>
              <a:t> в </a:t>
            </a:r>
            <a:r>
              <a:rPr lang="ru-RU" sz="2400" b="1" dirty="0" err="1"/>
              <a:t>піску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/>
              <a:t>гратися</a:t>
            </a:r>
            <a:r>
              <a:rPr lang="ru-RU" sz="2400" b="1" dirty="0"/>
              <a:t> в </a:t>
            </a:r>
            <a:r>
              <a:rPr lang="ru-RU" sz="2400" b="1" dirty="0" err="1"/>
              <a:t>пісочниці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будував</a:t>
            </a:r>
            <a:r>
              <a:rPr lang="ru-RU" sz="2400" b="1" dirty="0" smtClean="0"/>
              <a:t>/ла </a:t>
            </a:r>
            <a:r>
              <a:rPr lang="ru-RU" sz="2400" b="1" dirty="0"/>
              <a:t>з </a:t>
            </a:r>
            <a:r>
              <a:rPr lang="ru-RU" sz="2400" b="1" dirty="0" err="1"/>
              <a:t>піску</a:t>
            </a:r>
            <a:r>
              <a:rPr lang="ru-RU" sz="2400" b="1" dirty="0" smtClean="0"/>
              <a:t>?</a:t>
            </a:r>
          </a:p>
          <a:p>
            <a:pPr algn="just"/>
            <a:r>
              <a:rPr lang="ru-RU" sz="2400" b="1" dirty="0" smtClean="0"/>
              <a:t> </a:t>
            </a:r>
            <a:r>
              <a:rPr lang="uk-UA" sz="2400" b="1" dirty="0"/>
              <a:t>1. Хто із хлопчиків знайшов машинку? Що вирішив з нею зробити?</a:t>
            </a:r>
          </a:p>
          <a:p>
            <a:pPr algn="just"/>
            <a:r>
              <a:rPr lang="uk-UA" sz="2400" b="1" dirty="0"/>
              <a:t>2. Що порадив зробити зі знахідкою друг?</a:t>
            </a:r>
          </a:p>
          <a:p>
            <a:pPr algn="just"/>
            <a:r>
              <a:rPr lang="uk-UA" sz="2400" b="1" dirty="0"/>
              <a:t>3. Як вчинили хлопчики?</a:t>
            </a:r>
          </a:p>
          <a:p>
            <a:pPr algn="just"/>
            <a:r>
              <a:rPr lang="uk-UA" sz="2400" b="1" dirty="0"/>
              <a:t>4. Чи доводилось тобі знаходити чужі речі? Що ти з ними робив</a:t>
            </a:r>
            <a:r>
              <a:rPr lang="uk-UA" sz="2400" b="1" dirty="0" smtClean="0"/>
              <a:t>?</a:t>
            </a:r>
            <a:endParaRPr lang="uk-UA" sz="2400" b="1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4193" y="428786"/>
            <a:ext cx="8732066" cy="8285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Читаємо </a:t>
            </a:r>
            <a:r>
              <a:rPr lang="ru-RU" sz="4000" b="1" dirty="0" err="1">
                <a:solidFill>
                  <a:schemeClr val="bg1"/>
                </a:solidFill>
              </a:rPr>
              <a:t>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31568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57189" y="1674802"/>
            <a:ext cx="2345432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Сашко 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257187" y="2375318"/>
            <a:ext cx="2345434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Стасик 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257188" y="3092122"/>
            <a:ext cx="2345433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замок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57187" y="3792638"/>
            <a:ext cx="2345433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пісок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257187" y="4558448"/>
            <a:ext cx="2835003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машинка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16865" y="1674802"/>
            <a:ext cx="227859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дивись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116865" y="2391606"/>
            <a:ext cx="227859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гарна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16865" y="3092122"/>
            <a:ext cx="227859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сказав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53633" y="3857932"/>
            <a:ext cx="224182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віддати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53632" y="4558447"/>
            <a:ext cx="2241828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малюк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3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6770" y="445745"/>
            <a:ext cx="9497440" cy="10058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Пограй у театр — разом </a:t>
            </a:r>
            <a:r>
              <a:rPr lang="ru-RU" sz="3200" b="1" dirty="0" err="1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сусідом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сусідкою</a:t>
            </a:r>
            <a:r>
              <a:rPr lang="ru-RU" sz="3200" b="1" dirty="0">
                <a:solidFill>
                  <a:schemeClr val="bg1"/>
                </a:solidFill>
              </a:rPr>
              <a:t> по </a:t>
            </a:r>
            <a:r>
              <a:rPr lang="ru-RU" sz="3200" b="1" dirty="0" err="1">
                <a:solidFill>
                  <a:schemeClr val="bg1"/>
                </a:solidFill>
              </a:rPr>
              <a:t>парті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розмову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хлопчиків</a:t>
            </a:r>
            <a:r>
              <a:rPr lang="ru-RU" sz="3200" b="1" dirty="0">
                <a:solidFill>
                  <a:schemeClr val="bg1"/>
                </a:solidFill>
              </a:rPr>
              <a:t> за ролями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137" y="1534260"/>
            <a:ext cx="9704706" cy="3127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– Стасику, дивись, яка </a:t>
            </a:r>
            <a:r>
              <a:rPr lang="ru-RU" sz="3600" dirty="0" err="1"/>
              <a:t>гарна</a:t>
            </a:r>
            <a:r>
              <a:rPr lang="ru-RU" sz="3600" dirty="0"/>
              <a:t> машинка!</a:t>
            </a:r>
          </a:p>
          <a:p>
            <a:r>
              <a:rPr lang="ru-RU" sz="3600" dirty="0"/>
              <a:t>–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/>
              <a:t>гарна</a:t>
            </a:r>
            <a:r>
              <a:rPr lang="ru-RU" sz="3600" dirty="0"/>
              <a:t>. Бери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собі</a:t>
            </a:r>
            <a:r>
              <a:rPr lang="ru-RU" sz="3600" dirty="0"/>
              <a:t>.</a:t>
            </a:r>
          </a:p>
          <a:p>
            <a:r>
              <a:rPr lang="ru-RU" sz="3600" dirty="0"/>
              <a:t>– </a:t>
            </a:r>
            <a:r>
              <a:rPr lang="ru-RU" sz="3600" dirty="0" err="1"/>
              <a:t>Ні</a:t>
            </a:r>
            <a:r>
              <a:rPr lang="ru-RU" sz="3600" dirty="0"/>
              <a:t>, не </a:t>
            </a:r>
            <a:r>
              <a:rPr lang="ru-RU" sz="3600" dirty="0" err="1"/>
              <a:t>візьму</a:t>
            </a:r>
            <a:r>
              <a:rPr lang="ru-RU" sz="3600" dirty="0"/>
              <a:t>, </a:t>
            </a:r>
            <a:r>
              <a:rPr lang="ru-RU" sz="3600" dirty="0" err="1"/>
              <a:t>це</a:t>
            </a:r>
            <a:r>
              <a:rPr lang="ru-RU" sz="3600" dirty="0"/>
              <a:t> не моя машинка.</a:t>
            </a:r>
          </a:p>
          <a:p>
            <a:r>
              <a:rPr lang="ru-RU" sz="3600" dirty="0"/>
              <a:t>– Але ж </a:t>
            </a:r>
            <a:r>
              <a:rPr lang="ru-RU" sz="3600" dirty="0" err="1"/>
              <a:t>ти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знайшов</a:t>
            </a:r>
            <a:r>
              <a:rPr lang="ru-RU" sz="3600" dirty="0"/>
              <a:t>. Значить твоя.</a:t>
            </a:r>
          </a:p>
          <a:p>
            <a:r>
              <a:rPr lang="ru-RU" sz="3600" dirty="0"/>
              <a:t>– </a:t>
            </a:r>
            <a:r>
              <a:rPr lang="ru-RU" sz="3600" dirty="0" err="1"/>
              <a:t>Ні</a:t>
            </a:r>
            <a:r>
              <a:rPr lang="ru-RU" sz="3600" dirty="0"/>
              <a:t>, машинку треба </a:t>
            </a:r>
            <a:r>
              <a:rPr lang="ru-RU" sz="3600" dirty="0" err="1"/>
              <a:t>віддати</a:t>
            </a:r>
            <a:r>
              <a:rPr lang="ru-RU" sz="3600" dirty="0"/>
              <a:t> тому, </a:t>
            </a:r>
            <a:r>
              <a:rPr lang="ru-RU" sz="3600" dirty="0" err="1"/>
              <a:t>хто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загубив. </a:t>
            </a:r>
          </a:p>
        </p:txBody>
      </p:sp>
      <p:pic>
        <p:nvPicPr>
          <p:cNvPr id="2050" name="Picture 2" descr="Урок з теми &quot;Велика буква В. Читання слів, речень і тексту з вивченими  літерами. Уявлення про особові займенники він, вона, воно, вони (без  уживання термінів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379"/>
            <a:ext cx="3623310" cy="20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1" y="560045"/>
            <a:ext cx="9224798" cy="720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351" y="1513215"/>
            <a:ext cx="91837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сполучення слів. На які питання відповідають в них слова? Надрукуй словосполучення.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114" y="4603450"/>
            <a:ext cx="40324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нова лялька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1847" y="3635964"/>
            <a:ext cx="40558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футбольний м’яч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459" y="2699420"/>
            <a:ext cx="408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М’який ведмедик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113" y="5542874"/>
            <a:ext cx="398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дитяча машинка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931" y="2242315"/>
            <a:ext cx="19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8583" y="4167993"/>
            <a:ext cx="173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7404" y="3205077"/>
            <a:ext cx="132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– 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382" y="5119288"/>
            <a:ext cx="190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2049" name="Picture 1" descr="D:\Картинки до тестів\!!!!!!Эсмира\OIG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224" r="6998" b="3910"/>
          <a:stretch/>
        </p:blipFill>
        <p:spPr bwMode="auto">
          <a:xfrm>
            <a:off x="8972550" y="3090023"/>
            <a:ext cx="2944620" cy="34120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03280" y="2699420"/>
            <a:ext cx="34521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коли буква Я позначає звук [а], коли два звуки [</a:t>
            </a:r>
            <a:r>
              <a:rPr lang="uk-UA" sz="2400" b="1" dirty="0" err="1" smtClean="0">
                <a:solidFill>
                  <a:schemeClr val="bg1"/>
                </a:solidFill>
              </a:rPr>
              <a:t>йа</a:t>
            </a:r>
            <a:r>
              <a:rPr lang="uk-UA" sz="2400" b="1" dirty="0" smtClean="0">
                <a:solidFill>
                  <a:schemeClr val="bg1"/>
                </a:solidFill>
              </a:rPr>
              <a:t>].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3280" y="3959129"/>
            <a:ext cx="34521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Побудуй </a:t>
            </a:r>
            <a:r>
              <a:rPr lang="uk-UA" sz="2400" b="1" dirty="0" smtClean="0">
                <a:solidFill>
                  <a:schemeClr val="bg1"/>
                </a:solidFill>
              </a:rPr>
              <a:t>звукові схеми слів з буквою Я. Скільки звуків вона в них </a:t>
            </a:r>
            <a:r>
              <a:rPr lang="uk-UA" sz="2400" b="1" dirty="0" smtClean="0">
                <a:solidFill>
                  <a:schemeClr val="bg1"/>
                </a:solidFill>
              </a:rPr>
              <a:t>позначає? Поясни</a:t>
            </a:r>
            <a:r>
              <a:rPr lang="uk-UA" sz="2400" b="1" dirty="0" smtClean="0">
                <a:solidFill>
                  <a:schemeClr val="bg1"/>
                </a:solidFill>
              </a:rPr>
              <a:t>, чому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33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21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1826" y="503849"/>
            <a:ext cx="8755124" cy="9330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5646" y="1772815"/>
            <a:ext cx="507732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>
                <a:solidFill>
                  <a:srgbClr val="FFFF00"/>
                </a:solidFill>
              </a:rPr>
              <a:t>Що читали на </a:t>
            </a:r>
            <a:r>
              <a:rPr lang="uk-UA" sz="3000" b="1" dirty="0" err="1" smtClean="0">
                <a:solidFill>
                  <a:srgbClr val="FFFF00"/>
                </a:solidFill>
              </a:rPr>
              <a:t>уроці</a:t>
            </a:r>
            <a:r>
              <a:rPr lang="uk-UA" sz="3000" b="1" dirty="0" smtClean="0">
                <a:solidFill>
                  <a:srgbClr val="FFFF00"/>
                </a:solidFill>
              </a:rPr>
              <a:t>? 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>
                <a:solidFill>
                  <a:srgbClr val="FFFF00"/>
                </a:solidFill>
              </a:rPr>
              <a:t>Що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ru-RU" sz="3000" b="1" dirty="0" err="1">
                <a:solidFill>
                  <a:srgbClr val="FFFF00"/>
                </a:solidFill>
              </a:rPr>
              <a:t>спільного</a:t>
            </a:r>
            <a:r>
              <a:rPr lang="ru-RU" sz="3000" b="1" dirty="0">
                <a:solidFill>
                  <a:srgbClr val="FFFF00"/>
                </a:solidFill>
              </a:rPr>
              <a:t> в </a:t>
            </a:r>
            <a:r>
              <a:rPr lang="ru-RU" sz="3000" b="1" dirty="0" err="1" smtClean="0">
                <a:solidFill>
                  <a:srgbClr val="FFFF00"/>
                </a:solidFill>
              </a:rPr>
              <a:t>оповіданні</a:t>
            </a:r>
            <a:r>
              <a:rPr lang="ru-RU" sz="3000" b="1" dirty="0" smtClean="0">
                <a:solidFill>
                  <a:srgbClr val="FFFF00"/>
                </a:solidFill>
              </a:rPr>
              <a:t> і </a:t>
            </a:r>
            <a:r>
              <a:rPr lang="ru-RU" sz="3000" b="1" dirty="0" err="1" smtClean="0">
                <a:solidFill>
                  <a:srgbClr val="FFFF00"/>
                </a:solidFill>
              </a:rPr>
              <a:t>вірші</a:t>
            </a:r>
            <a:r>
              <a:rPr lang="ru-RU" sz="3000" b="1" dirty="0" smtClean="0">
                <a:solidFill>
                  <a:srgbClr val="FFFF00"/>
                </a:solidFill>
              </a:rPr>
              <a:t>?</a:t>
            </a:r>
            <a:endParaRPr lang="ru-RU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>
                <a:solidFill>
                  <a:srgbClr val="FFFF00"/>
                </a:solidFill>
              </a:rPr>
              <a:t>Чого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ru-RU" sz="3000" b="1" dirty="0" err="1">
                <a:solidFill>
                  <a:srgbClr val="FFFF00"/>
                </a:solidFill>
              </a:rPr>
              <a:t>навчає</a:t>
            </a:r>
            <a:r>
              <a:rPr lang="ru-RU" sz="3000" b="1" dirty="0">
                <a:solidFill>
                  <a:srgbClr val="FFFF00"/>
                </a:solidFill>
              </a:rPr>
              <a:t> нас текст?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>
                <a:solidFill>
                  <a:srgbClr val="FFFF00"/>
                </a:solidFill>
              </a:rPr>
              <a:t>Чи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ru-RU" sz="3000" b="1" dirty="0" err="1">
                <a:solidFill>
                  <a:srgbClr val="FFFF00"/>
                </a:solidFill>
              </a:rPr>
              <a:t>сподобалися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</a:rPr>
              <a:t>тобі</a:t>
            </a:r>
            <a:r>
              <a:rPr lang="ru-RU" sz="3000" b="1" dirty="0" smtClean="0">
                <a:solidFill>
                  <a:srgbClr val="FFFF00"/>
                </a:solidFill>
              </a:rPr>
              <a:t> </a:t>
            </a:r>
            <a:r>
              <a:rPr lang="ru-RU" sz="3000" b="1" dirty="0">
                <a:solidFill>
                  <a:srgbClr val="FFFF00"/>
                </a:solidFill>
              </a:rPr>
              <a:t>хлопчики? </a:t>
            </a:r>
            <a:r>
              <a:rPr lang="ru-RU" sz="3000" b="1" dirty="0" err="1">
                <a:solidFill>
                  <a:srgbClr val="FFFF00"/>
                </a:solidFill>
              </a:rPr>
              <a:t>Чому</a:t>
            </a:r>
            <a:r>
              <a:rPr lang="uk-UA" sz="30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788617" y="1839718"/>
            <a:ext cx="2876666" cy="3469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364127" y="1772816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46146" y="407564"/>
            <a:ext cx="8811364" cy="8154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076" y="2156926"/>
            <a:ext cx="1251857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4510" y="502033"/>
            <a:ext cx="8559454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40569" y="1314450"/>
            <a:ext cx="2573484" cy="8434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287454" y="4046741"/>
            <a:ext cx="2461838" cy="92616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16760" y="2349419"/>
            <a:ext cx="2307881" cy="789894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000249" cy="773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втомила/вся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457950" y="1327685"/>
            <a:ext cx="210964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з усім упорала/вся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3936827" y="1327686"/>
            <a:ext cx="2137410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539" y="2358920"/>
            <a:ext cx="5698519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07" y="1535959"/>
            <a:ext cx="4436081" cy="44360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3811169" y="1697838"/>
            <a:ext cx="7755991" cy="36971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5890" y="502033"/>
            <a:ext cx="9447332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1664271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… </a:t>
            </a:r>
            <a:r>
              <a:rPr lang="uk-UA" sz="24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2524361"/>
            <a:ext cx="3359843" cy="632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3234246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мною </a:t>
            </a:r>
            <a:r>
              <a:rPr lang="uk-UA" sz="2400" b="1" dirty="0" smtClean="0">
                <a:solidFill>
                  <a:schemeClr val="bg1"/>
                </a:solidFill>
              </a:rPr>
              <a:t>… хто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9" y="3790733"/>
            <a:ext cx="3306132" cy="51638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мене </a:t>
            </a:r>
            <a:r>
              <a:rPr lang="uk-UA" sz="2400" b="1" dirty="0" smtClean="0">
                <a:solidFill>
                  <a:schemeClr val="bg1"/>
                </a:solidFill>
              </a:rPr>
              <a:t>… що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9" y="4339061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… як?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57778" y="4949190"/>
            <a:ext cx="3359843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400" b="1" dirty="0">
                <a:solidFill>
                  <a:schemeClr val="bg1"/>
                </a:solidFill>
              </a:rPr>
              <a:t>до </a:t>
            </a:r>
            <a:r>
              <a:rPr lang="uk-UA" sz="2400" b="1" dirty="0" smtClean="0">
                <a:solidFill>
                  <a:schemeClr val="bg1"/>
                </a:solidFill>
              </a:rPr>
              <a:t>… чого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74539"/>
            <a:ext cx="9806940" cy="1094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Вправи на постановку дихання та розвиток артикуляції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1" y="1784975"/>
            <a:ext cx="410336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Понюхай квітку»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запашна квітка.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Видихни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-  неначе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нюхаєш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запашну квітку на лузі.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клипарт цветок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4093504"/>
            <a:ext cx="2486204" cy="2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2" y="1829568"/>
            <a:ext cx="278891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«Запросимо тишу в клас»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Приклади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вказівний палець до губ та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скажи: «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Тш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-ш-ш…».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98" y="4227730"/>
            <a:ext cx="2066126" cy="18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418070" y="1784974"/>
            <a:ext cx="4411982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«</a:t>
            </a:r>
            <a:r>
              <a:rPr lang="uk-UA" sz="3200" b="1" dirty="0" err="1">
                <a:solidFill>
                  <a:srgbClr val="002060"/>
                </a:solidFill>
              </a:rPr>
              <a:t>Задми</a:t>
            </a:r>
            <a:r>
              <a:rPr lang="uk-UA" sz="3200" b="1" dirty="0">
                <a:solidFill>
                  <a:srgbClr val="002060"/>
                </a:solidFill>
              </a:rPr>
              <a:t> свічки»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– іменинний торт. На ньому багато маленьких свічок.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намагайся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задути якомога більше свічок.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n de Niño de historieta con el dedo en la boca Fotografía d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15" y="3943930"/>
            <a:ext cx="1509691" cy="26398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3068" y="388541"/>
            <a:ext cx="8732066" cy="7406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 чистомовкою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937260" y="1386038"/>
            <a:ext cx="2048094" cy="435313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355598" y="1400389"/>
            <a:ext cx="7677375" cy="604173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Ра-</a:t>
            </a:r>
            <a:r>
              <a:rPr lang="ru-RU" sz="3200" b="1" dirty="0" err="1"/>
              <a:t>ра</a:t>
            </a:r>
            <a:r>
              <a:rPr lang="ru-RU" sz="3200" b="1" dirty="0"/>
              <a:t>-</a:t>
            </a:r>
            <a:r>
              <a:rPr lang="ru-RU" sz="3200" b="1" dirty="0" err="1"/>
              <a:t>ра</a:t>
            </a:r>
            <a:r>
              <a:rPr lang="ru-RU" sz="3200" b="1" dirty="0"/>
              <a:t> – в парку є весела </a:t>
            </a:r>
            <a:r>
              <a:rPr lang="ru-RU" sz="3200" b="1" dirty="0" err="1"/>
              <a:t>гра</a:t>
            </a:r>
            <a:r>
              <a:rPr lang="ru-RU" sz="3200" b="1" dirty="0"/>
              <a:t>.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3355598" y="2261160"/>
            <a:ext cx="7677375" cy="604173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Тут-тут-тут – ми </a:t>
            </a:r>
            <a:r>
              <a:rPr lang="ru-RU" sz="3200" b="1" dirty="0" err="1"/>
              <a:t>побігли</a:t>
            </a:r>
            <a:r>
              <a:rPr lang="ru-RU" sz="3200" b="1" dirty="0"/>
              <a:t> на батут.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3355598" y="3100348"/>
            <a:ext cx="7677375" cy="62896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Рі-рі-рі</a:t>
            </a:r>
            <a:r>
              <a:rPr lang="ru-RU" sz="3200" b="1" dirty="0"/>
              <a:t> – </a:t>
            </a:r>
            <a:r>
              <a:rPr lang="ru-RU" sz="3200" b="1" dirty="0" err="1"/>
              <a:t>він</a:t>
            </a:r>
            <a:r>
              <a:rPr lang="ru-RU" sz="3200" b="1" dirty="0"/>
              <a:t> </a:t>
            </a:r>
            <a:r>
              <a:rPr lang="ru-RU" sz="3200" b="1" dirty="0" err="1"/>
              <a:t>сподобавсь</a:t>
            </a:r>
            <a:r>
              <a:rPr lang="ru-RU" sz="3200" b="1" dirty="0"/>
              <a:t> </a:t>
            </a:r>
            <a:r>
              <a:rPr lang="ru-RU" sz="3200" b="1" dirty="0" err="1"/>
              <a:t>дітворі</a:t>
            </a:r>
            <a:r>
              <a:rPr lang="ru-RU" sz="3200" b="1" dirty="0"/>
              <a:t>.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3355598" y="3971153"/>
            <a:ext cx="7677375" cy="604173"/>
          </a:xfrm>
          <a:prstGeom prst="roundRect">
            <a:avLst/>
          </a:prstGeom>
          <a:solidFill>
            <a:srgbClr val="E838B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Дем-дем-дем</a:t>
            </a:r>
            <a:r>
              <a:rPr lang="ru-RU" sz="3200" b="1" dirty="0"/>
              <a:t> – ми на колесо </a:t>
            </a:r>
            <a:r>
              <a:rPr lang="ru-RU" sz="3200" b="1" dirty="0" err="1"/>
              <a:t>підем</a:t>
            </a:r>
            <a:r>
              <a:rPr lang="ru-RU" sz="3200" b="1" dirty="0"/>
              <a:t>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B4D3D57-F66E-4202-B8D3-82BDCF9012D0}"/>
              </a:ext>
            </a:extLst>
          </p:cNvPr>
          <p:cNvSpPr/>
          <p:nvPr/>
        </p:nvSpPr>
        <p:spPr>
          <a:xfrm>
            <a:off x="3355598" y="4724521"/>
            <a:ext cx="7677374" cy="628966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Емо-емо-емо</a:t>
            </a:r>
            <a:r>
              <a:rPr lang="ru-RU" sz="3200" b="1" dirty="0"/>
              <a:t> – потягом </a:t>
            </a:r>
            <a:r>
              <a:rPr lang="ru-RU" sz="3200" b="1" dirty="0" err="1"/>
              <a:t>поїдемо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E667538E-BD7C-4A66-A224-45A82EF3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6005"/>
              </p:ext>
            </p:extLst>
          </p:nvPr>
        </p:nvGraphicFramePr>
        <p:xfrm>
          <a:off x="2867608" y="1551379"/>
          <a:ext cx="81280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="" xmlns:a16="http://schemas.microsoft.com/office/drawing/2014/main" val="3536904220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68146127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50691767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755944449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29774657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54095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ска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бро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пкі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вне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сне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5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здо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при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смі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295FFF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сто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вки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61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сті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бла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вно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вки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ква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кра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93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сні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при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чка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тку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сту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70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зна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жде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зва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нко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три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пкі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9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сне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кру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бре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зне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нкі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ско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9046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51" y="456313"/>
            <a:ext cx="9481622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на розвиток </a:t>
            </a:r>
            <a:r>
              <a:rPr lang="uk-UA" sz="4000" b="1" dirty="0" err="1" smtClean="0">
                <a:solidFill>
                  <a:schemeClr val="bg1"/>
                </a:solidFill>
              </a:rPr>
              <a:t>швидкочитання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1649128"/>
            <a:ext cx="2467558" cy="43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649128"/>
            <a:ext cx="2467558" cy="4382811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E667538E-BD7C-4A66-A224-45A82EF3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96762"/>
              </p:ext>
            </p:extLst>
          </p:nvPr>
        </p:nvGraphicFramePr>
        <p:xfrm>
          <a:off x="2977287" y="1456402"/>
          <a:ext cx="81280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="" xmlns:a16="http://schemas.microsoft.com/office/drawing/2014/main" val="3536904220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68146127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50691767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755944449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29774657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54095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сак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бор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тур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295FFF"/>
                          </a:solidFill>
                        </a:rPr>
                        <a:t>пік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вен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сен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5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зод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пир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сім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рут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сот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вик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61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сіт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бал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вон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вик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кав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7030A0"/>
                          </a:solidFill>
                        </a:rPr>
                        <a:t>кар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93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тур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сін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пир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чак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тук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7030A0"/>
                          </a:solidFill>
                        </a:rPr>
                        <a:t>сут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70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зан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жед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зав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нок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тир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7030A0"/>
                          </a:solidFill>
                        </a:rPr>
                        <a:t>кіп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9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сен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кур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бер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295FFF"/>
                          </a:solidFill>
                        </a:rPr>
                        <a:t>зен</a:t>
                      </a:r>
                      <a:endParaRPr lang="ru-RU" sz="4500" b="1" dirty="0">
                        <a:solidFill>
                          <a:srgbClr val="295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нік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7030A0"/>
                          </a:solidFill>
                        </a:rPr>
                        <a:t>сок</a:t>
                      </a:r>
                      <a:endParaRPr lang="ru-RU" sz="45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9046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51" y="456313"/>
            <a:ext cx="9481622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на розвиток </a:t>
            </a:r>
            <a:r>
              <a:rPr lang="uk-UA" sz="4000" b="1" dirty="0" err="1" smtClean="0">
                <a:solidFill>
                  <a:schemeClr val="bg1"/>
                </a:solidFill>
              </a:rPr>
              <a:t>швидкочитання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3146" y="2079532"/>
            <a:ext cx="5563388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прочитаного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4824" y="485936"/>
            <a:ext cx="8732066" cy="80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03" y="1419267"/>
            <a:ext cx="428970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Накрутив </a:t>
            </a:r>
            <a:r>
              <a:rPr lang="ru-RU" sz="2400" b="1" dirty="0" err="1">
                <a:solidFill>
                  <a:schemeClr val="bg1"/>
                </a:solidFill>
              </a:rPr>
              <a:t>Івась</a:t>
            </a:r>
            <a:r>
              <a:rPr lang="ru-RU" sz="2400" b="1" dirty="0">
                <a:solidFill>
                  <a:schemeClr val="bg1"/>
                </a:solidFill>
              </a:rPr>
              <a:t> пружину —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танцювала</a:t>
            </a:r>
            <a:r>
              <a:rPr lang="ru-RU" sz="2400" b="1" dirty="0">
                <a:solidFill>
                  <a:schemeClr val="bg1"/>
                </a:solidFill>
              </a:rPr>
              <a:t> без </a:t>
            </a:r>
            <a:r>
              <a:rPr lang="ru-RU" sz="2400" b="1" dirty="0" err="1">
                <a:solidFill>
                  <a:schemeClr val="bg1"/>
                </a:solidFill>
              </a:rPr>
              <a:t>упину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дзижчала</a:t>
            </a:r>
            <a:r>
              <a:rPr lang="ru-RU" sz="2400" b="1" dirty="0">
                <a:solidFill>
                  <a:schemeClr val="bg1"/>
                </a:solidFill>
              </a:rPr>
              <a:t>, і крутилась.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Як </a:t>
            </a:r>
            <a:r>
              <a:rPr lang="ru-RU" sz="2400" b="1" dirty="0" err="1">
                <a:solidFill>
                  <a:schemeClr val="bg1"/>
                </a:solidFill>
              </a:rPr>
              <a:t>стомилась</a:t>
            </a:r>
            <a:r>
              <a:rPr lang="ru-RU" sz="2400" b="1" dirty="0">
                <a:solidFill>
                  <a:schemeClr val="bg1"/>
                </a:solidFill>
              </a:rPr>
              <a:t> — </a:t>
            </a:r>
            <a:r>
              <a:rPr lang="ru-RU" sz="2400" b="1" dirty="0" err="1">
                <a:solidFill>
                  <a:schemeClr val="bg1"/>
                </a:solidFill>
              </a:rPr>
              <a:t>зупинилась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903" y="3148946"/>
            <a:ext cx="16573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дзиґа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2" descr="Юла клипарт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79" y="3264486"/>
            <a:ext cx="2662661" cy="26626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2913" y="1419267"/>
            <a:ext cx="439257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Звір </a:t>
            </a:r>
            <a:r>
              <a:rPr lang="ru-RU" sz="2400" b="1" dirty="0" err="1">
                <a:solidFill>
                  <a:schemeClr val="bg1"/>
                </a:solidFill>
              </a:rPr>
              <a:t>улюблений</a:t>
            </a:r>
            <a:r>
              <a:rPr lang="ru-RU" sz="2400" b="1" dirty="0">
                <a:solidFill>
                  <a:schemeClr val="bg1"/>
                </a:solidFill>
              </a:rPr>
              <a:t> весь з плюшу: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Лапки, хвостик, </a:t>
            </a:r>
            <a:r>
              <a:rPr lang="ru-RU" sz="2400" b="1" dirty="0" err="1">
                <a:solidFill>
                  <a:schemeClr val="bg1"/>
                </a:solidFill>
              </a:rPr>
              <a:t>навіть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вуха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2913" y="2404152"/>
            <a:ext cx="25148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ведмедик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2" name="Picture 6" descr="Маленький мишка Бобби — RiN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16" y="2409583"/>
            <a:ext cx="3414694" cy="34146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54065</TotalTime>
  <Words>967</Words>
  <Application>Microsoft Office PowerPoint</Application>
  <PresentationFormat>Произвольный</PresentationFormat>
  <Paragraphs>223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3541</cp:revision>
  <dcterms:created xsi:type="dcterms:W3CDTF">2018-01-05T16:38:53Z</dcterms:created>
  <dcterms:modified xsi:type="dcterms:W3CDTF">2024-04-04T08:41:04Z</dcterms:modified>
</cp:coreProperties>
</file>