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824" r:id="rId3"/>
    <p:sldId id="1723" r:id="rId4"/>
    <p:sldId id="1750" r:id="rId5"/>
    <p:sldId id="1807" r:id="rId6"/>
    <p:sldId id="1808" r:id="rId7"/>
    <p:sldId id="1825" r:id="rId8"/>
    <p:sldId id="1431" r:id="rId9"/>
    <p:sldId id="1688" r:id="rId10"/>
    <p:sldId id="1771" r:id="rId11"/>
    <p:sldId id="1832" r:id="rId12"/>
    <p:sldId id="1831" r:id="rId13"/>
    <p:sldId id="1826" r:id="rId14"/>
    <p:sldId id="1827" r:id="rId15"/>
    <p:sldId id="1830" r:id="rId16"/>
    <p:sldId id="1768" r:id="rId17"/>
    <p:sldId id="1828" r:id="rId18"/>
    <p:sldId id="1829" r:id="rId19"/>
    <p:sldId id="1753" r:id="rId20"/>
    <p:sldId id="1819" r:id="rId21"/>
    <p:sldId id="1440" r:id="rId22"/>
    <p:sldId id="151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1824"/>
            <p14:sldId id="1723"/>
            <p14:sldId id="1750"/>
            <p14:sldId id="1807"/>
            <p14:sldId id="1808"/>
            <p14:sldId id="1825"/>
            <p14:sldId id="1431"/>
            <p14:sldId id="1688"/>
            <p14:sldId id="1771"/>
            <p14:sldId id="1832"/>
            <p14:sldId id="1831"/>
            <p14:sldId id="1826"/>
            <p14:sldId id="1827"/>
            <p14:sldId id="1830"/>
            <p14:sldId id="1768"/>
            <p14:sldId id="1828"/>
            <p14:sldId id="1829"/>
            <p14:sldId id="1753"/>
            <p14:sldId id="1819"/>
            <p14:sldId id="1440"/>
            <p14:sldId id="151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FF"/>
    <a:srgbClr val="FFB7FF"/>
    <a:srgbClr val="FF3300"/>
    <a:srgbClr val="354B80"/>
    <a:srgbClr val="FF3399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microsoft.com/office/2007/relationships/hdphoto" Target="../media/hdphoto4.wdp"/><Relationship Id="rId2" Type="http://schemas.openxmlformats.org/officeDocument/2006/relationships/hyperlink" Target="https://learningapps.org/watch?v=pmwvobfok2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423283" y="4821691"/>
            <a:ext cx="8925018" cy="10215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Числа 41-90</a:t>
            </a:r>
          </a:p>
        </p:txBody>
      </p:sp>
      <p:pic>
        <p:nvPicPr>
          <p:cNvPr id="12" name="Picture 2" descr="Мальчик и девочка читают книги на стопке книг">
            <a:extLst>
              <a:ext uri="{FF2B5EF4-FFF2-40B4-BE49-F238E27FC236}">
                <a16:creationId xmlns="" xmlns:a16="http://schemas.microsoft.com/office/drawing/2014/main" id="{CEBD8169-059E-3D66-88AA-3F31EF310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7" y="1306078"/>
            <a:ext cx="3230587" cy="32409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59090" y="1162128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І.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21-100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</a:t>
            </a:r>
            <a:r>
              <a:rPr lang="en-US" sz="3200" b="1" dirty="0" smtClean="0">
                <a:solidFill>
                  <a:schemeClr val="bg1"/>
                </a:solidFill>
              </a:rPr>
              <a:t>100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525155" y="516299"/>
            <a:ext cx="9154886" cy="98592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рівності за зразком Два останніх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6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D0EBA6B-E847-5C0A-9673-1F0273EEA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233135" y="211715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5994" y="1824763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 4 д. + 7 од</a:t>
            </a:r>
            <a:r>
              <a:rPr lang="uk-UA" sz="3200" b="1" dirty="0" smtClean="0">
                <a:solidFill>
                  <a:srgbClr val="7030A0"/>
                </a:solidFill>
              </a:rPr>
              <a:t>.=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9686" y="1824763"/>
            <a:ext cx="15784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40 + </a:t>
            </a:r>
            <a:r>
              <a:rPr lang="uk-UA" sz="3200" b="1" dirty="0" smtClean="0">
                <a:solidFill>
                  <a:srgbClr val="7030A0"/>
                </a:solidFill>
              </a:rPr>
              <a:t>7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5994" y="2536443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6 д. + 4 од</a:t>
            </a:r>
            <a:r>
              <a:rPr lang="uk-UA" sz="3200" b="1" dirty="0" smtClean="0">
                <a:solidFill>
                  <a:srgbClr val="7030A0"/>
                </a:solidFill>
              </a:rPr>
              <a:t>.=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2985" y="3260994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</a:t>
            </a:r>
            <a:r>
              <a:rPr lang="uk-UA" sz="3200" b="1" dirty="0">
                <a:solidFill>
                  <a:srgbClr val="7030A0"/>
                </a:solidFill>
              </a:rPr>
              <a:t>д. + </a:t>
            </a:r>
            <a:r>
              <a:rPr lang="uk-UA" sz="3200" b="1" dirty="0" smtClean="0">
                <a:solidFill>
                  <a:srgbClr val="7030A0"/>
                </a:solidFill>
              </a:rPr>
              <a:t>0 </a:t>
            </a:r>
            <a:r>
              <a:rPr lang="uk-UA" sz="3200" b="1" dirty="0">
                <a:solidFill>
                  <a:srgbClr val="7030A0"/>
                </a:solidFill>
              </a:rPr>
              <a:t>од</a:t>
            </a:r>
            <a:r>
              <a:rPr lang="uk-UA" sz="3200" b="1" dirty="0" smtClean="0">
                <a:solidFill>
                  <a:srgbClr val="7030A0"/>
                </a:solidFill>
              </a:rPr>
              <a:t>.=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95994" y="3974276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 </a:t>
            </a:r>
            <a:r>
              <a:rPr lang="uk-UA" sz="3200" b="1" dirty="0">
                <a:solidFill>
                  <a:srgbClr val="7030A0"/>
                </a:solidFill>
              </a:rPr>
              <a:t>д. + </a:t>
            </a:r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uk-UA" sz="3200" b="1" dirty="0">
                <a:solidFill>
                  <a:srgbClr val="7030A0"/>
                </a:solidFill>
              </a:rPr>
              <a:t>од</a:t>
            </a:r>
            <a:r>
              <a:rPr lang="uk-UA" sz="3200" b="1" dirty="0" smtClean="0">
                <a:solidFill>
                  <a:srgbClr val="7030A0"/>
                </a:solidFill>
              </a:rPr>
              <a:t>.=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50086" y="2539869"/>
            <a:ext cx="15780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60 + 4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3557" y="1830038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47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0086" y="3250552"/>
            <a:ext cx="15780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50 + 0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50086" y="3969511"/>
            <a:ext cx="15780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70 + 3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33557" y="2529055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64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34795" y="3250551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50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33557" y="3969510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73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95994" y="4705374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uk-UA" sz="3200" b="1" dirty="0">
                <a:solidFill>
                  <a:srgbClr val="7030A0"/>
                </a:solidFill>
              </a:rPr>
              <a:t>д. + </a:t>
            </a:r>
            <a:r>
              <a:rPr lang="uk-UA" sz="3200" b="1" dirty="0" smtClean="0">
                <a:solidFill>
                  <a:srgbClr val="7030A0"/>
                </a:solidFill>
              </a:rPr>
              <a:t>9 од.=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50086" y="4700609"/>
            <a:ext cx="15780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80 + 9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33557" y="4700608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89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37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327351" y="579493"/>
            <a:ext cx="8732066" cy="7594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Повторюю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Идеи на тему «Предметы для гача лайф» (39) | украшения для лица, логотипы  фотосъемки, шаблоны проектирования">
            <a:extLst>
              <a:ext uri="{FF2B5EF4-FFF2-40B4-BE49-F238E27FC236}">
                <a16:creationId xmlns="" xmlns:a16="http://schemas.microsoft.com/office/drawing/2014/main" id="{EF6D13A5-16AA-386D-1E63-ED2C06F01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9290" b="18958"/>
          <a:stretch/>
        </p:blipFill>
        <p:spPr bwMode="auto">
          <a:xfrm>
            <a:off x="6435594" y="1773544"/>
            <a:ext cx="5368496" cy="35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F1EA4B-4478-1914-DB6F-C8D41DEEDA7D}"/>
              </a:ext>
            </a:extLst>
          </p:cNvPr>
          <p:cNvSpPr txBox="1"/>
          <p:nvPr/>
        </p:nvSpPr>
        <p:spPr>
          <a:xfrm>
            <a:off x="7316371" y="2655275"/>
            <a:ext cx="153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см =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2D7AAC-E559-9C35-FA02-E12C36863325}"/>
              </a:ext>
            </a:extLst>
          </p:cNvPr>
          <p:cNvSpPr txBox="1"/>
          <p:nvPr/>
        </p:nvSpPr>
        <p:spPr>
          <a:xfrm>
            <a:off x="8686699" y="2607210"/>
            <a:ext cx="253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 дм 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E4C3E3C-0AC1-D87B-8CBA-964CEAA79BD7}"/>
              </a:ext>
            </a:extLst>
          </p:cNvPr>
          <p:cNvSpPr txBox="1"/>
          <p:nvPr/>
        </p:nvSpPr>
        <p:spPr>
          <a:xfrm>
            <a:off x="7316371" y="3516104"/>
            <a:ext cx="153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см =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9E6832-72D8-E72A-3D86-A319CA02FDAB}"/>
              </a:ext>
            </a:extLst>
          </p:cNvPr>
          <p:cNvSpPr txBox="1"/>
          <p:nvPr/>
        </p:nvSpPr>
        <p:spPr>
          <a:xfrm>
            <a:off x="8686699" y="3468039"/>
            <a:ext cx="253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 дм __см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7A7385B-1107-62BB-F6B8-B5533A501F23}"/>
              </a:ext>
            </a:extLst>
          </p:cNvPr>
          <p:cNvSpPr txBox="1"/>
          <p:nvPr/>
        </p:nvSpPr>
        <p:spPr>
          <a:xfrm>
            <a:off x="8771173" y="2566844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490E3C-B05D-C902-7B80-7C1A17D3891A}"/>
              </a:ext>
            </a:extLst>
          </p:cNvPr>
          <p:cNvSpPr txBox="1"/>
          <p:nvPr/>
        </p:nvSpPr>
        <p:spPr>
          <a:xfrm>
            <a:off x="8771173" y="3440076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1C9B43B-DCFC-40B8-EA7B-75C9620503BF}"/>
              </a:ext>
            </a:extLst>
          </p:cNvPr>
          <p:cNvSpPr txBox="1"/>
          <p:nvPr/>
        </p:nvSpPr>
        <p:spPr>
          <a:xfrm>
            <a:off x="9858936" y="3440076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4" descr="Идеи на тему «Предметы для гача лайф» (39) | украшения для лица, логотипы  фотосъемки, шаблоны проектирования">
            <a:extLst>
              <a:ext uri="{FF2B5EF4-FFF2-40B4-BE49-F238E27FC236}">
                <a16:creationId xmlns="" xmlns:a16="http://schemas.microsoft.com/office/drawing/2014/main" id="{1D3D1E98-11D8-7921-B232-B899EFCB0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9290" b="18958"/>
          <a:stretch/>
        </p:blipFill>
        <p:spPr bwMode="auto">
          <a:xfrm>
            <a:off x="833818" y="1773544"/>
            <a:ext cx="5368496" cy="35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73BCA59-5C8E-1FDA-64E8-7BC842889D75}"/>
              </a:ext>
            </a:extLst>
          </p:cNvPr>
          <p:cNvSpPr txBox="1"/>
          <p:nvPr/>
        </p:nvSpPr>
        <p:spPr>
          <a:xfrm>
            <a:off x="1714595" y="2655275"/>
            <a:ext cx="153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см =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4F2ADB0-395C-E075-6667-EA52EFD8E473}"/>
              </a:ext>
            </a:extLst>
          </p:cNvPr>
          <p:cNvSpPr txBox="1"/>
          <p:nvPr/>
        </p:nvSpPr>
        <p:spPr>
          <a:xfrm>
            <a:off x="3084923" y="2607210"/>
            <a:ext cx="253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 дм __см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1C49716-9C05-A91C-706A-4BA48B0929A7}"/>
              </a:ext>
            </a:extLst>
          </p:cNvPr>
          <p:cNvSpPr txBox="1"/>
          <p:nvPr/>
        </p:nvSpPr>
        <p:spPr>
          <a:xfrm>
            <a:off x="1714595" y="3516104"/>
            <a:ext cx="153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см =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E5D182A-EE32-459D-C1AC-2D46C6901C07}"/>
              </a:ext>
            </a:extLst>
          </p:cNvPr>
          <p:cNvSpPr txBox="1"/>
          <p:nvPr/>
        </p:nvSpPr>
        <p:spPr>
          <a:xfrm>
            <a:off x="3084923" y="3468039"/>
            <a:ext cx="253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 дм __см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DAE524B-A68E-FFFF-34B6-1F485BA9747C}"/>
              </a:ext>
            </a:extLst>
          </p:cNvPr>
          <p:cNvSpPr txBox="1"/>
          <p:nvPr/>
        </p:nvSpPr>
        <p:spPr>
          <a:xfrm>
            <a:off x="3169397" y="2566844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3D0FEED-0D31-31AB-8513-9BA8A21ACD59}"/>
              </a:ext>
            </a:extLst>
          </p:cNvPr>
          <p:cNvSpPr txBox="1"/>
          <p:nvPr/>
        </p:nvSpPr>
        <p:spPr>
          <a:xfrm>
            <a:off x="4257160" y="2566844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DBCBB09-F987-780A-C31A-C1036895DCD4}"/>
              </a:ext>
            </a:extLst>
          </p:cNvPr>
          <p:cNvSpPr txBox="1"/>
          <p:nvPr/>
        </p:nvSpPr>
        <p:spPr>
          <a:xfrm>
            <a:off x="3169397" y="3440076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6B82635-188B-220B-7E2A-CD135CC4AC11}"/>
              </a:ext>
            </a:extLst>
          </p:cNvPr>
          <p:cNvSpPr txBox="1"/>
          <p:nvPr/>
        </p:nvSpPr>
        <p:spPr>
          <a:xfrm>
            <a:off x="4257160" y="3440076"/>
            <a:ext cx="400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endParaRPr lang="x-non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525155" y="516299"/>
            <a:ext cx="9154886" cy="98592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Обчисли суми. Дві </a:t>
            </a:r>
            <a:r>
              <a:rPr lang="uk-UA" sz="3200" b="1" dirty="0" smtClean="0">
                <a:solidFill>
                  <a:schemeClr val="bg1"/>
                </a:solidFill>
              </a:rPr>
              <a:t>останніх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6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D0EBA6B-E847-5C0A-9673-1F0273EEA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233135" y="211715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5994" y="1824763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 4 </a:t>
            </a:r>
            <a:r>
              <a:rPr lang="uk-UA" sz="3200" b="1" dirty="0" err="1" smtClean="0">
                <a:solidFill>
                  <a:srgbClr val="7030A0"/>
                </a:solidFill>
              </a:rPr>
              <a:t>дм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+ 7 </a:t>
            </a:r>
            <a:r>
              <a:rPr lang="uk-UA" sz="3200" b="1" dirty="0" smtClean="0">
                <a:solidFill>
                  <a:srgbClr val="7030A0"/>
                </a:solidFill>
              </a:rPr>
              <a:t>см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9685" y="1824763"/>
            <a:ext cx="246017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40см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7см </a:t>
            </a:r>
            <a:r>
              <a:rPr lang="uk-UA" sz="3200" b="1" dirty="0" smtClean="0">
                <a:solidFill>
                  <a:srgbClr val="7030A0"/>
                </a:solidFill>
              </a:rPr>
              <a:t>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5994" y="2536443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6 </a:t>
            </a:r>
            <a:r>
              <a:rPr lang="uk-UA" sz="3200" b="1" dirty="0" err="1" smtClean="0">
                <a:solidFill>
                  <a:srgbClr val="7030A0"/>
                </a:solidFill>
              </a:rPr>
              <a:t>дм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+ 4 </a:t>
            </a:r>
            <a:r>
              <a:rPr lang="uk-UA" sz="3200" b="1" dirty="0" smtClean="0">
                <a:solidFill>
                  <a:srgbClr val="7030A0"/>
                </a:solidFill>
              </a:rPr>
              <a:t>см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95993" y="3389501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 </a:t>
            </a:r>
            <a:r>
              <a:rPr lang="uk-UA" sz="3200" b="1" dirty="0" err="1" smtClean="0">
                <a:solidFill>
                  <a:srgbClr val="7030A0"/>
                </a:solidFill>
              </a:rPr>
              <a:t>дм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3 см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50086" y="2539869"/>
            <a:ext cx="25686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smtClean="0">
                <a:solidFill>
                  <a:srgbClr val="7030A0"/>
                </a:solidFill>
              </a:rPr>
              <a:t>60см </a:t>
            </a:r>
            <a:r>
              <a:rPr lang="uk-UA" sz="3200" b="1" dirty="0" smtClean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4см </a:t>
            </a:r>
            <a:r>
              <a:rPr lang="uk-UA" sz="3200" b="1" dirty="0" smtClean="0">
                <a:solidFill>
                  <a:srgbClr val="7030A0"/>
                </a:solidFill>
              </a:rPr>
              <a:t>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09856" y="1824763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47см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49685" y="3389501"/>
            <a:ext cx="259100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70см </a:t>
            </a:r>
            <a:r>
              <a:rPr lang="uk-UA" sz="3200" b="1" dirty="0" smtClean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3см </a:t>
            </a:r>
            <a:r>
              <a:rPr lang="uk-UA" sz="3200" b="1" dirty="0" smtClean="0">
                <a:solidFill>
                  <a:srgbClr val="7030A0"/>
                </a:solidFill>
              </a:rPr>
              <a:t>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40689" y="2539869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64см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218714" y="3389501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73см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95993" y="4120599"/>
            <a:ext cx="26536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uk-UA" sz="3200" b="1" dirty="0" err="1" smtClean="0">
                <a:solidFill>
                  <a:srgbClr val="7030A0"/>
                </a:solidFill>
              </a:rPr>
              <a:t>дм</a:t>
            </a:r>
            <a:r>
              <a:rPr lang="uk-UA" sz="3200" b="1" dirty="0" smtClean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9 </a:t>
            </a:r>
            <a:r>
              <a:rPr lang="uk-UA" sz="3200" b="1" dirty="0" smtClean="0">
                <a:solidFill>
                  <a:srgbClr val="7030A0"/>
                </a:solidFill>
              </a:rPr>
              <a:t>см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55529" y="4129464"/>
            <a:ext cx="258516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80см </a:t>
            </a:r>
            <a:r>
              <a:rPr lang="uk-UA" sz="3200" b="1" dirty="0" smtClean="0">
                <a:solidFill>
                  <a:srgbClr val="7030A0"/>
                </a:solidFill>
              </a:rPr>
              <a:t>+ </a:t>
            </a:r>
            <a:r>
              <a:rPr lang="uk-UA" sz="3200" b="1" dirty="0" smtClean="0">
                <a:solidFill>
                  <a:srgbClr val="7030A0"/>
                </a:solidFill>
              </a:rPr>
              <a:t>9см </a:t>
            </a:r>
            <a:r>
              <a:rPr lang="uk-UA" sz="3200" b="1" dirty="0" smtClean="0">
                <a:solidFill>
                  <a:srgbClr val="7030A0"/>
                </a:solidFill>
              </a:rPr>
              <a:t>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40689" y="4115833"/>
            <a:ext cx="11978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89см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60" grpId="0" animBg="1"/>
      <p:bldP spid="61" grpId="0" animBg="1"/>
      <p:bldP spid="63" grpId="0" animBg="1"/>
      <p:bldP spid="65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Картинки до тестів\Схема до задач\Схема на збільш числ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t="21613" r="13721" b="21439"/>
          <a:stretch/>
        </p:blipFill>
        <p:spPr bwMode="auto">
          <a:xfrm>
            <a:off x="5873371" y="1931492"/>
            <a:ext cx="2134030" cy="13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" y="3961610"/>
            <a:ext cx="1469481" cy="278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Схема до задач\Схема знах сум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22310" r="14693" b="42696"/>
          <a:stretch/>
        </p:blipFill>
        <p:spPr bwMode="auto">
          <a:xfrm>
            <a:off x="839374" y="2276083"/>
            <a:ext cx="2176801" cy="8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Схема до задач\Схема знах доданка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33176" r="13964" b="32815"/>
          <a:stretch/>
        </p:blipFill>
        <p:spPr bwMode="auto">
          <a:xfrm>
            <a:off x="3436584" y="2537494"/>
            <a:ext cx="2188200" cy="8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2D1DBFA-A211-0470-9BE8-14010E3A643E}"/>
              </a:ext>
            </a:extLst>
          </p:cNvPr>
          <p:cNvSpPr txBox="1"/>
          <p:nvPr/>
        </p:nvSpPr>
        <p:spPr>
          <a:xfrm>
            <a:off x="2403329" y="4492998"/>
            <a:ext cx="182918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50 </a:t>
            </a:r>
            <a:r>
              <a:rPr lang="uk-UA" sz="3600" b="1" dirty="0">
                <a:solidFill>
                  <a:srgbClr val="3366FF"/>
                </a:solidFill>
              </a:rPr>
              <a:t>+ </a:t>
            </a:r>
            <a:r>
              <a:rPr lang="uk-UA" sz="3600" b="1" dirty="0" smtClean="0">
                <a:solidFill>
                  <a:srgbClr val="3366FF"/>
                </a:solidFill>
              </a:rPr>
              <a:t>4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2439727" y="5274306"/>
            <a:ext cx="179278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54 </a:t>
            </a:r>
            <a:r>
              <a:rPr lang="uk-UA" sz="3600" b="1" dirty="0">
                <a:solidFill>
                  <a:srgbClr val="3366FF"/>
                </a:solidFill>
              </a:rPr>
              <a:t>– </a:t>
            </a:r>
            <a:r>
              <a:rPr lang="uk-UA" sz="3600" b="1" dirty="0" smtClean="0">
                <a:solidFill>
                  <a:srgbClr val="3366FF"/>
                </a:solidFill>
              </a:rPr>
              <a:t>4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32510" y="4492997"/>
            <a:ext cx="7065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54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68078" y="5274306"/>
            <a:ext cx="6709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50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5548819" y="4510874"/>
            <a:ext cx="19521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40 + 2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74486" y="4514923"/>
            <a:ext cx="74022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42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1247" y="3016431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50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12131" y="3050157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4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32510" y="1976638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54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45799" y="2530541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2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31" name="Picture 7" descr="D:\Картинки до тестів\Схема до задач\Схема на зменш числа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33405" r="14381" b="10783"/>
          <a:stretch/>
        </p:blipFill>
        <p:spPr bwMode="auto">
          <a:xfrm>
            <a:off x="8585517" y="2239815"/>
            <a:ext cx="2039550" cy="125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868102" y="2732148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1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37860" y="3156299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40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344736" y="1591703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61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49065" y="3068867"/>
            <a:ext cx="75696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4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C4E30C2-B2AE-EAA7-B3CB-F3E643B1FFD4}"/>
              </a:ext>
            </a:extLst>
          </p:cNvPr>
          <p:cNvSpPr txBox="1"/>
          <p:nvPr/>
        </p:nvSpPr>
        <p:spPr>
          <a:xfrm>
            <a:off x="5548819" y="5318262"/>
            <a:ext cx="195216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</a:rPr>
              <a:t>61 – 1 =</a:t>
            </a:r>
            <a:endParaRPr lang="uk-UA" sz="3600" b="1" dirty="0">
              <a:solidFill>
                <a:srgbClr val="3366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22175" y="5333456"/>
            <a:ext cx="7862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60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3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1748118" y="1284430"/>
            <a:ext cx="7528606" cy="6234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Склади вирази до схем.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 smtClean="0">
                <a:solidFill>
                  <a:srgbClr val="7030A0"/>
                </a:solidFill>
              </a:rPr>
              <a:t> вирази й обчисли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1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989257" y="3604136"/>
            <a:ext cx="2151837" cy="7149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Знаходження суми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4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3347142" y="3604136"/>
            <a:ext cx="2070197" cy="806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Знаходження доданку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5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5699953" y="3662762"/>
            <a:ext cx="2789743" cy="806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Збільшення числа на кілька одиниць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6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8661475" y="3662762"/>
            <a:ext cx="2789743" cy="806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Зменшення числа на кілька одиниць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877A6B5-72B6-89A7-EFF9-E376420B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667" r="72420" b="76637"/>
          <a:stretch/>
        </p:blipFill>
        <p:spPr>
          <a:xfrm>
            <a:off x="653224" y="1395555"/>
            <a:ext cx="6480000" cy="306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1792394" y="472521"/>
            <a:ext cx="8732066" cy="7283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Розв</a:t>
            </a:r>
            <a:r>
              <a:rPr lang="en-US" sz="4000" b="1" dirty="0">
                <a:solidFill>
                  <a:schemeClr val="bg1"/>
                </a:solidFill>
              </a:rPr>
              <a:t>’</a:t>
            </a:r>
            <a:r>
              <a:rPr lang="uk-UA" sz="4000" b="1" dirty="0" err="1">
                <a:solidFill>
                  <a:schemeClr val="bg1"/>
                </a:solidFill>
              </a:rPr>
              <a:t>язую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</a:rPr>
              <a:t>задачу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6FDF4A3B-9CC8-15AD-89C3-4D3C2F848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872" r="72471" b="82038"/>
          <a:stretch/>
        </p:blipFill>
        <p:spPr>
          <a:xfrm>
            <a:off x="638996" y="4379933"/>
            <a:ext cx="6480000" cy="2304000"/>
          </a:xfrm>
          <a:prstGeom prst="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A55E889-ADDE-B193-EBE1-C5B0A1A6E8EE}"/>
              </a:ext>
            </a:extLst>
          </p:cNvPr>
          <p:cNvSpPr txBox="1"/>
          <p:nvPr/>
        </p:nvSpPr>
        <p:spPr>
          <a:xfrm>
            <a:off x="870437" y="4638709"/>
            <a:ext cx="6291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7030A0"/>
                </a:solidFill>
              </a:rPr>
              <a:t>Відповідь: </a:t>
            </a:r>
            <a:r>
              <a:rPr lang="uk-UA" sz="3600" b="1" dirty="0" smtClean="0">
                <a:solidFill>
                  <a:srgbClr val="7030A0"/>
                </a:solidFill>
              </a:rPr>
              <a:t> 7 фігурок з білого шоколаду.</a:t>
            </a:r>
            <a:endParaRPr lang="x-none" sz="3600" b="1" i="1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9039" y="3988479"/>
            <a:ext cx="69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(</a:t>
            </a:r>
            <a:r>
              <a:rPr lang="uk-UA" sz="2800" dirty="0" smtClean="0"/>
              <a:t>ф</a:t>
            </a:r>
            <a:r>
              <a:rPr lang="uk-UA" sz="2400" dirty="0" smtClean="0"/>
              <a:t>.)</a:t>
            </a:r>
            <a:endParaRPr lang="uk-UA" sz="2400" dirty="0"/>
          </a:p>
        </p:txBody>
      </p:sp>
      <p:sp>
        <p:nvSpPr>
          <p:cNvPr id="2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F8EF2A43-1CC5-7E0A-BAF6-1E37302A207E}"/>
              </a:ext>
            </a:extLst>
          </p:cNvPr>
          <p:cNvSpPr/>
          <p:nvPr/>
        </p:nvSpPr>
        <p:spPr>
          <a:xfrm>
            <a:off x="857027" y="2452629"/>
            <a:ext cx="2078338" cy="12229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Ч– 10 </a:t>
            </a:r>
            <a:r>
              <a:rPr lang="uk-UA" sz="2800" b="1" dirty="0" smtClean="0">
                <a:solidFill>
                  <a:srgbClr val="7030A0"/>
                </a:solidFill>
              </a:rPr>
              <a:t>ф.</a:t>
            </a:r>
            <a:endParaRPr lang="uk-UA" sz="4000" b="1" dirty="0" smtClean="0">
              <a:solidFill>
                <a:srgbClr val="7030A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Б – </a:t>
            </a:r>
            <a:r>
              <a:rPr lang="uk-UA" sz="4000" b="1" dirty="0" smtClean="0">
                <a:solidFill>
                  <a:srgbClr val="FF0000"/>
                </a:solidFill>
              </a:rPr>
              <a:t>?</a:t>
            </a:r>
            <a:r>
              <a:rPr lang="uk-UA" sz="2800" b="1" dirty="0" smtClean="0">
                <a:solidFill>
                  <a:srgbClr val="FF0000"/>
                </a:solidFill>
              </a:rPr>
              <a:t>ф.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50147" y="2710157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7030A0"/>
                </a:solidFill>
              </a:rPr>
              <a:t>17</a:t>
            </a:r>
            <a:r>
              <a:rPr lang="uk-UA" sz="2800" b="1" dirty="0" smtClean="0">
                <a:solidFill>
                  <a:srgbClr val="7030A0"/>
                </a:solidFill>
              </a:rPr>
              <a:t>ф.</a:t>
            </a:r>
            <a:endParaRPr lang="uk-UA" sz="4000" b="1" dirty="0">
              <a:solidFill>
                <a:srgbClr val="7030A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6586AB9-6DA4-47BF-B770-35CCE3E42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2935365" y="1400658"/>
            <a:ext cx="843321" cy="9079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0" t="51891" r="62121" b="41888"/>
          <a:stretch/>
        </p:blipFill>
        <p:spPr>
          <a:xfrm>
            <a:off x="4179244" y="1771544"/>
            <a:ext cx="684000" cy="432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CA9EF44-F204-4732-BFBB-CA1D0A914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9037" r="68458" b="66055"/>
          <a:stretch/>
        </p:blipFill>
        <p:spPr>
          <a:xfrm>
            <a:off x="3438598" y="1777879"/>
            <a:ext cx="648502" cy="79261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3995108" y="1883349"/>
            <a:ext cx="283073" cy="226549"/>
            <a:chOff x="3751412" y="3340101"/>
            <a:chExt cx="278500" cy="231775"/>
          </a:xfrm>
        </p:grpSpPr>
        <p:sp>
          <p:nvSpPr>
            <p:cNvPr id="27" name="Овал 26"/>
            <p:cNvSpPr/>
            <p:nvPr/>
          </p:nvSpPr>
          <p:spPr>
            <a:xfrm rot="1164979">
              <a:off x="3751412" y="3340101"/>
              <a:ext cx="161925" cy="23177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895032" y="3348048"/>
              <a:ext cx="134880" cy="215879"/>
            </a:xfrm>
            <a:custGeom>
              <a:avLst/>
              <a:gdLst>
                <a:gd name="connsiteX0" fmla="*/ 71380 w 134880"/>
                <a:gd name="connsiteY0" fmla="*/ 0 h 215879"/>
                <a:gd name="connsiteX1" fmla="*/ 4705 w 134880"/>
                <a:gd name="connsiteY1" fmla="*/ 149225 h 215879"/>
                <a:gd name="connsiteX2" fmla="*/ 14230 w 134880"/>
                <a:gd name="connsiteY2" fmla="*/ 212725 h 215879"/>
                <a:gd name="connsiteX3" fmla="*/ 84080 w 134880"/>
                <a:gd name="connsiteY3" fmla="*/ 200025 h 215879"/>
                <a:gd name="connsiteX4" fmla="*/ 134880 w 134880"/>
                <a:gd name="connsiteY4" fmla="*/ 146050 h 21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80" h="215879">
                  <a:moveTo>
                    <a:pt x="71380" y="0"/>
                  </a:moveTo>
                  <a:cubicBezTo>
                    <a:pt x="42805" y="56885"/>
                    <a:pt x="14230" y="113771"/>
                    <a:pt x="4705" y="149225"/>
                  </a:cubicBezTo>
                  <a:cubicBezTo>
                    <a:pt x="-4820" y="184679"/>
                    <a:pt x="1001" y="204258"/>
                    <a:pt x="14230" y="212725"/>
                  </a:cubicBezTo>
                  <a:cubicBezTo>
                    <a:pt x="27459" y="221192"/>
                    <a:pt x="63972" y="211137"/>
                    <a:pt x="84080" y="200025"/>
                  </a:cubicBezTo>
                  <a:cubicBezTo>
                    <a:pt x="104188" y="188913"/>
                    <a:pt x="119534" y="167481"/>
                    <a:pt x="134880" y="14605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4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8F7CBC1E-B58C-B66B-03C6-8DE59258A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78885" y="4240836"/>
            <a:ext cx="1333235" cy="252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983512C-AF78-9F91-E72E-0A52B91747E0}"/>
              </a:ext>
            </a:extLst>
          </p:cNvPr>
          <p:cNvSpPr txBox="1"/>
          <p:nvPr/>
        </p:nvSpPr>
        <p:spPr>
          <a:xfrm>
            <a:off x="6970642" y="1390355"/>
            <a:ext cx="4764158" cy="267765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Для оздоблення торта використали </a:t>
            </a:r>
            <a:r>
              <a:rPr lang="uk-UA" sz="2800" b="1" dirty="0" smtClean="0">
                <a:solidFill>
                  <a:srgbClr val="FF0000"/>
                </a:solidFill>
              </a:rPr>
              <a:t>17 шоколадних фігурок</a:t>
            </a:r>
            <a:r>
              <a:rPr lang="uk-UA" sz="2800" b="1" dirty="0" smtClean="0">
                <a:solidFill>
                  <a:srgbClr val="7030A0"/>
                </a:solidFill>
              </a:rPr>
              <a:t>. Із них </a:t>
            </a:r>
            <a:r>
              <a:rPr lang="uk-UA" sz="2800" b="1" dirty="0" smtClean="0">
                <a:solidFill>
                  <a:srgbClr val="FF0000"/>
                </a:solidFill>
              </a:rPr>
              <a:t>10 – з чорного </a:t>
            </a:r>
            <a:r>
              <a:rPr lang="uk-UA" sz="2800" b="1" dirty="0" smtClean="0">
                <a:solidFill>
                  <a:srgbClr val="7030A0"/>
                </a:solidFill>
              </a:rPr>
              <a:t>шоколаду, решта – </a:t>
            </a:r>
            <a:r>
              <a:rPr lang="uk-UA" sz="2800" b="1" dirty="0" smtClean="0">
                <a:solidFill>
                  <a:srgbClr val="FF0000"/>
                </a:solidFill>
              </a:rPr>
              <a:t>з білого</a:t>
            </a:r>
            <a:r>
              <a:rPr lang="uk-UA" sz="2800" b="1" dirty="0" smtClean="0">
                <a:solidFill>
                  <a:srgbClr val="7030A0"/>
                </a:solidFill>
              </a:rPr>
              <a:t>. </a:t>
            </a:r>
            <a:r>
              <a:rPr lang="uk-UA" sz="2800" b="1" dirty="0" smtClean="0">
                <a:solidFill>
                  <a:srgbClr val="FF0000"/>
                </a:solidFill>
              </a:rPr>
              <a:t>Скільки</a:t>
            </a:r>
            <a:r>
              <a:rPr lang="uk-UA" sz="2800" b="1" dirty="0" smtClean="0">
                <a:solidFill>
                  <a:srgbClr val="7030A0"/>
                </a:solidFill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фігурок з білого шоколаду </a:t>
            </a:r>
            <a:r>
              <a:rPr lang="uk-UA" sz="2800" b="1" dirty="0" smtClean="0">
                <a:solidFill>
                  <a:srgbClr val="7030A0"/>
                </a:solidFill>
              </a:rPr>
              <a:t>використали?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9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767617A2-890E-A77B-9476-2CE523E4ACCF}"/>
              </a:ext>
            </a:extLst>
          </p:cNvPr>
          <p:cNvSpPr/>
          <p:nvPr/>
        </p:nvSpPr>
        <p:spPr>
          <a:xfrm>
            <a:off x="7314535" y="4240836"/>
            <a:ext cx="3364350" cy="107205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Це задача на знаходження доданка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1" name="Picture 6" descr="Закрытый кронштейн PNG Pic | PNG Arts">
            <a:extLst>
              <a:ext uri="{FF2B5EF4-FFF2-40B4-BE49-F238E27FC236}">
                <a16:creationId xmlns="" xmlns:a16="http://schemas.microsoft.com/office/drawing/2014/main" id="{5CC74A5D-295A-69CA-9E8F-95A27419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/>
        </p:blipFill>
        <p:spPr bwMode="auto">
          <a:xfrm rot="10800000">
            <a:off x="2594286" y="2363005"/>
            <a:ext cx="518659" cy="140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F285CE31-CC49-9C22-F2EF-D5FDFB77C1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2871946" y="4122159"/>
            <a:ext cx="336084" cy="22062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6E0493F3-3D4A-FA26-BA26-097168DB9E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218"/>
          <a:stretch/>
        </p:blipFill>
        <p:spPr>
          <a:xfrm>
            <a:off x="1775451" y="4168246"/>
            <a:ext cx="336084" cy="11895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D97ECE4F-BBEF-3B77-309F-88A60182C8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67113" y="3851220"/>
            <a:ext cx="381740" cy="60433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212DB1A8-4DA9-C66C-8099-E700A1D14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1466357" y="3835494"/>
            <a:ext cx="317675" cy="6868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D97ECE4F-BBEF-3B77-309F-88A60182C8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2167862" y="3835494"/>
            <a:ext cx="381740" cy="60433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E4D4E87E-29B5-3C3F-9CFC-3E081FFABA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2567705" y="3861741"/>
            <a:ext cx="317675" cy="6868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212DB1A8-4DA9-C66C-8099-E700A1D140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3351378" y="3836526"/>
            <a:ext cx="317675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" grpId="0"/>
      <p:bldP spid="20" grpId="0"/>
      <p:bldP spid="22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3221" y="494528"/>
            <a:ext cx="8732066" cy="73555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3221" y="1307014"/>
            <a:ext cx="8801850" cy="495104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8034" y="5898524"/>
            <a:ext cx="10560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Взято з каналу З </a:t>
            </a:r>
            <a:r>
              <a:rPr lang="ru-RU" dirty="0" err="1"/>
              <a:t>любов'ю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-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</a:t>
            </a:r>
          </a:p>
          <a:p>
            <a:pPr algn="ctr"/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839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2110894" y="557722"/>
            <a:ext cx="8732066" cy="85742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Логічна задача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6" y="1555458"/>
            <a:ext cx="2086630" cy="39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AC2FCEAD-8915-7416-BFBF-C93C20B86ABC}"/>
              </a:ext>
            </a:extLst>
          </p:cNvPr>
          <p:cNvSpPr/>
          <p:nvPr/>
        </p:nvSpPr>
        <p:spPr>
          <a:xfrm>
            <a:off x="2225380" y="1539355"/>
            <a:ext cx="8226197" cy="12430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У першій клітці 6 хвилястих папужок, а в другій – 5.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 </a:t>
            </a:r>
            <a:r>
              <a:rPr lang="uk-UA" sz="2400" b="1" dirty="0">
                <a:solidFill>
                  <a:srgbClr val="7030A0"/>
                </a:solidFill>
              </a:rPr>
              <a:t>першої клітки пересадили в другу 1 папужку.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Чи </a:t>
            </a:r>
            <a:r>
              <a:rPr lang="uk-UA" sz="2400" b="1" dirty="0">
                <a:solidFill>
                  <a:srgbClr val="7030A0"/>
                </a:solidFill>
              </a:rPr>
              <a:t>порівну стало папужок у клітках?</a:t>
            </a:r>
            <a:endParaRPr lang="uk-UA" sz="2400" b="1" i="1" u="sng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4" b="7155"/>
          <a:stretch/>
        </p:blipFill>
        <p:spPr>
          <a:xfrm>
            <a:off x="3784168" y="2817092"/>
            <a:ext cx="7197869" cy="3203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8466" y="3803102"/>
            <a:ext cx="553791" cy="8957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2929" y="4554785"/>
            <a:ext cx="698655" cy="11301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688" y="3731046"/>
            <a:ext cx="553791" cy="895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8479" y="3970761"/>
            <a:ext cx="553791" cy="89579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8479" y="4812454"/>
            <a:ext cx="553791" cy="8957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3136" y="4789112"/>
            <a:ext cx="553791" cy="895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87" y="4698898"/>
            <a:ext cx="1110216" cy="11304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892" y="4156096"/>
            <a:ext cx="882029" cy="8980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31" y="3862522"/>
            <a:ext cx="564667" cy="5749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80" y="4104947"/>
            <a:ext cx="694873" cy="707507"/>
          </a:xfrm>
          <a:prstGeom prst="rect">
            <a:avLst/>
          </a:prstGeom>
        </p:spPr>
      </p:pic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0859 -0.00278 0.00651 -0.00162 0.01354 -0.00533 C 0.01432 -0.00579 0.01511 -0.00602 0.01589 -0.00672 C 0.01771 -0.00834 0.01927 -0.01042 0.02109 -0.01204 C 0.02279 -0.01343 0.02956 -0.0176 0.03177 -0.01875 C 0.03633 -0.02107 0.03776 -0.0206 0.04388 -0.0213 C 0.05326 -0.0206 0.06263 -0.02037 0.07188 -0.01875 C 0.07461 -0.01829 0.07669 -0.01598 0.07878 -0.01343 C 0.08008 -0.01158 0.08138 -0.00996 0.08255 -0.00787 C 0.08386 -0.00579 0.08503 -0.00324 0.08633 -0.00116 C 0.09479 0.01157 0.09024 0.00162 0.09466 0.01227 C 0.09518 0.01504 0.09622 0.02106 0.09688 0.02291 C 0.09779 0.02546 0.09896 0.02754 0.1 0.02963 C 0.10026 0.03102 0.10026 0.03264 0.10078 0.03379 C 0.10234 0.03727 0.10365 0.04213 0.10599 0.04305 C 0.11537 0.04722 0.1138 0.04745 0.12266 0.04861 C 0.12747 0.04907 0.13229 0.04953 0.13711 0.05 C 0.14271 0.04953 0.14818 0.0493 0.15378 0.04861 C 0.15469 0.04838 0.15807 0.04652 0.15912 0.04583 C 0.16081 0.04467 0.1625 0.04259 0.16432 0.0419 C 0.16641 0.04097 0.16836 0.04097 0.17044 0.04051 C 0.17318 0.03912 0.17604 0.03796 0.17878 0.03634 C 0.18138 0.03495 0.18372 0.0324 0.18633 0.03102 C 0.18932 0.02963 0.19245 0.02963 0.19544 0.02847 C 0.19779 0.02731 0.2 0.02546 0.20221 0.0243 C 0.20781 0.02152 0.20925 0.02222 0.21445 0.01898 C 0.2155 0.01828 0.21641 0.01713 0.21745 0.0162 C 0.21797 0.01412 0.2181 0.01157 0.21888 0.00949 C 0.21992 0.00717 0.22214 0.00625 0.22344 0.00555 L 0.22734 -0.00116 L 0.22734 -0.00116 " pathEditMode="relative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6" y="3153995"/>
            <a:ext cx="1626989" cy="3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791200"/>
            <a:ext cx="1099458" cy="10667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 </a:t>
            </a:r>
          </a:p>
        </p:txBody>
      </p:sp>
      <p:pic>
        <p:nvPicPr>
          <p:cNvPr id="2" name="Picture 2" descr="D:\1 клас\2 Матем\1 УРОКИ Листопад\6 Числа 21_100\№100 Числа 41-90\2024-03-14_005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17" y="1381123"/>
            <a:ext cx="6488567" cy="5063673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720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6" y="3153995"/>
            <a:ext cx="1626989" cy="3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-1" y="5791200"/>
            <a:ext cx="1099458" cy="10667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 </a:t>
            </a:r>
          </a:p>
        </p:txBody>
      </p:sp>
      <p:pic>
        <p:nvPicPr>
          <p:cNvPr id="2050" name="Picture 2" descr="D:\1 клас\2 Матем\1 УРОКИ Листопад\6 Числа 21_100\№100 Числа 41-90\2024-03-14_005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53180"/>
            <a:ext cx="7051184" cy="5263205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33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Купить Yong Jun Guanpo - бюджетный кубик рубика 2х2 с лучшим соотношением  цена/качество - Kana скоростные кубики Рубика">
            <a:extLst>
              <a:ext uri="{FF2B5EF4-FFF2-40B4-BE49-F238E27FC236}">
                <a16:creationId xmlns="" xmlns:a16="http://schemas.microsoft.com/office/drawing/2014/main" id="{796C247A-A59E-30CB-6320-D39528A5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499" y="1816768"/>
            <a:ext cx="4017585" cy="40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3">
            <a:extLst>
              <a:ext uri="{FF2B5EF4-FFF2-40B4-BE49-F238E27FC236}">
                <a16:creationId xmlns="" xmlns:a16="http://schemas.microsoft.com/office/drawing/2014/main" id="{FBC45B7A-4986-AF89-478E-08D6807FDFA9}"/>
              </a:ext>
            </a:extLst>
          </p:cNvPr>
          <p:cNvSpPr/>
          <p:nvPr/>
        </p:nvSpPr>
        <p:spPr>
          <a:xfrm>
            <a:off x="1186543" y="515717"/>
            <a:ext cx="9535886" cy="1117139"/>
          </a:xfrm>
          <a:prstGeom prst="roundRect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Зі скількох малих кубиків складається великий куб? </a:t>
            </a:r>
          </a:p>
        </p:txBody>
      </p:sp>
      <p:pic>
        <p:nvPicPr>
          <p:cNvPr id="19" name="Picture 2" descr="Картинки по запросу &quot;клипарт лампочка&quot;">
            <a:extLst>
              <a:ext uri="{FF2B5EF4-FFF2-40B4-BE49-F238E27FC236}">
                <a16:creationId xmlns="" xmlns:a16="http://schemas.microsoft.com/office/drawing/2014/main" id="{E8D77BE4-BC44-F433-086C-027D68E0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33051" y="1816768"/>
            <a:ext cx="1855305" cy="2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817458" y="705349"/>
            <a:ext cx="8732066" cy="7206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2" name="Picture 6" descr="Правила поведінки здобувачів освіт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20" y="1587490"/>
            <a:ext cx="2488366" cy="428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n de tema de niña detrás del escritorio de la escuela 2 carteles para  la pared • pósters vector, vector, obras de arte | myloview.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0488" y="1587489"/>
            <a:ext cx="4436117" cy="35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20865" y="2019400"/>
            <a:ext cx="255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Добрий день!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562883" y="1828776"/>
            <a:ext cx="3073941" cy="2281476"/>
          </a:xfrm>
          <a:prstGeom prst="roundRect">
            <a:avLst/>
          </a:prstGeom>
          <a:gradFill flip="none" rotWithShape="1">
            <a:gsLst>
              <a:gs pos="0">
                <a:srgbClr val="00C563">
                  <a:tint val="66000"/>
                  <a:satMod val="160000"/>
                </a:srgbClr>
              </a:gs>
              <a:gs pos="50000">
                <a:srgbClr val="00C563">
                  <a:tint val="44500"/>
                  <a:satMod val="160000"/>
                </a:srgbClr>
              </a:gs>
              <a:gs pos="100000">
                <a:srgbClr val="00C5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C5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Усім, усім добрий день!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Геть з дороги, наша лінь!</a:t>
            </a:r>
          </a:p>
        </p:txBody>
      </p:sp>
      <p:sp>
        <p:nvSpPr>
          <p:cNvPr id="23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579708" y="5272641"/>
            <a:ext cx="5690868" cy="1191816"/>
          </a:xfrm>
          <a:prstGeom prst="roundRect">
            <a:avLst/>
          </a:prstGeom>
          <a:gradFill flip="none" rotWithShape="1">
            <a:gsLst>
              <a:gs pos="0">
                <a:srgbClr val="00C563">
                  <a:tint val="66000"/>
                  <a:satMod val="160000"/>
                </a:srgbClr>
              </a:gs>
              <a:gs pos="50000">
                <a:srgbClr val="00C563">
                  <a:tint val="44500"/>
                  <a:satMod val="160000"/>
                </a:srgbClr>
              </a:gs>
              <a:gs pos="100000">
                <a:srgbClr val="00C5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C5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Хай не заважає працювати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Гарним хлопцям і дівчатам.</a:t>
            </a:r>
          </a:p>
        </p:txBody>
      </p:sp>
    </p:spTree>
    <p:extLst>
      <p:ext uri="{BB962C8B-B14F-4D97-AF65-F5344CB8AC3E}">
        <p14:creationId xmlns:p14="http://schemas.microsoft.com/office/powerpoint/2010/main" val="733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72872" y="1350229"/>
            <a:ext cx="3140210" cy="1655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Зроби моделі будь-якого трикутника 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і чотирикутника </a:t>
            </a:r>
          </a:p>
          <a:p>
            <a:pPr algn="ctr"/>
            <a:r>
              <a:rPr lang="uk-UA" sz="2000" b="1" dirty="0">
                <a:solidFill>
                  <a:srgbClr val="7030A0"/>
                </a:solidFill>
              </a:rPr>
              <a:t>з олівців.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42977" y="408460"/>
            <a:ext cx="8732066" cy="8760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Практична робота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55011" y="1959761"/>
            <a:ext cx="8216900" cy="374873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8926" flipH="1">
            <a:off x="4742797" y="2760128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2653"/>
          <a:stretch/>
        </p:blipFill>
        <p:spPr>
          <a:xfrm>
            <a:off x="7223284" y="2168942"/>
            <a:ext cx="4292994" cy="3171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57347"/>
          <a:stretch/>
        </p:blipFill>
        <p:spPr>
          <a:xfrm>
            <a:off x="4118437" y="2168941"/>
            <a:ext cx="3192919" cy="3171997"/>
          </a:xfrm>
          <a:prstGeom prst="rect">
            <a:avLst/>
          </a:prstGeom>
        </p:spPr>
      </p:pic>
      <p:pic>
        <p:nvPicPr>
          <p:cNvPr id="11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4360" flipH="1">
            <a:off x="5071920" y="3579425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4" flipH="1">
            <a:off x="5756805" y="2806811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4" flipH="1">
            <a:off x="7963699" y="2914864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6310" flipH="1">
            <a:off x="9235127" y="3652593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6310" flipH="1">
            <a:off x="8548037" y="1887550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ensil Menggambar Seni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4" flipH="1">
            <a:off x="9867836" y="2524281"/>
            <a:ext cx="1048493" cy="18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r Peabody Stickers | Redbubble">
            <a:extLst>
              <a:ext uri="{FF2B5EF4-FFF2-40B4-BE49-F238E27FC236}">
                <a16:creationId xmlns="" xmlns:a16="http://schemas.microsoft.com/office/drawing/2014/main" id="{B1960473-17CC-E77A-C983-767ADB71D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32687" y="3005285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hlinkClick r:id="rId2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17150" y="565600"/>
            <a:ext cx="8811364" cy="86042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275490" y="1870364"/>
            <a:ext cx="2598052" cy="453896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776153" y="1454727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1425" y="2201620"/>
            <a:ext cx="1286181" cy="128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Кубик рубика гифки, анимированные GIF изображения кубик рубика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3" y="1785178"/>
            <a:ext cx="3393613" cy="33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3972313" y="4033774"/>
            <a:ext cx="2245614" cy="2033394"/>
          </a:xfrm>
          <a:prstGeom prst="rect">
            <a:avLst/>
          </a:prstGeom>
          <a:solidFill>
            <a:srgbClr val="FFE503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663387" y="4030327"/>
            <a:ext cx="2245614" cy="2033394"/>
          </a:xfrm>
          <a:prstGeom prst="rect">
            <a:avLst/>
          </a:prstGeom>
          <a:solidFill>
            <a:srgbClr val="C41E3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9363846" y="4033774"/>
            <a:ext cx="2245614" cy="2033394"/>
          </a:xfrm>
          <a:prstGeom prst="rect">
            <a:avLst/>
          </a:prstGeom>
          <a:solidFill>
            <a:srgbClr val="0051B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225148" y="1552721"/>
            <a:ext cx="413869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Кубик, діти не простий,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Незвичайний – чарівний.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34190" y="2506828"/>
            <a:ext cx="413869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Він знання перевіряє,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Працювать допомагає.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851894" y="494529"/>
            <a:ext cx="8732066" cy="74644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«Чарівний кубик»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64773" y="4624580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49792" y="4142528"/>
            <a:ext cx="2236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372887" y="4569971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3" y="1267716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8219" y="1615157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926937" y="2826603"/>
            <a:ext cx="226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+ 3 = </a:t>
            </a:r>
          </a:p>
        </p:txBody>
      </p:sp>
      <p:pic>
        <p:nvPicPr>
          <p:cNvPr id="36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188" y="893752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42551" y="1302665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</a:p>
        </p:txBody>
      </p:sp>
      <p:pic>
        <p:nvPicPr>
          <p:cNvPr id="38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00" y="1267716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996" y="1615157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764714" y="2826603"/>
            <a:ext cx="226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– 5 = </a:t>
            </a:r>
          </a:p>
        </p:txBody>
      </p:sp>
      <p:pic>
        <p:nvPicPr>
          <p:cNvPr id="41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965" y="893752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117051" y="1291118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</a:p>
        </p:txBody>
      </p:sp>
      <p:pic>
        <p:nvPicPr>
          <p:cNvPr id="43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77" y="1267716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3773" y="1615157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8602491" y="2826603"/>
            <a:ext cx="226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+ 1 = </a:t>
            </a:r>
          </a:p>
        </p:txBody>
      </p:sp>
      <p:pic>
        <p:nvPicPr>
          <p:cNvPr id="46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5742" y="893752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0954828" y="1291118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</a:p>
        </p:txBody>
      </p:sp>
      <p:pic>
        <p:nvPicPr>
          <p:cNvPr id="48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49" y="3973213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0145" y="4320654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2448274" y="5532099"/>
            <a:ext cx="2552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+ 2 = </a:t>
            </a:r>
          </a:p>
        </p:txBody>
      </p:sp>
      <p:pic>
        <p:nvPicPr>
          <p:cNvPr id="76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2114" y="3599249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4871200" y="3996615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</a:p>
        </p:txBody>
      </p:sp>
      <p:pic>
        <p:nvPicPr>
          <p:cNvPr id="78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40" y="3973213"/>
            <a:ext cx="3450169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4337" y="4320654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6512935" y="5517776"/>
            <a:ext cx="3013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 = </a:t>
            </a:r>
          </a:p>
        </p:txBody>
      </p:sp>
      <p:pic>
        <p:nvPicPr>
          <p:cNvPr id="85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6306" y="3599249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8936556" y="3996615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701932" y="422210"/>
            <a:ext cx="8732066" cy="8455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«Поливаємо квіточки»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40" grpId="0"/>
      <p:bldP spid="42" grpId="0"/>
      <p:bldP spid="45" grpId="0"/>
      <p:bldP spid="47" grpId="0"/>
      <p:bldP spid="75" grpId="0"/>
      <p:bldP spid="77" grpId="0"/>
      <p:bldP spid="80" grpId="0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3" y="1267716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8219" y="1615157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37674" y="2826603"/>
            <a:ext cx="226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+ 3 = </a:t>
            </a:r>
          </a:p>
        </p:txBody>
      </p:sp>
      <p:pic>
        <p:nvPicPr>
          <p:cNvPr id="53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0188" y="893752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3342551" y="1302665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</a:p>
        </p:txBody>
      </p:sp>
      <p:pic>
        <p:nvPicPr>
          <p:cNvPr id="55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00" y="1267716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996" y="1615157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764714" y="2826603"/>
            <a:ext cx="226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+ 5 = </a:t>
            </a:r>
          </a:p>
        </p:txBody>
      </p:sp>
      <p:pic>
        <p:nvPicPr>
          <p:cNvPr id="58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965" y="893752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7117051" y="1291118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</a:p>
        </p:txBody>
      </p:sp>
      <p:pic>
        <p:nvPicPr>
          <p:cNvPr id="60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77" y="1267716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3773" y="1615157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8602491" y="2826603"/>
            <a:ext cx="226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1 = </a:t>
            </a:r>
          </a:p>
        </p:txBody>
      </p:sp>
      <p:pic>
        <p:nvPicPr>
          <p:cNvPr id="63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5742" y="893752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10954828" y="1291118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</a:p>
        </p:txBody>
      </p:sp>
      <p:pic>
        <p:nvPicPr>
          <p:cNvPr id="65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49" y="3973213"/>
            <a:ext cx="3330440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0145" y="4320654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448274" y="5532099"/>
            <a:ext cx="2552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+ 2 = </a:t>
            </a:r>
          </a:p>
        </p:txBody>
      </p:sp>
      <p:pic>
        <p:nvPicPr>
          <p:cNvPr id="68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2114" y="3599249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4871200" y="3996615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</a:p>
        </p:txBody>
      </p:sp>
      <p:pic>
        <p:nvPicPr>
          <p:cNvPr id="70" name="Picture 6" descr="Пин от пользователя Izabela Prisneac на доске BOUQUET | Ботанические  иллюстрации, Цветники, Цве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40" y="3973213"/>
            <a:ext cx="3450169" cy="23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Гифка прозрачный белый цветы гиф картинка, скачать анимированный gif на  GIFER от Malraja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4337" y="4320654"/>
            <a:ext cx="1802517" cy="10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6512935" y="5517776"/>
            <a:ext cx="3013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+ 3 = </a:t>
            </a:r>
          </a:p>
        </p:txBody>
      </p:sp>
      <p:pic>
        <p:nvPicPr>
          <p:cNvPr id="73" name="Picture 16" descr="Лейка векторы, картинки, клипарт Лейка | скачать на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6306" y="3599249"/>
            <a:ext cx="2098173" cy="20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8979650" y="4014747"/>
            <a:ext cx="86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701932" y="422210"/>
            <a:ext cx="8732066" cy="8455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«Поливаємо квіточки»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4" grpId="0"/>
      <p:bldP spid="57" grpId="0"/>
      <p:bldP spid="59" grpId="0"/>
      <p:bldP spid="62" grpId="0"/>
      <p:bldP spid="64" grpId="0"/>
      <p:bldP spid="67" grpId="0"/>
      <p:bldP spid="69" grpId="0"/>
      <p:bldP spid="72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8527" t="52736" r="8718"/>
          <a:stretch/>
        </p:blipFill>
        <p:spPr>
          <a:xfrm>
            <a:off x="2959287" y="1470121"/>
            <a:ext cx="1852890" cy="2125530"/>
          </a:xfrm>
          <a:prstGeom prst="rect">
            <a:avLst/>
          </a:prstGeom>
        </p:spPr>
      </p:pic>
      <p:sp useBgFill="1">
        <p:nvSpPr>
          <p:cNvPr id="14" name="TextBox 13"/>
          <p:cNvSpPr txBox="1"/>
          <p:nvPr/>
        </p:nvSpPr>
        <p:spPr>
          <a:xfrm>
            <a:off x="5027367" y="1261327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63816" y="587829"/>
            <a:ext cx="8732066" cy="77386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«Попереднє число»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596" y="1432094"/>
            <a:ext cx="1263251" cy="2212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r="65468" b="50067"/>
          <a:stretch/>
        </p:blipFill>
        <p:spPr>
          <a:xfrm>
            <a:off x="7822090" y="1339928"/>
            <a:ext cx="1539451" cy="23100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61501" y="2198864"/>
            <a:ext cx="97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55550" y="1877533"/>
            <a:ext cx="958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 descr="Lenagold - Клипарт - Мя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7" y="4986956"/>
            <a:ext cx="1373415" cy="13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00">
                        <a14:foregroundMark x1="35800" y1="35070" x2="35800" y2="35070"/>
                        <a14:foregroundMark x1="50600" y1="51102" x2="50600" y2="51102"/>
                        <a14:foregroundMark x1="41800" y1="44489" x2="41800" y2="44489"/>
                        <a14:foregroundMark x1="41800" y1="41683" x2="41800" y2="41683"/>
                        <a14:foregroundMark x1="56200" y1="63928" x2="56200" y2="63928"/>
                        <a14:foregroundMark x1="60400" y1="71343" x2="60400" y2="71343"/>
                        <a14:foregroundMark x1="95800" y1="47295" x2="95800" y2="47295"/>
                        <a14:foregroundMark x1="88000" y1="37074" x2="88000" y2="37074"/>
                        <a14:foregroundMark x1="85400" y1="33467" x2="85400" y2="33467"/>
                        <a14:foregroundMark x1="74000" y1="22244" x2="74000" y2="22244"/>
                        <a14:foregroundMark x1="69000" y1="14028" x2="69000" y2="14028"/>
                        <a14:foregroundMark x1="64600" y1="10220" x2="64600" y2="10220"/>
                        <a14:foregroundMark x1="79800" y1="25050" x2="79800" y2="25050"/>
                        <a14:foregroundMark x1="91200" y1="58116" x2="91200" y2="58116"/>
                        <a14:foregroundMark x1="88400" y1="44890" x2="88400" y2="44890"/>
                        <a14:foregroundMark x1="88400" y1="42886" x2="88400" y2="42886"/>
                        <a14:foregroundMark x1="68600" y1="19439" x2="68600" y2="19439"/>
                        <a14:foregroundMark x1="56200" y1="8216" x2="56200" y2="8216"/>
                        <a14:foregroundMark x1="34000" y1="41683" x2="34000" y2="41683"/>
                        <a14:foregroundMark x1="33200" y1="29259" x2="33200" y2="29259"/>
                        <a14:foregroundMark x1="33200" y1="26052" x2="33200" y2="26052"/>
                        <a14:foregroundMark x1="45600" y1="54309" x2="45600" y2="54309"/>
                        <a14:foregroundMark x1="53000" y1="68737" x2="53000" y2="68737"/>
                        <a14:foregroundMark x1="54600" y1="73747" x2="54600" y2="73747"/>
                        <a14:foregroundMark x1="64000" y1="77956" x2="64000" y2="77956"/>
                        <a14:foregroundMark x1="55400" y1="56513" x2="55400" y2="56513"/>
                        <a14:foregroundMark x1="39400" y1="46894" x2="39400" y2="46894"/>
                        <a14:foregroundMark x1="40600" y1="30461" x2="40600" y2="30461"/>
                        <a14:foregroundMark x1="30000" y1="30461" x2="30000" y2="30461"/>
                        <a14:foregroundMark x1="44000" y1="56914" x2="44000" y2="56914"/>
                        <a14:foregroundMark x1="60800" y1="82766" x2="60800" y2="82766"/>
                        <a14:foregroundMark x1="49800" y1="60521" x2="49800" y2="60521"/>
                        <a14:foregroundMark x1="46400" y1="46493" x2="46400" y2="46493"/>
                        <a14:foregroundMark x1="28000" y1="34669" x2="28000" y2="34669"/>
                        <a14:foregroundMark x1="30800" y1="25050" x2="30800" y2="25050"/>
                        <a14:foregroundMark x1="43200" y1="33868" x2="43200" y2="33868"/>
                        <a14:foregroundMark x1="46400" y1="40882" x2="46400" y2="40882"/>
                        <a14:foregroundMark x1="55000" y1="80762" x2="55000" y2="80762"/>
                        <a14:foregroundMark x1="69000" y1="79559" x2="70200" y2="79559"/>
                        <a14:foregroundMark x1="66200" y1="69138" x2="66200" y2="69138"/>
                        <a14:foregroundMark x1="60400" y1="59319" x2="60400" y2="59319"/>
                        <a14:foregroundMark x1="52600" y1="44489" x2="52600" y2="44489"/>
                        <a14:foregroundMark x1="41800" y1="51503" x2="41800" y2="51503"/>
                        <a14:foregroundMark x1="28000" y1="41283" x2="28000" y2="41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31" y="4976303"/>
            <a:ext cx="1394691" cy="13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Мячи - на прозрачном фоне | Фон, Картин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23" y="4786329"/>
            <a:ext cx="1625644" cy="162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59" y="4952300"/>
            <a:ext cx="1415904" cy="1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768" y="4702596"/>
            <a:ext cx="1626073" cy="16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86803" y="5091319"/>
            <a:ext cx="1073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85273" y="5078748"/>
            <a:ext cx="1117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8945" y="5044092"/>
            <a:ext cx="1273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99365" y="5010239"/>
            <a:ext cx="1129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29972" y="5044092"/>
            <a:ext cx="105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36642" r="30363" b="51078"/>
          <a:stretch/>
        </p:blipFill>
        <p:spPr>
          <a:xfrm>
            <a:off x="5600323" y="1461905"/>
            <a:ext cx="1370018" cy="210803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/>
          <a:srcRect l="15931" t="52792" r="51075" b="363"/>
          <a:stretch/>
        </p:blipFill>
        <p:spPr>
          <a:xfrm>
            <a:off x="857437" y="1497835"/>
            <a:ext cx="1474100" cy="21718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21145537">
            <a:off x="1210246" y="2344056"/>
            <a:ext cx="1118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1333" y="2103724"/>
            <a:ext cx="973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00920" y="1445993"/>
            <a:ext cx="1078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4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/>
      <p:bldP spid="28" grpId="0"/>
      <p:bldP spid="29" grpId="0"/>
      <p:bldP spid="30" grpId="0"/>
      <p:bldP spid="31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48527" t="52736" r="8718"/>
          <a:stretch/>
        </p:blipFill>
        <p:spPr>
          <a:xfrm>
            <a:off x="2959287" y="1428254"/>
            <a:ext cx="1852890" cy="2125530"/>
          </a:xfrm>
          <a:prstGeom prst="rect">
            <a:avLst/>
          </a:prstGeom>
        </p:spPr>
      </p:pic>
      <p:sp useBgFill="1">
        <p:nvSpPr>
          <p:cNvPr id="10" name="TextBox 9"/>
          <p:cNvSpPr txBox="1"/>
          <p:nvPr/>
        </p:nvSpPr>
        <p:spPr>
          <a:xfrm>
            <a:off x="5027367" y="1219460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596" y="1390227"/>
            <a:ext cx="1263251" cy="2212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r="65468" b="50067"/>
          <a:stretch/>
        </p:blipFill>
        <p:spPr>
          <a:xfrm>
            <a:off x="7822090" y="1298061"/>
            <a:ext cx="1539451" cy="23100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09348" y="2137938"/>
            <a:ext cx="1023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57114" y="1835666"/>
            <a:ext cx="1071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Lenagold - Клипарт - Мя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3" y="4870916"/>
            <a:ext cx="1373415" cy="13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00">
                        <a14:foregroundMark x1="35800" y1="35070" x2="35800" y2="35070"/>
                        <a14:foregroundMark x1="50600" y1="51102" x2="50600" y2="51102"/>
                        <a14:foregroundMark x1="41800" y1="44489" x2="41800" y2="44489"/>
                        <a14:foregroundMark x1="41800" y1="41683" x2="41800" y2="41683"/>
                        <a14:foregroundMark x1="56200" y1="63928" x2="56200" y2="63928"/>
                        <a14:foregroundMark x1="60400" y1="71343" x2="60400" y2="71343"/>
                        <a14:foregroundMark x1="95800" y1="47295" x2="95800" y2="47295"/>
                        <a14:foregroundMark x1="88000" y1="37074" x2="88000" y2="37074"/>
                        <a14:foregroundMark x1="85400" y1="33467" x2="85400" y2="33467"/>
                        <a14:foregroundMark x1="74000" y1="22244" x2="74000" y2="22244"/>
                        <a14:foregroundMark x1="69000" y1="14028" x2="69000" y2="14028"/>
                        <a14:foregroundMark x1="64600" y1="10220" x2="64600" y2="10220"/>
                        <a14:foregroundMark x1="79800" y1="25050" x2="79800" y2="25050"/>
                        <a14:foregroundMark x1="91200" y1="58116" x2="91200" y2="58116"/>
                        <a14:foregroundMark x1="88400" y1="44890" x2="88400" y2="44890"/>
                        <a14:foregroundMark x1="88400" y1="42886" x2="88400" y2="42886"/>
                        <a14:foregroundMark x1="68600" y1="19439" x2="68600" y2="19439"/>
                        <a14:foregroundMark x1="56200" y1="8216" x2="56200" y2="8216"/>
                        <a14:foregroundMark x1="34000" y1="41683" x2="34000" y2="41683"/>
                        <a14:foregroundMark x1="33200" y1="29259" x2="33200" y2="29259"/>
                        <a14:foregroundMark x1="33200" y1="26052" x2="33200" y2="26052"/>
                        <a14:foregroundMark x1="45600" y1="54309" x2="45600" y2="54309"/>
                        <a14:foregroundMark x1="53000" y1="68737" x2="53000" y2="68737"/>
                        <a14:foregroundMark x1="54600" y1="73747" x2="54600" y2="73747"/>
                        <a14:foregroundMark x1="64000" y1="77956" x2="64000" y2="77956"/>
                        <a14:foregroundMark x1="55400" y1="56513" x2="55400" y2="56513"/>
                        <a14:foregroundMark x1="39400" y1="46894" x2="39400" y2="46894"/>
                        <a14:foregroundMark x1="40600" y1="30461" x2="40600" y2="30461"/>
                        <a14:foregroundMark x1="30000" y1="30461" x2="30000" y2="30461"/>
                        <a14:foregroundMark x1="44000" y1="56914" x2="44000" y2="56914"/>
                        <a14:foregroundMark x1="60800" y1="82766" x2="60800" y2="82766"/>
                        <a14:foregroundMark x1="49800" y1="60521" x2="49800" y2="60521"/>
                        <a14:foregroundMark x1="46400" y1="46493" x2="46400" y2="46493"/>
                        <a14:foregroundMark x1="28000" y1="34669" x2="28000" y2="34669"/>
                        <a14:foregroundMark x1="30800" y1="25050" x2="30800" y2="25050"/>
                        <a14:foregroundMark x1="43200" y1="33868" x2="43200" y2="33868"/>
                        <a14:foregroundMark x1="46400" y1="40882" x2="46400" y2="40882"/>
                        <a14:foregroundMark x1="55000" y1="80762" x2="55000" y2="80762"/>
                        <a14:foregroundMark x1="69000" y1="79559" x2="70200" y2="79559"/>
                        <a14:foregroundMark x1="66200" y1="69138" x2="66200" y2="69138"/>
                        <a14:foregroundMark x1="60400" y1="59319" x2="60400" y2="59319"/>
                        <a14:foregroundMark x1="52600" y1="44489" x2="52600" y2="44489"/>
                        <a14:foregroundMark x1="41800" y1="51503" x2="41800" y2="51503"/>
                        <a14:foregroundMark x1="28000" y1="41283" x2="28000" y2="41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37" y="4860263"/>
            <a:ext cx="1394691" cy="13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Мячи - на прозрачном фоне | Фон, Картин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4670289"/>
            <a:ext cx="1625644" cy="162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5" y="4836260"/>
            <a:ext cx="1415904" cy="1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Картинки по запросу &quot;клипарт мяч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774" y="4586556"/>
            <a:ext cx="1626073" cy="16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63176" y="4975279"/>
            <a:ext cx="139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7868" y="4975279"/>
            <a:ext cx="1117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29471" y="4894199"/>
            <a:ext cx="106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30496" y="4928052"/>
            <a:ext cx="1208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461978" y="4928052"/>
            <a:ext cx="1051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/>
          <a:srcRect l="36642" r="30363" b="51078"/>
          <a:stretch/>
        </p:blipFill>
        <p:spPr>
          <a:xfrm>
            <a:off x="5600323" y="1420038"/>
            <a:ext cx="1370018" cy="210803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/>
          <a:srcRect l="15931" t="52792" r="51075" b="363"/>
          <a:stretch/>
        </p:blipFill>
        <p:spPr>
          <a:xfrm>
            <a:off x="857437" y="1455968"/>
            <a:ext cx="1474100" cy="21718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21145537">
            <a:off x="1190476" y="2302604"/>
            <a:ext cx="1050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42492" y="2083658"/>
            <a:ext cx="1018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01167" y="1437405"/>
            <a:ext cx="1063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763816" y="587829"/>
            <a:ext cx="8732066" cy="77386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«Наступне </a:t>
            </a:r>
            <a:r>
              <a:rPr lang="uk-UA" sz="4000" b="1" dirty="0">
                <a:solidFill>
                  <a:schemeClr val="bg1"/>
                </a:solidFill>
              </a:rPr>
              <a:t>число»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1733067" y="434130"/>
            <a:ext cx="8296385" cy="74407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pic>
        <p:nvPicPr>
          <p:cNvPr id="4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6DE8DDD5-22A6-5B44-19F5-6FF5BB07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5" y="3646714"/>
            <a:ext cx="1633148" cy="30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1754840" y="1323711"/>
            <a:ext cx="3981932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Запишіть </a:t>
            </a:r>
            <a:r>
              <a:rPr lang="uk-UA" sz="2800" b="1" dirty="0" smtClean="0">
                <a:solidFill>
                  <a:srgbClr val="7030A0"/>
                </a:solidFill>
              </a:rPr>
              <a:t>цифрами числа: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7030A0"/>
                </a:solidFill>
              </a:rPr>
              <a:t>сорок </a:t>
            </a:r>
            <a:r>
              <a:rPr lang="uk-UA" sz="2800" b="1" dirty="0">
                <a:solidFill>
                  <a:srgbClr val="7030A0"/>
                </a:solidFill>
              </a:rPr>
              <a:t>один,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7030A0"/>
                </a:solidFill>
              </a:rPr>
              <a:t>сімдесят </a:t>
            </a:r>
            <a:r>
              <a:rPr lang="uk-UA" sz="2800" b="1" dirty="0" smtClean="0">
                <a:solidFill>
                  <a:srgbClr val="7030A0"/>
                </a:solidFill>
              </a:rPr>
              <a:t>шість, </a:t>
            </a:r>
            <a:endParaRPr lang="uk-UA" sz="28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7030A0"/>
                </a:solidFill>
              </a:rPr>
              <a:t>шістдесят </a:t>
            </a:r>
            <a:r>
              <a:rPr lang="uk-UA" sz="2800" b="1" dirty="0" smtClean="0">
                <a:solidFill>
                  <a:srgbClr val="7030A0"/>
                </a:solidFill>
              </a:rPr>
              <a:t>три, </a:t>
            </a:r>
            <a:endParaRPr lang="uk-UA" sz="28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7030A0"/>
                </a:solidFill>
              </a:rPr>
              <a:t>тридцять </a:t>
            </a:r>
            <a:r>
              <a:rPr lang="uk-UA" sz="2800" b="1" dirty="0" smtClean="0">
                <a:solidFill>
                  <a:srgbClr val="7030A0"/>
                </a:solidFill>
              </a:rPr>
              <a:t>сім</a:t>
            </a:r>
            <a:r>
              <a:rPr lang="uk-UA" sz="2800" b="1" i="1" dirty="0" smtClean="0">
                <a:solidFill>
                  <a:srgbClr val="7030A0"/>
                </a:solidFill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7030A0"/>
                </a:solidFill>
              </a:rPr>
              <a:t>двадцять вісім,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7030A0"/>
                </a:solidFill>
              </a:rPr>
              <a:t>в</a:t>
            </a:r>
            <a:r>
              <a:rPr lang="uk-UA" sz="2800" b="1" dirty="0" smtClean="0">
                <a:solidFill>
                  <a:srgbClr val="7030A0"/>
                </a:solidFill>
              </a:rPr>
              <a:t>ісімдесят п’ять. 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2236123" y="5024152"/>
            <a:ext cx="288873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41 76 63 37 28 85 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6012014" y="1323710"/>
            <a:ext cx="3915757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800" b="1" dirty="0">
                <a:solidFill>
                  <a:srgbClr val="7030A0"/>
                </a:solidFill>
              </a:rPr>
              <a:t>числа, більші за 28, але менші </a:t>
            </a:r>
            <a:r>
              <a:rPr lang="uk-UA" sz="2800" b="1" dirty="0" smtClean="0">
                <a:solidFill>
                  <a:srgbClr val="7030A0"/>
                </a:solidFill>
              </a:rPr>
              <a:t>за 35</a:t>
            </a:r>
            <a:r>
              <a:rPr lang="uk-UA" sz="2800" b="1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6012014" y="3158774"/>
            <a:ext cx="3915757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800" b="1" dirty="0">
                <a:solidFill>
                  <a:srgbClr val="7030A0"/>
                </a:solidFill>
              </a:rPr>
              <a:t>двоцифрові числа, менші, ніж 16.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6012014" y="2430476"/>
            <a:ext cx="391575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29 30 31 32 33 34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6012014" y="4339921"/>
            <a:ext cx="391575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10 11 12 13 14 15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9444F2-D3B1-5C43-3D5F-AAB9E6E4E3F9}"/>
              </a:ext>
            </a:extLst>
          </p:cNvPr>
          <p:cNvSpPr txBox="1"/>
          <p:nvPr/>
        </p:nvSpPr>
        <p:spPr>
          <a:xfrm>
            <a:off x="6012014" y="5024152"/>
            <a:ext cx="401743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Підкресліть парні числа</a:t>
            </a:r>
            <a:endParaRPr lang="uk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4229" y="625156"/>
            <a:ext cx="8732066" cy="8661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3651" y="1875435"/>
            <a:ext cx="5116948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ми будемо утворювати, записувати, читати числа 41-90.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Розв'яжемо задачу </a:t>
            </a:r>
            <a:r>
              <a:rPr lang="uk-UA" sz="3200" b="1" dirty="0">
                <a:solidFill>
                  <a:schemeClr val="bg1"/>
                </a:solidFill>
              </a:rPr>
              <a:t>на знаходження невідомого доданка.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644145" y="535501"/>
            <a:ext cx="8732066" cy="73812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Пригадай, як утворюються двоцифрові числа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3D0317B-5C07-0017-8AAC-619BA7B17568}"/>
              </a:ext>
            </a:extLst>
          </p:cNvPr>
          <p:cNvSpPr txBox="1"/>
          <p:nvPr/>
        </p:nvSpPr>
        <p:spPr>
          <a:xfrm>
            <a:off x="4457472" y="5994907"/>
            <a:ext cx="152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3054475-885C-2230-4774-426086985598}"/>
              </a:ext>
            </a:extLst>
          </p:cNvPr>
          <p:cNvSpPr txBox="1"/>
          <p:nvPr/>
        </p:nvSpPr>
        <p:spPr>
          <a:xfrm>
            <a:off x="4615182" y="5381300"/>
            <a:ext cx="121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д.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6" descr="Mr Peabody Stickers | Redbubble">
            <a:extLst>
              <a:ext uri="{FF2B5EF4-FFF2-40B4-BE49-F238E27FC236}">
                <a16:creationId xmlns="" xmlns:a16="http://schemas.microsoft.com/office/drawing/2014/main" id="{9153BAD9-15E2-E53D-B535-7C7801D20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0" y="1955875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Банан клипарт-картинка. Бесплатная загрузка. | Creazilla">
            <a:extLst>
              <a:ext uri="{FF2B5EF4-FFF2-40B4-BE49-F238E27FC236}">
                <a16:creationId xmlns="" xmlns:a16="http://schemas.microsoft.com/office/drawing/2014/main" id="{369BBBB2-95CD-2FE1-4322-44C121BD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615" y="2279158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EF29958E-F982-EF1F-C8CC-9E782ED1E53E}"/>
              </a:ext>
            </a:extLst>
          </p:cNvPr>
          <p:cNvSpPr txBox="1"/>
          <p:nvPr/>
        </p:nvSpPr>
        <p:spPr>
          <a:xfrm>
            <a:off x="7749010" y="2877245"/>
            <a:ext cx="29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endParaRPr lang="x-none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4" name="Picture 2" descr="Банан клипарт-картинка. Бесплатная загрузка. | Creazilla">
            <a:extLst>
              <a:ext uri="{FF2B5EF4-FFF2-40B4-BE49-F238E27FC236}">
                <a16:creationId xmlns="" xmlns:a16="http://schemas.microsoft.com/office/drawing/2014/main" id="{7E6EE2DC-2098-DCBF-BD8F-7F4DF630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94" y="3484514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Банан клипарт-картинка. Бесплатная загрузка. | Creazilla">
            <a:extLst>
              <a:ext uri="{FF2B5EF4-FFF2-40B4-BE49-F238E27FC236}">
                <a16:creationId xmlns="" xmlns:a16="http://schemas.microsoft.com/office/drawing/2014/main" id="{ADE16C4C-3887-4312-8B51-107BC92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618" y="2852157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A703C7D5-679B-E3A3-20BE-2F41656076D7}"/>
              </a:ext>
            </a:extLst>
          </p:cNvPr>
          <p:cNvSpPr txBox="1"/>
          <p:nvPr/>
        </p:nvSpPr>
        <p:spPr>
          <a:xfrm>
            <a:off x="9330619" y="2857096"/>
            <a:ext cx="205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   43</a:t>
            </a:r>
            <a:endParaRPr lang="x-none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79EF734F-56DF-35C4-2FE8-6258143F87E8}"/>
              </a:ext>
            </a:extLst>
          </p:cNvPr>
          <p:cNvSpPr txBox="1"/>
          <p:nvPr/>
        </p:nvSpPr>
        <p:spPr>
          <a:xfrm>
            <a:off x="7043434" y="5345288"/>
            <a:ext cx="71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E7626E73-BAF8-3791-D2FE-0ADB62F61FB2}"/>
              </a:ext>
            </a:extLst>
          </p:cNvPr>
          <p:cNvSpPr txBox="1"/>
          <p:nvPr/>
        </p:nvSpPr>
        <p:spPr>
          <a:xfrm>
            <a:off x="8565200" y="5381299"/>
            <a:ext cx="121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од.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1AEFF1D9-389D-4047-01BC-93577B06A19E}"/>
              </a:ext>
            </a:extLst>
          </p:cNvPr>
          <p:cNvSpPr txBox="1"/>
          <p:nvPr/>
        </p:nvSpPr>
        <p:spPr>
          <a:xfrm>
            <a:off x="10123482" y="5419534"/>
            <a:ext cx="71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3165100C-8008-470E-3308-78C10195EDA9}"/>
              </a:ext>
            </a:extLst>
          </p:cNvPr>
          <p:cNvSpPr txBox="1"/>
          <p:nvPr/>
        </p:nvSpPr>
        <p:spPr>
          <a:xfrm>
            <a:off x="10844363" y="5381299"/>
            <a:ext cx="121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endParaRPr lang="x-none" sz="3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4728E199-ADE4-B96E-D6AE-5BCDE9362CFF}"/>
              </a:ext>
            </a:extLst>
          </p:cNvPr>
          <p:cNvSpPr txBox="1"/>
          <p:nvPr/>
        </p:nvSpPr>
        <p:spPr>
          <a:xfrm>
            <a:off x="7129264" y="5948880"/>
            <a:ext cx="37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FCB69CB-6FD6-1F27-64B8-FA856A10AE38}"/>
              </a:ext>
            </a:extLst>
          </p:cNvPr>
          <p:cNvSpPr txBox="1"/>
          <p:nvPr/>
        </p:nvSpPr>
        <p:spPr>
          <a:xfrm>
            <a:off x="7764315" y="5960705"/>
            <a:ext cx="4389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– буде сорок три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C6C8EEB-DBC7-4D5D-AFC5-6D9C03BA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609" y="1444610"/>
            <a:ext cx="1792379" cy="175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6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6C8EEB-DBC7-4D5D-AFC5-6D9C03BA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465" y="3589488"/>
            <a:ext cx="1792379" cy="175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6C6C8EEB-DBC7-4D5D-AFC5-6D9C03BA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735" y="2548878"/>
            <a:ext cx="1792379" cy="175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6C6C8EEB-DBC7-4D5D-AFC5-6D9C03BA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988" y="2325884"/>
            <a:ext cx="1792379" cy="175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11945</TotalTime>
  <Words>661</Words>
  <Application>Microsoft Office PowerPoint</Application>
  <PresentationFormat>Произвольный</PresentationFormat>
  <Paragraphs>201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1257</cp:revision>
  <dcterms:created xsi:type="dcterms:W3CDTF">2018-01-05T16:38:53Z</dcterms:created>
  <dcterms:modified xsi:type="dcterms:W3CDTF">2024-03-14T10:45:43Z</dcterms:modified>
</cp:coreProperties>
</file>