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1177" r:id="rId3"/>
    <p:sldId id="1171" r:id="rId4"/>
    <p:sldId id="1172" r:id="rId5"/>
    <p:sldId id="1178" r:id="rId6"/>
    <p:sldId id="1090" r:id="rId7"/>
    <p:sldId id="1137" r:id="rId8"/>
    <p:sldId id="1145" r:id="rId9"/>
    <p:sldId id="1158" r:id="rId10"/>
    <p:sldId id="1175" r:id="rId11"/>
    <p:sldId id="1136" r:id="rId12"/>
    <p:sldId id="1174" r:id="rId13"/>
    <p:sldId id="1075" r:id="rId14"/>
    <p:sldId id="352" r:id="rId15"/>
    <p:sldId id="118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CC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sjdn331n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67543" y="4596736"/>
            <a:ext cx="8860971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Написання </a:t>
            </a:r>
            <a:r>
              <a:rPr lang="ru-RU" sz="5400" b="1" dirty="0" err="1">
                <a:solidFill>
                  <a:schemeClr val="bg1"/>
                </a:solidFill>
              </a:rPr>
              <a:t>слів</a:t>
            </a:r>
            <a:r>
              <a:rPr lang="ru-RU" sz="5400" b="1" dirty="0">
                <a:solidFill>
                  <a:schemeClr val="bg1"/>
                </a:solidFill>
              </a:rPr>
              <a:t> з </a:t>
            </a:r>
            <a:r>
              <a:rPr lang="ru-RU" sz="5400" b="1" dirty="0" err="1" smtClean="0">
                <a:solidFill>
                  <a:schemeClr val="bg1"/>
                </a:solidFill>
              </a:rPr>
              <a:t>ьо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1 клас\1. Навчання грамоти\1 УРОКИ 2023\2 Письмо\7 Післябукварний період\099 - Правопис слів з йо\2024-03-27_1046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-501" r="4443" b="501"/>
          <a:stretch/>
        </p:blipFill>
        <p:spPr bwMode="auto">
          <a:xfrm rot="301675">
            <a:off x="3017125" y="1463663"/>
            <a:ext cx="1658586" cy="20505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 клас\1. Навчання грамоти\1 УРОКИ 2023\2 Письмо\7 Післябукварний період\099 - Правопис слів з йо\2024-03-27_1047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269">
            <a:off x="1358564" y="1513340"/>
            <a:ext cx="1621361" cy="204821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7187" r="37644" b="66192"/>
          <a:stretch/>
        </p:blipFill>
        <p:spPr>
          <a:xfrm>
            <a:off x="792000" y="3429592"/>
            <a:ext cx="9828000" cy="20568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36281" y="450106"/>
            <a:ext cx="8732066" cy="9995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r>
              <a:rPr lang="ru-RU" sz="3600" b="1" dirty="0" err="1">
                <a:solidFill>
                  <a:schemeClr val="bg1"/>
                </a:solidFill>
              </a:rPr>
              <a:t>Вибери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довідки</a:t>
            </a:r>
            <a:r>
              <a:rPr lang="ru-RU" sz="3600" b="1" dirty="0">
                <a:solidFill>
                  <a:schemeClr val="bg1"/>
                </a:solidFill>
              </a:rPr>
              <a:t> і встав </a:t>
            </a:r>
            <a:r>
              <a:rPr lang="ru-RU" sz="3600" b="1" dirty="0" err="1" smtClean="0">
                <a:solidFill>
                  <a:schemeClr val="bg1"/>
                </a:solidFill>
              </a:rPr>
              <a:t>пропущені</a:t>
            </a:r>
            <a:r>
              <a:rPr lang="ru-RU" sz="3600" b="1" dirty="0" smtClean="0">
                <a:solidFill>
                  <a:schemeClr val="bg1"/>
                </a:solidFill>
              </a:rPr>
              <a:t> слова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1" t="43460" r="27122" b="42101"/>
          <a:stretch/>
        </p:blipFill>
        <p:spPr>
          <a:xfrm>
            <a:off x="904463" y="3381354"/>
            <a:ext cx="6927572" cy="117047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449195" y="1503179"/>
            <a:ext cx="5996634" cy="179727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500" dirty="0">
                <a:solidFill>
                  <a:srgbClr val="0070C0"/>
                </a:solidFill>
              </a:rPr>
              <a:t>1. </a:t>
            </a:r>
            <a:r>
              <a:rPr lang="ru-RU" sz="3500" dirty="0" err="1">
                <a:solidFill>
                  <a:srgbClr val="0070C0"/>
                </a:solidFill>
              </a:rPr>
              <a:t>Неділя</a:t>
            </a:r>
            <a:r>
              <a:rPr lang="ru-RU" sz="3500" dirty="0">
                <a:solidFill>
                  <a:srgbClr val="0070C0"/>
                </a:solidFill>
              </a:rPr>
              <a:t> — ... день </a:t>
            </a:r>
            <a:r>
              <a:rPr lang="ru-RU" sz="3500" dirty="0" err="1">
                <a:solidFill>
                  <a:srgbClr val="0070C0"/>
                </a:solidFill>
              </a:rPr>
              <a:t>тижня</a:t>
            </a:r>
            <a:r>
              <a:rPr lang="ru-RU" sz="3500" dirty="0">
                <a:solidFill>
                  <a:srgbClr val="0070C0"/>
                </a:solidFill>
              </a:rPr>
              <a:t>.</a:t>
            </a:r>
          </a:p>
          <a:p>
            <a:r>
              <a:rPr lang="ru-RU" sz="3500" dirty="0">
                <a:solidFill>
                  <a:srgbClr val="0070C0"/>
                </a:solidFill>
              </a:rPr>
              <a:t>2. ... </a:t>
            </a:r>
            <a:r>
              <a:rPr lang="ru-RU" sz="3500" dirty="0" err="1">
                <a:solidFill>
                  <a:srgbClr val="0070C0"/>
                </a:solidFill>
              </a:rPr>
              <a:t>був</a:t>
            </a:r>
            <a:r>
              <a:rPr lang="ru-RU" sz="3500" dirty="0">
                <a:solidFill>
                  <a:srgbClr val="0070C0"/>
                </a:solidFill>
              </a:rPr>
              <a:t> </a:t>
            </a:r>
            <a:r>
              <a:rPr lang="ru-RU" sz="3500" dirty="0" err="1">
                <a:solidFill>
                  <a:srgbClr val="0070C0"/>
                </a:solidFill>
              </a:rPr>
              <a:t>чудовий</a:t>
            </a:r>
            <a:r>
              <a:rPr lang="ru-RU" sz="3500" dirty="0">
                <a:solidFill>
                  <a:srgbClr val="0070C0"/>
                </a:solidFill>
              </a:rPr>
              <a:t> ранок.</a:t>
            </a:r>
          </a:p>
          <a:p>
            <a:r>
              <a:rPr lang="ru-RU" sz="3600" b="1" dirty="0" err="1">
                <a:solidFill>
                  <a:srgbClr val="0070C0"/>
                </a:solidFill>
              </a:rPr>
              <a:t>Довідка</a:t>
            </a:r>
            <a:r>
              <a:rPr lang="ru-RU" sz="3600" b="1" dirty="0">
                <a:solidFill>
                  <a:srgbClr val="0070C0"/>
                </a:solidFill>
              </a:rPr>
              <a:t>: </a:t>
            </a:r>
            <a:r>
              <a:rPr lang="ru-RU" sz="3500" dirty="0" err="1">
                <a:solidFill>
                  <a:srgbClr val="0070C0"/>
                </a:solidFill>
              </a:rPr>
              <a:t>сьогодні</a:t>
            </a:r>
            <a:r>
              <a:rPr lang="ru-RU" sz="3500" dirty="0">
                <a:solidFill>
                  <a:srgbClr val="0070C0"/>
                </a:solidFill>
              </a:rPr>
              <a:t>, </a:t>
            </a:r>
            <a:r>
              <a:rPr lang="ru-RU" sz="3500" dirty="0" err="1">
                <a:solidFill>
                  <a:srgbClr val="0070C0"/>
                </a:solidFill>
              </a:rPr>
              <a:t>сьомий</a:t>
            </a:r>
            <a:r>
              <a:rPr lang="ru-RU" sz="35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58649" y="1503178"/>
            <a:ext cx="6830099" cy="179727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 smtClean="0">
                <a:solidFill>
                  <a:srgbClr val="0070C0"/>
                </a:solidFill>
              </a:rPr>
              <a:t>1. </a:t>
            </a:r>
            <a:r>
              <a:rPr lang="ru-RU" sz="3600" dirty="0" err="1" smtClean="0">
                <a:solidFill>
                  <a:srgbClr val="0070C0"/>
                </a:solidFill>
              </a:rPr>
              <a:t>Неділя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>
                <a:solidFill>
                  <a:srgbClr val="0070C0"/>
                </a:solidFill>
              </a:rPr>
              <a:t>— </a:t>
            </a:r>
            <a:r>
              <a:rPr lang="ru-RU" sz="3600" dirty="0" err="1" smtClean="0">
                <a:solidFill>
                  <a:srgbClr val="0070C0"/>
                </a:solidFill>
              </a:rPr>
              <a:t>сьомий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>
                <a:solidFill>
                  <a:srgbClr val="0070C0"/>
                </a:solidFill>
              </a:rPr>
              <a:t>день </a:t>
            </a:r>
            <a:r>
              <a:rPr lang="ru-RU" sz="3600" dirty="0" err="1" smtClean="0">
                <a:solidFill>
                  <a:srgbClr val="0070C0"/>
                </a:solidFill>
              </a:rPr>
              <a:t>тижня</a:t>
            </a:r>
            <a:r>
              <a:rPr lang="ru-RU" sz="3600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2. </a:t>
            </a:r>
            <a:r>
              <a:rPr lang="ru-RU" sz="3600" dirty="0" err="1" smtClean="0">
                <a:solidFill>
                  <a:srgbClr val="0070C0"/>
                </a:solidFill>
              </a:rPr>
              <a:t>Сьогодні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</a:rPr>
              <a:t>був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 err="1">
                <a:solidFill>
                  <a:srgbClr val="0070C0"/>
                </a:solidFill>
              </a:rPr>
              <a:t>чудовий</a:t>
            </a:r>
            <a:r>
              <a:rPr lang="ru-RU" sz="3600" dirty="0">
                <a:solidFill>
                  <a:srgbClr val="0070C0"/>
                </a:solidFill>
              </a:rPr>
              <a:t> ранок</a:t>
            </a:r>
            <a:r>
              <a:rPr lang="ru-RU" sz="3600" dirty="0" smtClean="0">
                <a:solidFill>
                  <a:srgbClr val="0070C0"/>
                </a:solidFill>
              </a:rPr>
              <a:t>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66" t="57805" r="57328" b="27756"/>
          <a:stretch/>
        </p:blipFill>
        <p:spPr>
          <a:xfrm>
            <a:off x="7941366" y="3427205"/>
            <a:ext cx="2564296" cy="11438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93" t="57560" r="29467" b="28001"/>
          <a:stretch/>
        </p:blipFill>
        <p:spPr>
          <a:xfrm>
            <a:off x="904463" y="4376545"/>
            <a:ext cx="3925956" cy="11704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73" t="71292" r="43811" b="14269"/>
          <a:stretch/>
        </p:blipFill>
        <p:spPr>
          <a:xfrm>
            <a:off x="4813119" y="4346235"/>
            <a:ext cx="4542181" cy="1170474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0653" y="405616"/>
            <a:ext cx="8732066" cy="8244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Розгадай </a:t>
            </a:r>
            <a:r>
              <a:rPr lang="ru-RU" sz="4000" b="1" dirty="0" err="1">
                <a:solidFill>
                  <a:schemeClr val="bg1"/>
                </a:solidFill>
              </a:rPr>
              <a:t>кросворд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6056"/>
              </p:ext>
            </p:extLst>
          </p:nvPr>
        </p:nvGraphicFramePr>
        <p:xfrm>
          <a:off x="1490653" y="1516747"/>
          <a:ext cx="6124008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01">
                  <a:extLst>
                    <a:ext uri="{9D8B030D-6E8A-4147-A177-3AD203B41FA5}">
                      <a16:colId xmlns:a16="http://schemas.microsoft.com/office/drawing/2014/main" xmlns="" val="858630890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62621497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966388283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4163043267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224046395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818495011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3769177435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707056316"/>
                    </a:ext>
                  </a:extLst>
                </a:gridCol>
              </a:tblGrid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1330518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1289007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580919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1757" r="408"/>
          <a:stretch/>
        </p:blipFill>
        <p:spPr>
          <a:xfrm>
            <a:off x="3697180" y="3906272"/>
            <a:ext cx="2360556" cy="19941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76" y="3906272"/>
            <a:ext cx="1956809" cy="20515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1603" b="10646"/>
          <a:stretch/>
        </p:blipFill>
        <p:spPr>
          <a:xfrm>
            <a:off x="8683450" y="1493190"/>
            <a:ext cx="2685892" cy="234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Овал 15"/>
          <p:cNvSpPr/>
          <p:nvPr/>
        </p:nvSpPr>
        <p:spPr>
          <a:xfrm>
            <a:off x="3589960" y="3679823"/>
            <a:ext cx="715184" cy="6186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500" b="1" dirty="0" smtClean="0">
                <a:solidFill>
                  <a:schemeClr val="tx1"/>
                </a:solidFill>
              </a:rPr>
              <a:t>1</a:t>
            </a:r>
            <a:endParaRPr lang="ru-RU" sz="5500" b="1" dirty="0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56665" y="3891538"/>
            <a:ext cx="715184" cy="6186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500" b="1" dirty="0" smtClean="0">
                <a:solidFill>
                  <a:schemeClr val="tx1"/>
                </a:solidFill>
              </a:rPr>
              <a:t>2</a:t>
            </a:r>
            <a:endParaRPr lang="ru-RU" sz="5500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466793" y="1493190"/>
            <a:ext cx="715184" cy="6186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500" b="1" dirty="0" smtClean="0">
                <a:solidFill>
                  <a:schemeClr val="tx1"/>
                </a:solidFill>
              </a:rPr>
              <a:t>3</a:t>
            </a:r>
            <a:endParaRPr lang="ru-RU" sz="5500" b="1" dirty="0">
              <a:solidFill>
                <a:schemeClr val="tx1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567357"/>
              </p:ext>
            </p:extLst>
          </p:nvPr>
        </p:nvGraphicFramePr>
        <p:xfrm>
          <a:off x="1490653" y="1550085"/>
          <a:ext cx="6124008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01">
                  <a:extLst>
                    <a:ext uri="{9D8B030D-6E8A-4147-A177-3AD203B41FA5}">
                      <a16:colId xmlns:a16="http://schemas.microsoft.com/office/drawing/2014/main" xmlns="" val="858630890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62621497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966388283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4163043267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224046395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818495011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3769177435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707056316"/>
                    </a:ext>
                  </a:extLst>
                </a:gridCol>
              </a:tblGrid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1330518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1289007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580919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92743"/>
              </p:ext>
            </p:extLst>
          </p:nvPr>
        </p:nvGraphicFramePr>
        <p:xfrm>
          <a:off x="1490653" y="1504742"/>
          <a:ext cx="6144747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240">
                  <a:extLst>
                    <a:ext uri="{9D8B030D-6E8A-4147-A177-3AD203B41FA5}">
                      <a16:colId xmlns:a16="http://schemas.microsoft.com/office/drawing/2014/main" xmlns="" val="858630890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62621497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966388283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4163043267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224046395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818495011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3769177435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707056316"/>
                    </a:ext>
                  </a:extLst>
                </a:gridCol>
              </a:tblGrid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1330518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1289007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580919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8643"/>
              </p:ext>
            </p:extLst>
          </p:nvPr>
        </p:nvGraphicFramePr>
        <p:xfrm>
          <a:off x="1490653" y="1527412"/>
          <a:ext cx="6124008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01">
                  <a:extLst>
                    <a:ext uri="{9D8B030D-6E8A-4147-A177-3AD203B41FA5}">
                      <a16:colId xmlns:a16="http://schemas.microsoft.com/office/drawing/2014/main" xmlns="" val="858630890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62621497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966388283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4163043267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2240463952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818495011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3769177435"/>
                    </a:ext>
                  </a:extLst>
                </a:gridCol>
                <a:gridCol w="765501">
                  <a:extLst>
                    <a:ext uri="{9D8B030D-6E8A-4147-A177-3AD203B41FA5}">
                      <a16:colId xmlns:a16="http://schemas.microsoft.com/office/drawing/2014/main" xmlns="" val="1707056316"/>
                    </a:ext>
                  </a:extLst>
                </a:gridCol>
              </a:tblGrid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1330518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з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1289007"/>
                  </a:ext>
                </a:extLst>
              </a:tr>
              <a:tr h="569843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580919"/>
                  </a:ext>
                </a:extLst>
              </a:tr>
            </a:tbl>
          </a:graphicData>
        </a:graphic>
      </p:graphicFrame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9681"/>
          <a:stretch/>
        </p:blipFill>
        <p:spPr>
          <a:xfrm>
            <a:off x="1175528" y="3525058"/>
            <a:ext cx="1890007" cy="280396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776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и тільки вночі співає соловейко? :: Пернаті друзі, птахи України,  орнітологія :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3" y="4240986"/>
            <a:ext cx="3573083" cy="2498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1281" r="46983" b="82718"/>
          <a:stretch/>
        </p:blipFill>
        <p:spPr>
          <a:xfrm>
            <a:off x="2923114" y="3022717"/>
            <a:ext cx="7908172" cy="198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56656" y="494527"/>
            <a:ext cx="9143675" cy="14202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Установи </a:t>
            </a:r>
            <a:r>
              <a:rPr lang="ru-RU" sz="4000" b="1" dirty="0" err="1">
                <a:solidFill>
                  <a:schemeClr val="bg1"/>
                </a:solidFill>
              </a:rPr>
              <a:t>межі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слів</a:t>
            </a:r>
            <a:r>
              <a:rPr lang="ru-RU" sz="40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утворене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20094" y="1941442"/>
            <a:ext cx="7825305" cy="90830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rgbClr val="0070C0"/>
                </a:solidFill>
              </a:rPr>
              <a:t>УКУЩІКАЛИНИТЬОХКАЄСОЛОВЕЙКО.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23114" y="1951195"/>
            <a:ext cx="7825305" cy="88241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4000" b="1" dirty="0">
                <a:solidFill>
                  <a:srgbClr val="0070C0"/>
                </a:solidFill>
              </a:rPr>
              <a:t>У </a:t>
            </a:r>
            <a:r>
              <a:rPr lang="ru-RU" sz="4000" b="1" dirty="0" err="1">
                <a:solidFill>
                  <a:srgbClr val="0070C0"/>
                </a:solidFill>
              </a:rPr>
              <a:t>кущі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калини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тьохкає</a:t>
            </a:r>
            <a:r>
              <a:rPr lang="ru-RU" sz="4000" b="1" dirty="0">
                <a:solidFill>
                  <a:srgbClr val="0070C0"/>
                </a:solidFill>
              </a:rPr>
              <a:t> соловейко.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1" t="39257" r="12704" b="45277"/>
          <a:stretch/>
        </p:blipFill>
        <p:spPr>
          <a:xfrm>
            <a:off x="3056526" y="2849748"/>
            <a:ext cx="2162865" cy="131537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3" t="42233" r="20662" b="42301"/>
          <a:stretch/>
        </p:blipFill>
        <p:spPr>
          <a:xfrm>
            <a:off x="4008182" y="3087324"/>
            <a:ext cx="5335244" cy="12813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41067" r="74109" b="43466"/>
          <a:stretch/>
        </p:blipFill>
        <p:spPr>
          <a:xfrm>
            <a:off x="7986519" y="2991953"/>
            <a:ext cx="2713813" cy="12943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t="41067" r="60051" b="43466"/>
          <a:stretch/>
        </p:blipFill>
        <p:spPr>
          <a:xfrm>
            <a:off x="3014225" y="3934176"/>
            <a:ext cx="2324130" cy="13384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44792" r="63008" b="47149"/>
          <a:stretch/>
        </p:blipFill>
        <p:spPr>
          <a:xfrm>
            <a:off x="5070491" y="4250178"/>
            <a:ext cx="959127" cy="7064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1650" r="38404" b="43400"/>
          <a:stretch/>
        </p:blipFill>
        <p:spPr>
          <a:xfrm>
            <a:off x="5771957" y="3807163"/>
            <a:ext cx="427185" cy="13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925" y="429215"/>
            <a:ext cx="873206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Вправа </a:t>
            </a:r>
            <a:r>
              <a:rPr lang="uk-UA" sz="3600" b="1" dirty="0" smtClean="0">
                <a:solidFill>
                  <a:schemeClr val="bg1"/>
                </a:solidFill>
              </a:rPr>
              <a:t>«Мікрофон»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1" y="1776790"/>
            <a:ext cx="4669970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яким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записували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слова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ьо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названих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часто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використовуєш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65878" y="1996459"/>
            <a:ext cx="2849121" cy="3436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327571" y="1822307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58665" y="433473"/>
            <a:ext cx="8811364" cy="753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0786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7350" y="2196547"/>
            <a:ext cx="1252332" cy="12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820710" y="494529"/>
            <a:ext cx="8732066" cy="9206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</a:t>
            </a:r>
            <a:r>
              <a:rPr lang="en-US" sz="4000" b="1" dirty="0">
                <a:solidFill>
                  <a:schemeClr val="bg1"/>
                </a:solidFill>
              </a:rPr>
              <a:t> “</a:t>
            </a:r>
            <a:r>
              <a:rPr lang="uk-UA" sz="4000" b="1" dirty="0">
                <a:solidFill>
                  <a:schemeClr val="bg1"/>
                </a:solidFill>
              </a:rPr>
              <a:t>Плюс-мінус-цікаво 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98" y="1893448"/>
            <a:ext cx="1200374" cy="1419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51757" y="3104488"/>
            <a:ext cx="1537906" cy="15699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01" y="4710786"/>
            <a:ext cx="1402617" cy="132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81872" y="2105940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 те, що сподобалось 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, що здавалося цікавим 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872" y="3389651"/>
            <a:ext cx="762000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Все те, що не сподобалось, здавалося важким, незрозумілим та 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3108" y="4710786"/>
            <a:ext cx="75575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Факти, про які дізналися на </a:t>
            </a:r>
            <a:r>
              <a:rPr lang="uk-UA" sz="3200" b="1" dirty="0" err="1"/>
              <a:t>уроці</a:t>
            </a:r>
            <a:r>
              <a:rPr lang="uk-UA" sz="3200" b="1" dirty="0"/>
              <a:t>, чого б ще хотіли дізнатися.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6486" y="1460163"/>
            <a:ext cx="8166289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Постав на сторінках зошита праворуч завдань знаки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3108" y="5917856"/>
            <a:ext cx="7557528" cy="444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2496" y="574475"/>
            <a:ext cx="911095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урок. Аутотренінг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618602" y="1484312"/>
            <a:ext cx="5023692" cy="106058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>
                <a:solidFill>
                  <a:srgbClr val="0070C0"/>
                </a:solidFill>
              </a:rPr>
              <a:t>Щоб урок нам розпочати,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uk-UA" sz="2800" b="1" dirty="0">
                <a:solidFill>
                  <a:srgbClr val="0070C0"/>
                </a:solidFill>
              </a:rPr>
              <a:t>Треба разом промовляти</a:t>
            </a:r>
            <a:r>
              <a:rPr lang="uk-UA" sz="2800" b="1" dirty="0" smtClean="0">
                <a:solidFill>
                  <a:srgbClr val="0070C0"/>
                </a:solidFill>
              </a:rPr>
              <a:t>: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2868" y="2650261"/>
            <a:ext cx="5100818" cy="306749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«Я </a:t>
            </a:r>
            <a:r>
              <a:rPr lang="uk-UA" sz="2800" b="1" dirty="0"/>
              <a:t>уважний і серйозний,</a:t>
            </a:r>
            <a:endParaRPr lang="ru-RU" sz="2800" b="1" dirty="0"/>
          </a:p>
          <a:p>
            <a:r>
              <a:rPr lang="uk-UA" sz="2800" b="1" dirty="0"/>
              <a:t>Хоч іще малого зросту.</a:t>
            </a:r>
            <a:endParaRPr lang="ru-RU" sz="2800" b="1" dirty="0"/>
          </a:p>
          <a:p>
            <a:r>
              <a:rPr lang="uk-UA" sz="2800" b="1" dirty="0"/>
              <a:t>Зараз з силами зберусь,</a:t>
            </a:r>
            <a:endParaRPr lang="ru-RU" sz="2800" b="1" dirty="0"/>
          </a:p>
          <a:p>
            <a:r>
              <a:rPr lang="uk-UA" sz="2800" b="1" dirty="0"/>
              <a:t>Я нічого не боюсь.</a:t>
            </a:r>
            <a:endParaRPr lang="ru-RU" sz="2800" b="1" dirty="0"/>
          </a:p>
          <a:p>
            <a:r>
              <a:rPr lang="uk-UA" sz="2800" b="1" dirty="0"/>
              <a:t>Впевнений, кмітливий я,</a:t>
            </a:r>
            <a:endParaRPr lang="ru-RU" sz="2800" b="1" dirty="0"/>
          </a:p>
          <a:p>
            <a:r>
              <a:rPr lang="uk-UA" sz="2800" b="1" dirty="0"/>
              <a:t>Хочу отримати знання» </a:t>
            </a:r>
            <a:endParaRPr lang="ru-RU" sz="2800" b="1" dirty="0"/>
          </a:p>
        </p:txBody>
      </p:sp>
      <p:pic>
        <p:nvPicPr>
          <p:cNvPr id="2051" name="Picture 3" descr="D:\Картинки до тестів\Людина\Діти з книжк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6" y="1512556"/>
            <a:ext cx="3823736" cy="419896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7891" y="494529"/>
            <a:ext cx="9662765" cy="7267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загадку. У слові-відгадці вимов звуки, назви букви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51919" y="1520955"/>
            <a:ext cx="4399235" cy="230832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Біля </a:t>
            </a:r>
            <a:r>
              <a:rPr lang="uk-UA" sz="3600" u="sng" dirty="0" smtClean="0">
                <a:solidFill>
                  <a:schemeClr val="accent2">
                    <a:lumMod val="75000"/>
                  </a:schemeClr>
                </a:solidFill>
              </a:rPr>
              <a:t>пеньочка</a:t>
            </a:r>
          </a:p>
          <a:p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Шапочки </a:t>
            </a:r>
            <a:r>
              <a:rPr lang="uk-UA" sz="3600" u="sng" dirty="0" smtClean="0">
                <a:solidFill>
                  <a:schemeClr val="accent2">
                    <a:lumMod val="75000"/>
                  </a:schemeClr>
                </a:solidFill>
              </a:rPr>
              <a:t>кругленькі</a:t>
            </a:r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Ніжки </a:t>
            </a:r>
            <a:r>
              <a:rPr lang="uk-UA" sz="3600" u="sng" dirty="0" smtClean="0">
                <a:solidFill>
                  <a:schemeClr val="accent2">
                    <a:lumMod val="75000"/>
                  </a:schemeClr>
                </a:solidFill>
              </a:rPr>
              <a:t>тоненькі</a:t>
            </a:r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Це виросли … 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 descr="Ранкові зустріч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8" y="1520955"/>
            <a:ext cx="2609396" cy="41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колько стоят опята: цена за 1 к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35" y="1511139"/>
            <a:ext cx="2916721" cy="226920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02842" y="3167070"/>
            <a:ext cx="19265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опеньки.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4539" y="3950091"/>
            <a:ext cx="192654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=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1594" y="3826980"/>
            <a:ext cx="38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´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1919" y="4879719"/>
            <a:ext cx="7648737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</a:t>
            </a:r>
            <a:r>
              <a:rPr lang="uk-UA" sz="2400" b="1" dirty="0" smtClean="0">
                <a:solidFill>
                  <a:srgbClr val="0070C0"/>
                </a:solidFill>
              </a:rPr>
              <a:t>рочитай в загадці підкреслені слова. Що їх об’єднує? Що ти знаєш про знак м’якшення?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Яка його робота в словах?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1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0624" y="418328"/>
            <a:ext cx="8732066" cy="7176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З'єднай малюнки з їхніми схемами</a:t>
            </a:r>
          </a:p>
        </p:txBody>
      </p:sp>
      <p:sp>
        <p:nvSpPr>
          <p:cNvPr id="6" name="AutoShape 8" descr="Lenagold - Клипарт - Кош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8606677" y="5019723"/>
            <a:ext cx="2796718" cy="6980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35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99068" y="5315072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07475" y="5387860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43981" y="4838121"/>
            <a:ext cx="5554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0" dirty="0" smtClean="0"/>
              <a:t>´</a:t>
            </a:r>
            <a:endParaRPr lang="ru-RU" sz="65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005638" y="5225224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0507318" y="5258392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355253" y="5027354"/>
            <a:ext cx="1441602" cy="6980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35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261744" y="5312730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95059" y="5209281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968153" y="5254727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98798" y="5374955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088100" y="5315072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893571" y="5104153"/>
            <a:ext cx="0" cy="4585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кутник: округлені кути 9">
            <a:extLst>
              <a:ext uri="{FF2B5EF4-FFF2-40B4-BE49-F238E27FC236}">
                <a16:creationId xmlns:a16="http://schemas.microsoft.com/office/drawing/2014/main" xmlns="" id="{A90A4261-5343-4FA7-B695-EA0189377B73}"/>
              </a:ext>
            </a:extLst>
          </p:cNvPr>
          <p:cNvSpPr/>
          <p:nvPr/>
        </p:nvSpPr>
        <p:spPr>
          <a:xfrm>
            <a:off x="3099591" y="5019723"/>
            <a:ext cx="4338917" cy="6980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sz="35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248610" y="5210631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701778" y="5270354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5231934" y="5311558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248610" y="5368754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3792702" y="5249882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284527" y="5298755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117081" y="5142267"/>
            <a:ext cx="0" cy="4585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110714" y="5297734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6010512" y="5148690"/>
            <a:ext cx="0" cy="4585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787050" y="5270354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5695308" y="4831663"/>
            <a:ext cx="5554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0" dirty="0" smtClean="0"/>
              <a:t>´</a:t>
            </a:r>
            <a:endParaRPr lang="ru-RU" sz="6500" dirty="0"/>
          </a:p>
        </p:txBody>
      </p:sp>
      <p:cxnSp>
        <p:nvCxnSpPr>
          <p:cNvPr id="14" name="Прямая со стрелкой 13"/>
          <p:cNvCxnSpPr>
            <a:endCxn id="19" idx="0"/>
          </p:cNvCxnSpPr>
          <p:nvPr/>
        </p:nvCxnSpPr>
        <p:spPr>
          <a:xfrm>
            <a:off x="3099592" y="4358465"/>
            <a:ext cx="6722137" cy="479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983528" y="4249947"/>
            <a:ext cx="4096166" cy="730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5293842" y="3939397"/>
            <a:ext cx="4448319" cy="9911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Насіння льону ✔️ Лікувальні властивості ✔️ Користь ✔️ Опис росл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50" y="1135940"/>
            <a:ext cx="2564387" cy="23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ольоровий тиждень» початкової шко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70" y="1331939"/>
            <a:ext cx="2797396" cy="21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7192" y="3712134"/>
            <a:ext cx="1852400" cy="64633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опеньок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79694" y="3603616"/>
            <a:ext cx="1972235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льон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46630" y="3597249"/>
            <a:ext cx="2791062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кольоровий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8728780" y="5265102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9575036" y="5256009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9009645" y="5110914"/>
            <a:ext cx="0" cy="4585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5131731" y="5134824"/>
            <a:ext cx="0" cy="4585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/>
          <p:cNvSpPr/>
          <p:nvPr/>
        </p:nvSpPr>
        <p:spPr>
          <a:xfrm>
            <a:off x="6613599" y="5252292"/>
            <a:ext cx="191588" cy="187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6889658" y="5202027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889658" y="5360150"/>
            <a:ext cx="391886" cy="1045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2" descr="Міцелій Опеньок осінній купити в Україні з доставкою | Ціна в Svitroslyn.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75" y="1344334"/>
            <a:ext cx="1564068" cy="20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80857" y="1841178"/>
            <a:ext cx="6324600" cy="3439239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пригадаємо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написання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буквосполученням </a:t>
            </a:r>
            <a:r>
              <a:rPr lang="uk-UA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</a:t>
            </a: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Утворимо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слова-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Побудуємо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звукові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поділимо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 на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склади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3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8074" r="39566" b="74654"/>
          <a:stretch/>
        </p:blipFill>
        <p:spPr>
          <a:xfrm>
            <a:off x="1273799" y="1376721"/>
            <a:ext cx="9540000" cy="90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476260" y="492701"/>
            <a:ext cx="9128349" cy="8353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32" t="22993" r="69287" b="66344"/>
          <a:stretch/>
        </p:blipFill>
        <p:spPr>
          <a:xfrm>
            <a:off x="1322231" y="1267279"/>
            <a:ext cx="744260" cy="8144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32" t="22993" r="69287" b="66344"/>
          <a:stretch/>
        </p:blipFill>
        <p:spPr>
          <a:xfrm>
            <a:off x="2390342" y="1267279"/>
            <a:ext cx="744260" cy="8144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32" t="22993" r="69287" b="66344"/>
          <a:stretch/>
        </p:blipFill>
        <p:spPr>
          <a:xfrm>
            <a:off x="3458453" y="1267279"/>
            <a:ext cx="744260" cy="8144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41" t="25726" r="62526" b="63611"/>
          <a:stretch/>
        </p:blipFill>
        <p:spPr>
          <a:xfrm>
            <a:off x="4719547" y="1454555"/>
            <a:ext cx="936781" cy="8600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41" t="25726" r="62526" b="63611"/>
          <a:stretch/>
        </p:blipFill>
        <p:spPr>
          <a:xfrm>
            <a:off x="6136242" y="1454555"/>
            <a:ext cx="936781" cy="8600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53" t="25726" r="53931" b="63611"/>
          <a:stretch/>
        </p:blipFill>
        <p:spPr>
          <a:xfrm>
            <a:off x="7552937" y="1454555"/>
            <a:ext cx="1206685" cy="8600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53" t="25726" r="53931" b="63611"/>
          <a:stretch/>
        </p:blipFill>
        <p:spPr>
          <a:xfrm>
            <a:off x="9205007" y="1454554"/>
            <a:ext cx="1206685" cy="86009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3528" y="2434399"/>
            <a:ext cx="2071857" cy="20305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Допоможи </a:t>
            </a:r>
            <a:r>
              <a:rPr lang="ru-RU" sz="2400" b="1" dirty="0" err="1">
                <a:solidFill>
                  <a:schemeClr val="bg1"/>
                </a:solidFill>
              </a:rPr>
              <a:t>Ґаджикові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назвати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предмети</a:t>
            </a:r>
            <a:r>
              <a:rPr lang="ru-RU" sz="2400" b="1" dirty="0">
                <a:solidFill>
                  <a:schemeClr val="bg1"/>
                </a:solidFill>
              </a:rPr>
              <a:t> за </a:t>
            </a:r>
            <a:r>
              <a:rPr lang="ru-RU" sz="2400" b="1" dirty="0" err="1">
                <a:solidFill>
                  <a:schemeClr val="bg1"/>
                </a:solidFill>
              </a:rPr>
              <a:t>зразком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688" y="2436125"/>
            <a:ext cx="1872929" cy="20305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344" y="2434399"/>
            <a:ext cx="1673403" cy="20322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613" y="2434399"/>
            <a:ext cx="1583394" cy="20305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2146410" y="4568817"/>
            <a:ext cx="2624085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PragmaticaC"/>
              </a:rPr>
              <a:t>дзвіночки (</a:t>
            </a:r>
            <a:r>
              <a:rPr lang="ru-RU" sz="2800" dirty="0" err="1">
                <a:solidFill>
                  <a:srgbClr val="002060"/>
                </a:solidFill>
                <a:latin typeface="PragmaticaC"/>
              </a:rPr>
              <a:t>ліс</a:t>
            </a:r>
            <a:r>
              <a:rPr lang="ru-RU" sz="2800" dirty="0" smtClean="0">
                <a:solidFill>
                  <a:srgbClr val="002060"/>
                </a:solidFill>
                <a:latin typeface="PragmaticaC"/>
              </a:rPr>
              <a:t>)</a:t>
            </a:r>
            <a:endParaRPr lang="ru-RU" sz="2800" dirty="0">
              <a:solidFill>
                <a:srgbClr val="002060"/>
              </a:solidFill>
              <a:latin typeface="PragmaticaC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21699" y="4532772"/>
            <a:ext cx="2244200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PragmaticaC"/>
              </a:rPr>
              <a:t>маки (поле)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346513" y="4516021"/>
            <a:ext cx="2330888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  <a:latin typeface="PragmaticaC"/>
              </a:rPr>
              <a:t>олівці</a:t>
            </a:r>
            <a:r>
              <a:rPr lang="ru-RU" sz="2800" dirty="0">
                <a:solidFill>
                  <a:srgbClr val="002060"/>
                </a:solidFill>
                <a:latin typeface="PragmaticaC"/>
              </a:rPr>
              <a:t> (</a:t>
            </a:r>
            <a:r>
              <a:rPr lang="ru-RU" sz="2800" dirty="0" err="1">
                <a:solidFill>
                  <a:srgbClr val="002060"/>
                </a:solidFill>
                <a:latin typeface="PragmaticaC"/>
              </a:rPr>
              <a:t>колір</a:t>
            </a:r>
            <a:r>
              <a:rPr lang="ru-RU" sz="2800" dirty="0">
                <a:solidFill>
                  <a:srgbClr val="002060"/>
                </a:solidFill>
                <a:latin typeface="PragmaticaC"/>
              </a:rPr>
              <a:t>)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21699" y="5219254"/>
            <a:ext cx="2244200" cy="954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PragmaticaC-Bold"/>
              </a:rPr>
              <a:t>польові</a:t>
            </a:r>
            <a:endParaRPr lang="ru-RU" sz="2800" b="1" dirty="0">
              <a:solidFill>
                <a:srgbClr val="002060"/>
              </a:solidFill>
              <a:latin typeface="PragmaticaC-Bold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ragmaticaC-Bold"/>
              </a:rPr>
              <a:t>маки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46514" y="5219253"/>
            <a:ext cx="2330888" cy="954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PragmaticaC-Bold"/>
              </a:rPr>
              <a:t>кольорові</a:t>
            </a:r>
            <a:endParaRPr lang="ru-RU" sz="2800" b="1" dirty="0">
              <a:solidFill>
                <a:srgbClr val="002060"/>
              </a:solidFill>
              <a:latin typeface="PragmaticaC-Bold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PragmaticaC-Bold"/>
              </a:rPr>
              <a:t>олівці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/>
          <a:srcRect l="59633" t="17894" r="29456" b="54496"/>
          <a:stretch/>
        </p:blipFill>
        <p:spPr>
          <a:xfrm>
            <a:off x="9841703" y="2436125"/>
            <a:ext cx="1944192" cy="276740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2142962" y="5219252"/>
            <a:ext cx="2624085" cy="954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PragmaticaC-Bold"/>
              </a:rPr>
              <a:t>лісові</a:t>
            </a:r>
            <a:endParaRPr lang="ru-RU" sz="2800" b="1" dirty="0">
              <a:solidFill>
                <a:srgbClr val="002060"/>
              </a:solidFill>
              <a:latin typeface="PragmaticaC-Bold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PragmaticaC-Bold"/>
              </a:rPr>
              <a:t>дзвіночки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7188" r="35939" b="65989"/>
          <a:stretch/>
        </p:blipFill>
        <p:spPr>
          <a:xfrm>
            <a:off x="965323" y="1507356"/>
            <a:ext cx="1015200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65323" y="492702"/>
            <a:ext cx="10152000" cy="9737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Запиши </a:t>
            </a:r>
            <a:r>
              <a:rPr lang="ru-RU" sz="3200" b="1" dirty="0" err="1">
                <a:solidFill>
                  <a:schemeClr val="bg1"/>
                </a:solidFill>
              </a:rPr>
              <a:t>утворені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назви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малюнків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Поділи</a:t>
            </a:r>
            <a:r>
              <a:rPr lang="ru-RU" sz="3200" b="1" dirty="0" smtClean="0">
                <a:solidFill>
                  <a:schemeClr val="bg1"/>
                </a:solidFill>
              </a:rPr>
              <a:t> слова на </a:t>
            </a:r>
            <a:r>
              <a:rPr lang="ru-RU" sz="3200" b="1" dirty="0" err="1" smtClean="0">
                <a:solidFill>
                  <a:schemeClr val="bg1"/>
                </a:solidFill>
              </a:rPr>
              <a:t>склади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15" t="23015" r="39097" b="66322"/>
          <a:stretch/>
        </p:blipFill>
        <p:spPr>
          <a:xfrm>
            <a:off x="1160974" y="1467377"/>
            <a:ext cx="2049965" cy="8727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04" t="36735" r="37135" b="48715"/>
          <a:stretch/>
        </p:blipFill>
        <p:spPr>
          <a:xfrm>
            <a:off x="3466391" y="1466499"/>
            <a:ext cx="5380036" cy="11785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24" t="53129" r="59588" b="36208"/>
          <a:stretch/>
        </p:blipFill>
        <p:spPr>
          <a:xfrm>
            <a:off x="9008492" y="1685340"/>
            <a:ext cx="1925154" cy="8196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916" t="50793" r="25869" b="34995"/>
          <a:stretch/>
        </p:blipFill>
        <p:spPr>
          <a:xfrm>
            <a:off x="1263423" y="2437493"/>
            <a:ext cx="4978696" cy="1163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65323" y="3446505"/>
            <a:ext cx="10152000" cy="5854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Утвори слова з </a:t>
            </a:r>
            <a:r>
              <a:rPr lang="ru-RU" sz="2400" b="1" dirty="0" err="1">
                <a:solidFill>
                  <a:schemeClr val="bg1"/>
                </a:solidFill>
              </a:rPr>
              <a:t>ьо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поданих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слів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smtClean="0">
                <a:solidFill>
                  <a:schemeClr val="bg1"/>
                </a:solidFill>
              </a:rPr>
              <a:t>запиши.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звукові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схеми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7198" t="9385" r="12780" b="11216"/>
          <a:stretch/>
        </p:blipFill>
        <p:spPr>
          <a:xfrm>
            <a:off x="2059544" y="4032000"/>
            <a:ext cx="9101323" cy="2016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77" t="20505" r="58823" b="72512"/>
          <a:stretch/>
        </p:blipFill>
        <p:spPr>
          <a:xfrm>
            <a:off x="3830975" y="5438335"/>
            <a:ext cx="2463663" cy="5864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86" t="20978" r="44969" b="74302"/>
          <a:stretch/>
        </p:blipFill>
        <p:spPr>
          <a:xfrm>
            <a:off x="8311521" y="4354969"/>
            <a:ext cx="2156790" cy="3963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99" t="20032" r="26109" b="74301"/>
          <a:stretch/>
        </p:blipFill>
        <p:spPr>
          <a:xfrm>
            <a:off x="8311521" y="5404289"/>
            <a:ext cx="2805802" cy="475884"/>
          </a:xfrm>
          <a:prstGeom prst="rect">
            <a:avLst/>
          </a:prstGeom>
        </p:spPr>
      </p:pic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26203" y="3918600"/>
            <a:ext cx="2128943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–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 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 =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– </a:t>
            </a:r>
            <a:endParaRPr lang="ru-RU" sz="2800" b="1" dirty="0">
              <a:solidFill>
                <a:srgbClr val="002060"/>
              </a:solidFill>
              <a:latin typeface="PragmaticaC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18630" y="3918600"/>
            <a:ext cx="2077223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–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  =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– </a:t>
            </a:r>
            <a:endParaRPr lang="ru-RU" sz="2800" b="1" dirty="0">
              <a:solidFill>
                <a:srgbClr val="002060"/>
              </a:solidFill>
              <a:latin typeface="PragmaticaC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045951" y="4881518"/>
            <a:ext cx="1794219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=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</a:t>
            </a:r>
            <a:r>
              <a:rPr lang="ru-RU" sz="2800" b="1" dirty="0">
                <a:solidFill>
                  <a:srgbClr val="002060"/>
                </a:solidFill>
                <a:latin typeface="PragmaticaC"/>
              </a:rPr>
              <a:t> –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 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=</a:t>
            </a:r>
            <a:endParaRPr lang="ru-RU" sz="2800" b="1" dirty="0">
              <a:solidFill>
                <a:srgbClr val="002060"/>
              </a:solidFill>
              <a:latin typeface="PragmaticaC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92886" y="4881069"/>
            <a:ext cx="2540759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–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 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=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 – </a:t>
            </a:r>
            <a:r>
              <a:rPr lang="ru-RU" sz="2800" b="1" dirty="0" smtClean="0">
                <a:solidFill>
                  <a:srgbClr val="FF0000"/>
                </a:solidFill>
                <a:latin typeface="PragmaticaC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PragmaticaC"/>
              </a:rPr>
              <a:t> </a:t>
            </a:r>
            <a:endParaRPr lang="ru-RU" sz="2800" b="1" dirty="0">
              <a:solidFill>
                <a:srgbClr val="002060"/>
              </a:solidFill>
              <a:latin typeface="PragmaticaC"/>
            </a:endParaRPr>
          </a:p>
        </p:txBody>
      </p:sp>
      <p:sp>
        <p:nvSpPr>
          <p:cNvPr id="2" name="Дуга 1"/>
          <p:cNvSpPr/>
          <p:nvPr/>
        </p:nvSpPr>
        <p:spPr>
          <a:xfrm rot="9411037">
            <a:off x="1090677" y="1479163"/>
            <a:ext cx="1491963" cy="77856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018744">
            <a:off x="1919956" y="1637632"/>
            <a:ext cx="938484" cy="6185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018744">
            <a:off x="2485087" y="1647028"/>
            <a:ext cx="938484" cy="6185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411037">
            <a:off x="3539123" y="1384467"/>
            <a:ext cx="1976813" cy="8637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018744">
            <a:off x="4629889" y="1594017"/>
            <a:ext cx="1141044" cy="69228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539332">
            <a:off x="5331452" y="1478889"/>
            <a:ext cx="1926372" cy="7774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9411037">
            <a:off x="6566510" y="1562985"/>
            <a:ext cx="1412796" cy="68934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9406485">
            <a:off x="7312196" y="1556890"/>
            <a:ext cx="1484317" cy="72682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018744">
            <a:off x="8149520" y="1666245"/>
            <a:ext cx="938484" cy="6185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уга 37"/>
          <p:cNvSpPr/>
          <p:nvPr/>
        </p:nvSpPr>
        <p:spPr>
          <a:xfrm rot="9624977">
            <a:off x="8983652" y="1501489"/>
            <a:ext cx="1699526" cy="76929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/>
          <p:cNvSpPr/>
          <p:nvPr/>
        </p:nvSpPr>
        <p:spPr>
          <a:xfrm rot="9406485">
            <a:off x="9888451" y="1544244"/>
            <a:ext cx="1484317" cy="72682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/>
          <p:cNvSpPr/>
          <p:nvPr/>
        </p:nvSpPr>
        <p:spPr>
          <a:xfrm rot="9411037">
            <a:off x="1214809" y="2576566"/>
            <a:ext cx="1202477" cy="63059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9406485">
            <a:off x="1864762" y="2484929"/>
            <a:ext cx="1704570" cy="68753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9018744">
            <a:off x="2784903" y="2606643"/>
            <a:ext cx="1065707" cy="58769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9018744">
            <a:off x="3403307" y="2606644"/>
            <a:ext cx="1065707" cy="58769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9646814">
            <a:off x="4081201" y="2885690"/>
            <a:ext cx="838961" cy="30052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9406485">
            <a:off x="4395148" y="2466382"/>
            <a:ext cx="1688624" cy="72470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/>
          <p:cNvSpPr/>
          <p:nvPr/>
        </p:nvSpPr>
        <p:spPr>
          <a:xfrm rot="9018744">
            <a:off x="5312905" y="2585550"/>
            <a:ext cx="1216117" cy="65013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/>
      <p:bldP spid="24" grpId="0"/>
      <p:bldP spid="27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2857" y="391651"/>
            <a:ext cx="8955845" cy="8166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Відгадай загадку </a:t>
            </a:r>
            <a:r>
              <a:rPr lang="ru-RU" sz="4000" b="1" dirty="0" err="1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44154" y="1558803"/>
            <a:ext cx="3992818" cy="12556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Кожна пташка його має</a:t>
            </a:r>
          </a:p>
          <a:p>
            <a:pPr algn="ctr"/>
            <a:r>
              <a:rPr lang="ru-RU" sz="2800" b="1"/>
              <a:t>і ним їжу добуває.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9350" y="2938797"/>
            <a:ext cx="193813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дзьоб</a:t>
            </a:r>
            <a:endParaRPr lang="ru-RU" sz="3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4547" b="15056"/>
          <a:stretch/>
        </p:blipFill>
        <p:spPr>
          <a:xfrm>
            <a:off x="7685315" y="1510307"/>
            <a:ext cx="2903387" cy="20439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00044"/>
            <a:ext cx="947057" cy="1057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473528" y="1558802"/>
            <a:ext cx="2490236" cy="369444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188" r="48535" b="74276"/>
          <a:stretch/>
        </p:blipFill>
        <p:spPr>
          <a:xfrm>
            <a:off x="3296699" y="4675497"/>
            <a:ext cx="8028000" cy="105633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Прямоугольник 13"/>
          <p:cNvSpPr/>
          <p:nvPr/>
        </p:nvSpPr>
        <p:spPr>
          <a:xfrm>
            <a:off x="3344155" y="3822346"/>
            <a:ext cx="7244548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Склади й запиши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зі</a:t>
            </a:r>
            <a:r>
              <a:rPr lang="ru-RU" sz="2400" b="1" dirty="0">
                <a:solidFill>
                  <a:schemeClr val="bg1"/>
                </a:solidFill>
              </a:rPr>
              <a:t> словом-</a:t>
            </a:r>
            <a:r>
              <a:rPr lang="ru-RU" sz="2400" b="1" dirty="0" err="1">
                <a:solidFill>
                  <a:schemeClr val="bg1"/>
                </a:solidFill>
              </a:rPr>
              <a:t>відгадкою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1" t="28992" r="24065" b="56569"/>
          <a:stretch/>
        </p:blipFill>
        <p:spPr>
          <a:xfrm>
            <a:off x="3842727" y="4592113"/>
            <a:ext cx="7368226" cy="11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5139" y="407443"/>
            <a:ext cx="8732066" cy="10185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:a16="http://schemas.microsoft.com/office/drawing/2014/main" xmlns="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45646</TotalTime>
  <Words>475</Words>
  <Application>Microsoft Office PowerPoint</Application>
  <PresentationFormat>Произвольный</PresentationFormat>
  <Paragraphs>147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Налаштування на урок. Аутотренінг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3074</cp:revision>
  <dcterms:created xsi:type="dcterms:W3CDTF">2018-01-05T16:38:53Z</dcterms:created>
  <dcterms:modified xsi:type="dcterms:W3CDTF">2024-04-05T12:23:04Z</dcterms:modified>
</cp:coreProperties>
</file>