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141" r:id="rId3"/>
    <p:sldId id="1142" r:id="rId4"/>
    <p:sldId id="1137" r:id="rId5"/>
    <p:sldId id="1127" r:id="rId6"/>
    <p:sldId id="1118" r:id="rId7"/>
    <p:sldId id="1119" r:id="rId8"/>
    <p:sldId id="1139" r:id="rId9"/>
    <p:sldId id="1128" r:id="rId10"/>
    <p:sldId id="1055" r:id="rId11"/>
    <p:sldId id="1140" r:id="rId12"/>
    <p:sldId id="1100" r:id="rId13"/>
    <p:sldId id="1090" r:id="rId14"/>
    <p:sldId id="1134" r:id="rId15"/>
    <p:sldId id="1143" r:id="rId16"/>
    <p:sldId id="794" r:id="rId17"/>
    <p:sldId id="850" r:id="rId18"/>
    <p:sldId id="113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2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0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fgor3uqc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728" y="4844385"/>
            <a:ext cx="936618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В</a:t>
            </a:r>
            <a:r>
              <a:rPr lang="ru-RU" sz="4800" b="1" dirty="0" err="1" smtClean="0">
                <a:solidFill>
                  <a:schemeClr val="bg1"/>
                </a:solidFill>
              </a:rPr>
              <a:t>ірш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Марії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Пригари</a:t>
            </a:r>
            <a:r>
              <a:rPr lang="uk-UA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«Сварка»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186" t="22320" r="34974" b="12718"/>
          <a:stretch/>
        </p:blipFill>
        <p:spPr>
          <a:xfrm>
            <a:off x="1343729" y="880110"/>
            <a:ext cx="2633909" cy="34733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06540" y="1420316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370" y="1228983"/>
            <a:ext cx="4614200" cy="5499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Рано-вранці за дрібнички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посварились дві сестрички.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Не чіпай моєї книжки!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бери ведмедя Мишки!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Віддавай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мій олівець,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поламаний кінець!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 шматок отої стрічки,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 лялькові черевички.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В мій куточок не ходи!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Ми у сварці назавжди!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Посідали по кутках,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надулися — глянуть страх!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3590" y="1228984"/>
            <a:ext cx="5737860" cy="5499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 надворі дощ і вітер,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дуже сумно так сидіти!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Де не глянеш — скрізь краплинки,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навіть просвітку нема.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…Почекали дві хвилинки,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обернулись крадькома.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Вдвох одразу обернулись,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хотіли — а всміхнулись.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за гра на самоті?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Вже й ляльки якісь не ті...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І, забувши всі дрібнички,</a:t>
            </a:r>
          </a:p>
          <a:p>
            <a:pPr indent="92075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помирились дві сестрички.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9370" y="505959"/>
            <a:ext cx="9803420" cy="723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Слухаю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err="1" smtClean="0">
                <a:solidFill>
                  <a:schemeClr val="bg1"/>
                </a:solidFill>
              </a:rPr>
              <a:t>розумію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b="1" dirty="0"/>
              <a:t>Марія </a:t>
            </a:r>
            <a:r>
              <a:rPr lang="uk-UA" sz="3600" b="1" dirty="0" smtClean="0"/>
              <a:t>Пригара. </a:t>
            </a:r>
            <a:r>
              <a:rPr lang="uk-UA" sz="3600" b="1" dirty="0" smtClean="0">
                <a:solidFill>
                  <a:schemeClr val="bg1"/>
                </a:solidFill>
              </a:rPr>
              <a:t>Сварка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88-89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15192" y="1705960"/>
            <a:ext cx="6609018" cy="37575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у </a:t>
            </a:r>
            <a:r>
              <a:rPr lang="ru-RU" sz="2400" b="1" dirty="0" err="1"/>
              <a:t>вірші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сталося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сестричками </a:t>
            </a:r>
            <a:r>
              <a:rPr lang="ru-RU" sz="2400" b="1" dirty="0" err="1"/>
              <a:t>вранці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довго</a:t>
            </a:r>
            <a:r>
              <a:rPr lang="ru-RU" sz="2400" b="1" dirty="0"/>
              <a:t> вони </a:t>
            </a:r>
            <a:r>
              <a:rPr lang="ru-RU" sz="2400" b="1" dirty="0" err="1"/>
              <a:t>були</a:t>
            </a:r>
            <a:r>
              <a:rPr lang="ru-RU" sz="2400" b="1" dirty="0"/>
              <a:t> у </a:t>
            </a:r>
            <a:r>
              <a:rPr lang="ru-RU" sz="2400" b="1" dirty="0" err="1"/>
              <a:t>сварці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помирилися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5. Прочитай</a:t>
            </a:r>
            <a:r>
              <a:rPr lang="ru-RU" sz="2400" b="1" dirty="0"/>
              <a:t>, як </a:t>
            </a:r>
            <a:r>
              <a:rPr lang="ru-RU" sz="2400" b="1" dirty="0" err="1"/>
              <a:t>дівчатка</a:t>
            </a:r>
            <a:r>
              <a:rPr lang="ru-RU" sz="2400" b="1" dirty="0"/>
              <a:t> </a:t>
            </a:r>
            <a:r>
              <a:rPr lang="ru-RU" sz="2400" b="1" dirty="0" err="1"/>
              <a:t>посварилися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smtClean="0"/>
              <a:t>6. </a:t>
            </a:r>
            <a:r>
              <a:rPr lang="ru-RU" sz="2400" b="1" dirty="0" err="1"/>
              <a:t>Якою</a:t>
            </a:r>
            <a:r>
              <a:rPr lang="ru-RU" sz="2400" b="1" dirty="0"/>
              <a:t> </a:t>
            </a:r>
            <a:r>
              <a:rPr lang="ru-RU" sz="2400" b="1" dirty="0" err="1"/>
              <a:t>була</a:t>
            </a:r>
            <a:r>
              <a:rPr lang="ru-RU" sz="2400" b="1" dirty="0"/>
              <a:t> погода в той день?</a:t>
            </a:r>
          </a:p>
          <a:p>
            <a:pPr algn="just"/>
            <a:r>
              <a:rPr lang="ru-RU" sz="2400" b="1" dirty="0" smtClean="0"/>
              <a:t>7. </a:t>
            </a:r>
            <a:r>
              <a:rPr lang="ru-RU" sz="2400" b="1" dirty="0"/>
              <a:t>Прочитай, як </a:t>
            </a:r>
            <a:r>
              <a:rPr lang="ru-RU" sz="2400" b="1" dirty="0" err="1"/>
              <a:t>дівчатка</a:t>
            </a:r>
            <a:r>
              <a:rPr lang="ru-RU" sz="2400" b="1" dirty="0"/>
              <a:t> </a:t>
            </a:r>
            <a:r>
              <a:rPr lang="ru-RU" sz="2400" b="1" dirty="0" err="1"/>
              <a:t>помирилися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smtClean="0"/>
              <a:t>8. </a:t>
            </a:r>
            <a:r>
              <a:rPr lang="ru-RU" sz="2400" b="1" dirty="0" err="1"/>
              <a:t>Чи</a:t>
            </a:r>
            <a:r>
              <a:rPr lang="ru-RU" sz="2400" b="1" dirty="0"/>
              <a:t> доводилось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сваритись</a:t>
            </a:r>
            <a:r>
              <a:rPr lang="ru-RU" sz="2400" b="1" dirty="0"/>
              <a:t> і </a:t>
            </a:r>
            <a:r>
              <a:rPr lang="ru-RU" sz="2400" b="1" dirty="0" err="1"/>
              <a:t>миритись</a:t>
            </a:r>
            <a:r>
              <a:rPr lang="ru-RU" sz="2400" b="1" dirty="0"/>
              <a:t>? </a:t>
            </a:r>
            <a:r>
              <a:rPr lang="ru-RU" sz="2400" b="1" dirty="0" err="1"/>
              <a:t>Розкажи</a:t>
            </a:r>
            <a:r>
              <a:rPr lang="ru-RU" sz="2400" b="1" dirty="0"/>
              <a:t>, як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відбувалось</a:t>
            </a:r>
            <a:r>
              <a:rPr lang="ru-RU" sz="2400" b="1" dirty="0" smtClean="0"/>
              <a:t>.</a:t>
            </a:r>
            <a:endParaRPr lang="uk-UA" sz="2400" b="1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318" y="463404"/>
            <a:ext cx="8732066" cy="839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Читаємо </a:t>
            </a:r>
            <a:r>
              <a:rPr lang="ru-RU" sz="4000" b="1" dirty="0" err="1" smtClean="0">
                <a:solidFill>
                  <a:schemeClr val="bg1"/>
                </a:solidFill>
              </a:rPr>
              <a:t>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31568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30724" y="1674802"/>
            <a:ext cx="259873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рано 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330723" y="2375318"/>
            <a:ext cx="259873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вранці 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30724" y="3092122"/>
            <a:ext cx="2598736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чіпай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330724" y="3792638"/>
            <a:ext cx="2598736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олівець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330723" y="4558448"/>
            <a:ext cx="259873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лялька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90401" y="1674802"/>
            <a:ext cx="3233758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назавжди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190400" y="2391606"/>
            <a:ext cx="323375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глянеш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90401" y="3092122"/>
            <a:ext cx="3233758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4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хвилинка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90400" y="3857932"/>
            <a:ext cx="323375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одразу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90400" y="4558447"/>
            <a:ext cx="3233760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сестрички</a:t>
            </a:r>
            <a:endParaRPr lang="ru-RU" alt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3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08711" y="401423"/>
            <a:ext cx="9700058" cy="7205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мирилку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Які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ще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мирилки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знаєш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1" y="2693144"/>
            <a:ext cx="6572249" cy="32784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/>
              <a:t>Дві</a:t>
            </a:r>
            <a:r>
              <a:rPr lang="ru-RU" sz="3200" b="1" dirty="0"/>
              <a:t> </a:t>
            </a:r>
            <a:r>
              <a:rPr lang="ru-RU" sz="3200" b="1" dirty="0" smtClean="0"/>
              <a:t>подруженьки </a:t>
            </a:r>
            <a:r>
              <a:rPr lang="ru-RU" sz="3200" b="1" dirty="0" err="1" smtClean="0"/>
              <a:t>зажурилися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Дві</a:t>
            </a:r>
            <a:r>
              <a:rPr lang="ru-RU" sz="3200" b="1" dirty="0"/>
              <a:t> подруженьки </a:t>
            </a:r>
            <a:r>
              <a:rPr lang="ru-RU" sz="3200" b="1" dirty="0" err="1"/>
              <a:t>посварилися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Тобі</a:t>
            </a:r>
            <a:r>
              <a:rPr lang="ru-RU" sz="3200" b="1" dirty="0"/>
              <a:t> — </a:t>
            </a:r>
            <a:r>
              <a:rPr lang="ru-RU" sz="3200" b="1" dirty="0" err="1"/>
              <a:t>яблучко</a:t>
            </a:r>
            <a:r>
              <a:rPr lang="ru-RU" sz="3200" b="1" dirty="0"/>
              <a:t>, </a:t>
            </a:r>
            <a:r>
              <a:rPr lang="ru-RU" sz="3200" b="1" dirty="0" err="1"/>
              <a:t>мені</a:t>
            </a:r>
            <a:r>
              <a:rPr lang="ru-RU" sz="3200" b="1" dirty="0"/>
              <a:t> — </a:t>
            </a:r>
            <a:r>
              <a:rPr lang="ru-RU" sz="3200" b="1" dirty="0" err="1"/>
              <a:t>грушечка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не </a:t>
            </a:r>
            <a:r>
              <a:rPr lang="ru-RU" sz="3200" b="1" dirty="0" err="1"/>
              <a:t>сварімося</a:t>
            </a:r>
            <a:r>
              <a:rPr lang="ru-RU" sz="3200" b="1" dirty="0"/>
              <a:t>, моя </a:t>
            </a:r>
            <a:r>
              <a:rPr lang="ru-RU" sz="3200" b="1" dirty="0" err="1"/>
              <a:t>душечко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Тобі</a:t>
            </a:r>
            <a:r>
              <a:rPr lang="ru-RU" sz="3200" b="1" dirty="0"/>
              <a:t> — </a:t>
            </a:r>
            <a:r>
              <a:rPr lang="ru-RU" sz="3200" b="1" dirty="0" err="1"/>
              <a:t>яблучко</a:t>
            </a:r>
            <a:r>
              <a:rPr lang="ru-RU" sz="3200" b="1" dirty="0"/>
              <a:t>, </a:t>
            </a:r>
            <a:r>
              <a:rPr lang="ru-RU" sz="3200" b="1" dirty="0" err="1"/>
              <a:t>мені</a:t>
            </a:r>
            <a:r>
              <a:rPr lang="ru-RU" sz="3200" b="1" dirty="0"/>
              <a:t> — </a:t>
            </a:r>
            <a:r>
              <a:rPr lang="ru-RU" sz="3200" b="1" dirty="0" err="1"/>
              <a:t>зернятко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помирімося</a:t>
            </a:r>
            <a:r>
              <a:rPr lang="ru-RU" sz="3200" b="1" dirty="0"/>
              <a:t>, </a:t>
            </a:r>
            <a:r>
              <a:rPr lang="ru-RU" sz="3200" b="1" dirty="0" err="1"/>
              <a:t>моє</a:t>
            </a:r>
            <a:r>
              <a:rPr lang="ru-RU" sz="3200" b="1" dirty="0"/>
              <a:t> </a:t>
            </a:r>
            <a:r>
              <a:rPr lang="ru-RU" sz="3200" b="1" dirty="0" err="1"/>
              <a:t>серденько</a:t>
            </a:r>
            <a:r>
              <a:rPr lang="ru-RU" sz="32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3485" y="1133436"/>
            <a:ext cx="8778238" cy="575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мирилка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Коли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використовують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кутник: округлені кути 9">
            <a:extLst>
              <a:ext uri="{FF2B5EF4-FFF2-40B4-BE49-F238E27FC236}">
                <a16:creationId xmlns:a16="http://schemas.microsoft.com/office/drawing/2014/main" xmlns="" id="{D3243360-114A-4D82-A4C1-07158814D2F7}"/>
              </a:ext>
            </a:extLst>
          </p:cNvPr>
          <p:cNvSpPr/>
          <p:nvPr/>
        </p:nvSpPr>
        <p:spPr>
          <a:xfrm>
            <a:off x="7415848" y="3711241"/>
            <a:ext cx="4203646" cy="13365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Міцну дружбу і </a:t>
            </a:r>
            <a:r>
              <a:rPr lang="ru-RU" sz="3200" b="1" dirty="0" err="1"/>
              <a:t>вогонь</a:t>
            </a:r>
            <a:r>
              <a:rPr lang="ru-RU" sz="3200" b="1" dirty="0"/>
              <a:t> не </a:t>
            </a:r>
            <a:r>
              <a:rPr lang="ru-RU" sz="3200" b="1" dirty="0" err="1"/>
              <a:t>спопелить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5848" y="2693144"/>
            <a:ext cx="3414976" cy="9582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прислів’я.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його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розумієш?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8711" y="1710277"/>
            <a:ext cx="9700058" cy="8950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Мирилка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— короткий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віршований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ритмічний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твір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Використовується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метою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примирення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після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сварки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образи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Картинки до тестів\Людина\Дівчатка за парто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38" y="4709160"/>
            <a:ext cx="3123920" cy="18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1272" y="451646"/>
            <a:ext cx="7244028" cy="80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Стратегія «</a:t>
            </a:r>
            <a:r>
              <a:rPr lang="uk-UA" sz="4000" b="1" dirty="0" err="1">
                <a:solidFill>
                  <a:schemeClr val="bg1"/>
                </a:solidFill>
              </a:rPr>
              <a:t>Сенкан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1272" y="1345566"/>
            <a:ext cx="1369491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Тема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75" y="177349"/>
            <a:ext cx="3658355" cy="257970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01272" y="2153748"/>
            <a:ext cx="1369491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Опис</a:t>
            </a:r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1272" y="3002253"/>
            <a:ext cx="1369491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Дія</a:t>
            </a:r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262" y="3770112"/>
            <a:ext cx="4007888" cy="10235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Почуття з приводу </a:t>
            </a:r>
            <a:r>
              <a:rPr lang="ru-RU" sz="3200" b="1" dirty="0" err="1"/>
              <a:t>обговорюваного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262" y="4998548"/>
            <a:ext cx="4007888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Перефразування </a:t>
            </a:r>
            <a:r>
              <a:rPr lang="ru-RU" sz="3200" b="1" dirty="0" err="1"/>
              <a:t>суті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6763" y="1345566"/>
            <a:ext cx="1889115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Дружба 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66764" y="2153748"/>
            <a:ext cx="3500046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Справжня, </a:t>
            </a:r>
            <a:r>
              <a:rPr lang="ru-RU" sz="3200" b="1" dirty="0" err="1" smtClean="0"/>
              <a:t>міцна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66764" y="2961930"/>
            <a:ext cx="5365750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Підбадьорює, </a:t>
            </a:r>
            <a:r>
              <a:rPr lang="ru-RU" sz="3200" b="1" dirty="0" err="1" smtClean="0"/>
              <a:t>гріє</a:t>
            </a:r>
            <a:r>
              <a:rPr lang="ru-RU" sz="3200" b="1" dirty="0" smtClean="0"/>
              <a:t>, веселить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6410" y="3770112"/>
            <a:ext cx="5437780" cy="1051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Без </a:t>
            </a:r>
            <a:r>
              <a:rPr lang="ru-RU" sz="3200" b="1" dirty="0" err="1" smtClean="0"/>
              <a:t>дружби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сумно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6410" y="4998548"/>
            <a:ext cx="3540400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Товаришування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018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1" y="560045"/>
            <a:ext cx="9224798" cy="720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881" y="1410345"/>
            <a:ext cx="91837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групи слів. Що об’єднує слова кожної групи?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першу групу споріднених слів.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350" y="2416795"/>
            <a:ext cx="60129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Мир – мирний, мирно, миритися, </a:t>
            </a:r>
            <a:r>
              <a:rPr lang="uk-UA" sz="3200" b="1" dirty="0" err="1" smtClean="0">
                <a:solidFill>
                  <a:schemeClr val="bg1"/>
                </a:solidFill>
              </a:rPr>
              <a:t>мирилка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49" name="Picture 1" descr="D:\Картинки до тестів\!!!!!!Эсмира\OIG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224" r="6998" b="3910"/>
          <a:stretch/>
        </p:blipFill>
        <p:spPr bwMode="auto">
          <a:xfrm>
            <a:off x="8561070" y="2899870"/>
            <a:ext cx="2944620" cy="34120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05197" y="3698299"/>
            <a:ext cx="60271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Сварка – сварливий, сваритися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197" y="4508884"/>
            <a:ext cx="602712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Дружба – дружний, дружно, дружити, друг, подруга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983" y="469232"/>
            <a:ext cx="8755124" cy="810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6351" y="1539572"/>
            <a:ext cx="4651829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uk-UA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Щебетунчика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розповідається у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«Сварка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мирилки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723025" y="1539572"/>
            <a:ext cx="2791385" cy="3367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650541" y="1539572"/>
            <a:ext cx="2378410" cy="313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41344" y="407564"/>
            <a:ext cx="8811364" cy="781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9372" y="2159523"/>
            <a:ext cx="1215273" cy="12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4510" y="502033"/>
            <a:ext cx="8559454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40569" y="1314450"/>
            <a:ext cx="2573484" cy="8434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287454" y="4046741"/>
            <a:ext cx="2461838" cy="92616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6760" y="2349419"/>
            <a:ext cx="2307881" cy="78989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000249" cy="773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втомила/вся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457950" y="1327685"/>
            <a:ext cx="210964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з усім упорала/вся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936827" y="1327686"/>
            <a:ext cx="2137410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539" y="2358920"/>
            <a:ext cx="5698519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07" y="1535959"/>
            <a:ext cx="4436081" cy="44360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3811169" y="1697838"/>
            <a:ext cx="7755991" cy="36971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5890" y="502033"/>
            <a:ext cx="9447332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1664271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… </a:t>
            </a:r>
            <a:r>
              <a:rPr lang="uk-UA" sz="24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2524361"/>
            <a:ext cx="3359843" cy="632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3234246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мною </a:t>
            </a:r>
            <a:r>
              <a:rPr lang="uk-UA" sz="2400" b="1" dirty="0" smtClean="0">
                <a:solidFill>
                  <a:schemeClr val="bg1"/>
                </a:solidFill>
              </a:rPr>
              <a:t>… хто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9" y="3790733"/>
            <a:ext cx="3306132" cy="51638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мене </a:t>
            </a:r>
            <a:r>
              <a:rPr lang="uk-UA" sz="2400" b="1" dirty="0" smtClean="0">
                <a:solidFill>
                  <a:schemeClr val="bg1"/>
                </a:solidFill>
              </a:rPr>
              <a:t>… що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9" y="4339061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… як?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4949190"/>
            <a:ext cx="3359843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400" b="1" dirty="0">
                <a:solidFill>
                  <a:schemeClr val="bg1"/>
                </a:solidFill>
              </a:rPr>
              <a:t>до </a:t>
            </a:r>
            <a:r>
              <a:rPr lang="uk-UA" sz="2400" b="1" dirty="0" smtClean="0">
                <a:solidFill>
                  <a:schemeClr val="bg1"/>
                </a:solidFill>
              </a:rPr>
              <a:t>… чого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79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74539"/>
            <a:ext cx="9806940" cy="1094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Вправи на постановку дихання та розвиток артикуляції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932" y="1784975"/>
            <a:ext cx="409193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Понюхай квітку»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запашна квітка.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Видихни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-  неначе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нюхаєш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запашну квітку на лузі.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клипарт цветок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4093504"/>
            <a:ext cx="2486204" cy="2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4871" y="1818138"/>
            <a:ext cx="3326130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«Святкові кульки»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Надуй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кульки. Для цього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носом і плавно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видихай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повітря ротом, надуваючи щоки.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01001" y="1784974"/>
            <a:ext cx="3429000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</a:t>
            </a:r>
            <a:r>
              <a:rPr lang="uk-UA" sz="2800" b="1" dirty="0" err="1">
                <a:solidFill>
                  <a:srgbClr val="002060"/>
                </a:solidFill>
              </a:rPr>
              <a:t>Подми</a:t>
            </a:r>
            <a:r>
              <a:rPr lang="uk-UA" sz="2800" b="1" dirty="0">
                <a:solidFill>
                  <a:srgbClr val="002060"/>
                </a:solidFill>
              </a:rPr>
              <a:t> на гарячий чай»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– гарячий чай.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подуй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на нього.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1" y="3949828"/>
            <a:ext cx="2068830" cy="25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Анимация » Страница 2 » Анимированные картинки GIF. Коллекция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09" y="4067486"/>
            <a:ext cx="3118692" cy="23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858266" y="563290"/>
            <a:ext cx="8732066" cy="774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над скоромовкою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3280408" y="1497738"/>
            <a:ext cx="5692141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калюжі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вужик</a:t>
            </a:r>
            <a:r>
              <a:rPr lang="ru-RU" sz="3200" b="1" dirty="0">
                <a:solidFill>
                  <a:schemeClr val="bg1"/>
                </a:solidFill>
              </a:rPr>
              <a:t> жив,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З жирной жабой не дружив,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Жабка </a:t>
            </a:r>
            <a:r>
              <a:rPr lang="ru-RU" sz="3200" b="1" dirty="0" err="1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ображала</a:t>
            </a:r>
            <a:r>
              <a:rPr lang="ru-RU" sz="32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«В тебе, </a:t>
            </a:r>
            <a:r>
              <a:rPr lang="ru-RU" sz="3200" b="1" dirty="0" err="1">
                <a:solidFill>
                  <a:schemeClr val="bg1"/>
                </a:solidFill>
              </a:rPr>
              <a:t>вуж</a:t>
            </a:r>
            <a:r>
              <a:rPr lang="ru-RU" sz="3200" b="1" dirty="0">
                <a:solidFill>
                  <a:schemeClr val="bg1"/>
                </a:solidFill>
              </a:rPr>
              <a:t>, немає жала!»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уж звичайний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" y="3932825"/>
            <a:ext cx="3498534" cy="23305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60" y="3948899"/>
            <a:ext cx="3288693" cy="229841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1" y="456313"/>
            <a:ext cx="9481622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на розвиток </a:t>
            </a:r>
            <a:r>
              <a:rPr lang="uk-UA" sz="4000" b="1" dirty="0" err="1" smtClean="0">
                <a:solidFill>
                  <a:schemeClr val="bg1"/>
                </a:solidFill>
              </a:rPr>
              <a:t>швидкочитання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7" y="1456402"/>
            <a:ext cx="2794861" cy="496415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A9C1BA0-657E-479C-8519-33B998E00E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61008" y="1613188"/>
          <a:ext cx="8472374" cy="480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88">
                  <a:extLst>
                    <a:ext uri="{9D8B030D-6E8A-4147-A177-3AD203B41FA5}">
                      <a16:colId xmlns:a16="http://schemas.microsoft.com/office/drawing/2014/main" xmlns="" val="2008053646"/>
                    </a:ext>
                  </a:extLst>
                </a:gridCol>
                <a:gridCol w="1186888">
                  <a:extLst>
                    <a:ext uri="{9D8B030D-6E8A-4147-A177-3AD203B41FA5}">
                      <a16:colId xmlns:a16="http://schemas.microsoft.com/office/drawing/2014/main" xmlns="" val="3792828322"/>
                    </a:ext>
                  </a:extLst>
                </a:gridCol>
                <a:gridCol w="1186888">
                  <a:extLst>
                    <a:ext uri="{9D8B030D-6E8A-4147-A177-3AD203B41FA5}">
                      <a16:colId xmlns:a16="http://schemas.microsoft.com/office/drawing/2014/main" xmlns="" val="2413477619"/>
                    </a:ext>
                  </a:extLst>
                </a:gridCol>
                <a:gridCol w="1186888">
                  <a:extLst>
                    <a:ext uri="{9D8B030D-6E8A-4147-A177-3AD203B41FA5}">
                      <a16:colId xmlns:a16="http://schemas.microsoft.com/office/drawing/2014/main" xmlns="" val="4281189973"/>
                    </a:ext>
                  </a:extLst>
                </a:gridCol>
                <a:gridCol w="1186888">
                  <a:extLst>
                    <a:ext uri="{9D8B030D-6E8A-4147-A177-3AD203B41FA5}">
                      <a16:colId xmlns:a16="http://schemas.microsoft.com/office/drawing/2014/main" xmlns="" val="895340690"/>
                    </a:ext>
                  </a:extLst>
                </a:gridCol>
                <a:gridCol w="1329281">
                  <a:extLst>
                    <a:ext uri="{9D8B030D-6E8A-4147-A177-3AD203B41FA5}">
                      <a16:colId xmlns:a16="http://schemas.microsoft.com/office/drawing/2014/main" xmlns="" val="3628401683"/>
                    </a:ext>
                  </a:extLst>
                </a:gridCol>
                <a:gridCol w="1208653">
                  <a:extLst>
                    <a:ext uri="{9D8B030D-6E8A-4147-A177-3AD203B41FA5}">
                      <a16:colId xmlns:a16="http://schemas.microsoft.com/office/drawing/2014/main" xmlns="" val="2632424819"/>
                    </a:ext>
                  </a:extLst>
                </a:gridCol>
              </a:tblGrid>
              <a:tr h="67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а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о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2299703986"/>
                  </a:ext>
                </a:extLst>
              </a:tr>
              <a:tr h="67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Д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ад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од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уд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ед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ід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ид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3702515900"/>
                  </a:ext>
                </a:extLst>
              </a:tr>
              <a:tr h="67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Д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да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до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ду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де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ді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ди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2380544818"/>
                  </a:ext>
                </a:extLst>
              </a:tr>
              <a:tr h="67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З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аз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оз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уз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ез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із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из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2138750471"/>
                  </a:ext>
                </a:extLst>
              </a:tr>
              <a:tr h="67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З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за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зо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зу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зе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зі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зи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915613866"/>
                  </a:ext>
                </a:extLst>
              </a:tr>
              <a:tr h="72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Б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аб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об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уб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еб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іб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иб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4193874894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Б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ба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бо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бу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бе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бі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500" b="1" dirty="0">
                          <a:effectLst/>
                        </a:rPr>
                        <a:t>би</a:t>
                      </a:r>
                      <a:endParaRPr lang="ru-RU" b="1" dirty="0"/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xmlns="" val="392902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7" y="1456402"/>
            <a:ext cx="2794861" cy="496415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03B8668-2D3F-4E73-99AB-EBEE5B4655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1165" y="1417859"/>
          <a:ext cx="8769925" cy="466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750">
                  <a:extLst>
                    <a:ext uri="{9D8B030D-6E8A-4147-A177-3AD203B41FA5}">
                      <a16:colId xmlns:a16="http://schemas.microsoft.com/office/drawing/2014/main" xmlns="" val="3211879003"/>
                    </a:ext>
                  </a:extLst>
                </a:gridCol>
                <a:gridCol w="1219750">
                  <a:extLst>
                    <a:ext uri="{9D8B030D-6E8A-4147-A177-3AD203B41FA5}">
                      <a16:colId xmlns:a16="http://schemas.microsoft.com/office/drawing/2014/main" xmlns="" val="3075733945"/>
                    </a:ext>
                  </a:extLst>
                </a:gridCol>
                <a:gridCol w="1219750">
                  <a:extLst>
                    <a:ext uri="{9D8B030D-6E8A-4147-A177-3AD203B41FA5}">
                      <a16:colId xmlns:a16="http://schemas.microsoft.com/office/drawing/2014/main" xmlns="" val="1751430219"/>
                    </a:ext>
                  </a:extLst>
                </a:gridCol>
                <a:gridCol w="1219750">
                  <a:extLst>
                    <a:ext uri="{9D8B030D-6E8A-4147-A177-3AD203B41FA5}">
                      <a16:colId xmlns:a16="http://schemas.microsoft.com/office/drawing/2014/main" xmlns="" val="383523941"/>
                    </a:ext>
                  </a:extLst>
                </a:gridCol>
                <a:gridCol w="1219750">
                  <a:extLst>
                    <a:ext uri="{9D8B030D-6E8A-4147-A177-3AD203B41FA5}">
                      <a16:colId xmlns:a16="http://schemas.microsoft.com/office/drawing/2014/main" xmlns="" val="1068636000"/>
                    </a:ext>
                  </a:extLst>
                </a:gridCol>
                <a:gridCol w="1428775">
                  <a:extLst>
                    <a:ext uri="{9D8B030D-6E8A-4147-A177-3AD203B41FA5}">
                      <a16:colId xmlns:a16="http://schemas.microsoft.com/office/drawing/2014/main" xmlns="" val="1098736437"/>
                    </a:ext>
                  </a:extLst>
                </a:gridCol>
                <a:gridCol w="1242400">
                  <a:extLst>
                    <a:ext uri="{9D8B030D-6E8A-4147-A177-3AD203B41FA5}">
                      <a16:colId xmlns:a16="http://schemas.microsoft.com/office/drawing/2014/main" xmlns="" val="221480815"/>
                    </a:ext>
                  </a:extLst>
                </a:gridCol>
              </a:tblGrid>
              <a:tr h="508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а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о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4287869140"/>
                  </a:ext>
                </a:extLst>
              </a:tr>
              <a:tr h="70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Ш 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аш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ош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уш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еш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іш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иш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4039226513"/>
                  </a:ext>
                </a:extLst>
              </a:tr>
              <a:tr h="70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Ш 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ша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шо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шу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ше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ші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ши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2969708468"/>
                  </a:ext>
                </a:extLst>
              </a:tr>
              <a:tr h="50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Х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ах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ох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ух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ех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іх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их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1918515775"/>
                  </a:ext>
                </a:extLst>
              </a:tr>
              <a:tr h="50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Х</a:t>
                      </a: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ха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хо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ху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хе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хі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хи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3141386358"/>
                  </a:ext>
                </a:extLst>
              </a:tr>
              <a:tr h="70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Ч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ач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оч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уч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еч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іч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ич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921822740"/>
                  </a:ext>
                </a:extLst>
              </a:tr>
              <a:tr h="70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Ч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ча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чо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чу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че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чі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500" b="1" dirty="0">
                          <a:effectLst/>
                        </a:rPr>
                        <a:t>чи</a:t>
                      </a:r>
                      <a:endParaRPr lang="ru-RU" b="1" dirty="0"/>
                    </a:p>
                  </a:txBody>
                  <a:tcPr marL="29679" marR="29679" marT="0" marB="0"/>
                </a:tc>
                <a:extLst>
                  <a:ext uri="{0D108BD9-81ED-4DB2-BD59-A6C34878D82A}">
                    <a16:rowId xmlns:a16="http://schemas.microsoft.com/office/drawing/2014/main" xmlns="" val="173549313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51" y="456313"/>
            <a:ext cx="9481622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на розвиток </a:t>
            </a:r>
            <a:r>
              <a:rPr lang="uk-UA" sz="4000" b="1" dirty="0" err="1" smtClean="0">
                <a:solidFill>
                  <a:schemeClr val="bg1"/>
                </a:solidFill>
              </a:rPr>
              <a:t>швидкочитання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1706" y="1914161"/>
            <a:ext cx="604535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усвідомлено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відповідному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прочитаного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5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28612"/>
            <a:ext cx="9674658" cy="969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Починаємо з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розминки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вірш</a:t>
            </a:r>
            <a:r>
              <a:rPr lang="ru-RU" sz="3200" b="1" dirty="0">
                <a:solidFill>
                  <a:schemeClr val="bg1"/>
                </a:solidFill>
              </a:rPr>
              <a:t> разом </a:t>
            </a:r>
            <a:r>
              <a:rPr lang="ru-RU" sz="3200" b="1" dirty="0" err="1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Щебетунчиком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70389" y="1398191"/>
            <a:ext cx="5505060" cy="5191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Киця — друг,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комп’ютер — друг: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 люблю дружити.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Друзі — річка, ліс і луг,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 книжки, і квіти.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Ще я подружу з Мишком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 з веселуном Сашком,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 з Наталкою, яка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змайструвала літака.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Адже друзів, каже тато,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буває забагато.</a:t>
            </a:r>
          </a:p>
          <a:p>
            <a:pPr algn="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Наталка Поклад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872479" y="2087931"/>
            <a:ext cx="2925773" cy="3529145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075" y="1481547"/>
            <a:ext cx="3799205" cy="33697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 smtClean="0"/>
              <a:t>Як би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назвав/ла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 smtClean="0"/>
              <a:t>вірш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? </a:t>
            </a:r>
          </a:p>
          <a:p>
            <a:pPr marL="354013" indent="-354013">
              <a:buAutoNum type="arabicPeriod"/>
            </a:pPr>
            <a:r>
              <a:rPr lang="ru-RU" sz="2400" b="1" dirty="0" smtClean="0"/>
              <a:t>Як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дружити</a:t>
            </a:r>
            <a:r>
              <a:rPr lang="ru-RU" sz="2400" b="1" dirty="0"/>
              <a:t> з </a:t>
            </a:r>
            <a:r>
              <a:rPr lang="ru-RU" sz="2400" b="1" dirty="0" err="1"/>
              <a:t>річкою</a:t>
            </a:r>
            <a:r>
              <a:rPr lang="ru-RU" sz="2400" b="1" dirty="0"/>
              <a:t>, </a:t>
            </a:r>
            <a:r>
              <a:rPr lang="ru-RU" sz="2400" b="1" dirty="0" err="1"/>
              <a:t>лісом</a:t>
            </a:r>
            <a:r>
              <a:rPr lang="ru-RU" sz="2400" b="1" dirty="0"/>
              <a:t>, лугом, книжками і </a:t>
            </a:r>
            <a:r>
              <a:rPr lang="ru-RU" sz="2400" b="1" dirty="0" err="1" smtClean="0"/>
              <a:t>квітами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pPr marL="354013" indent="-354013">
              <a:buAutoNum type="arabicPeriod"/>
            </a:pPr>
            <a:r>
              <a:rPr lang="ru-RU" sz="2400" b="1" dirty="0" smtClean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/>
              <a:t>слова «</a:t>
            </a:r>
            <a:r>
              <a:rPr lang="ru-RU" sz="2400" b="1" dirty="0" err="1"/>
              <a:t>друзів</a:t>
            </a:r>
            <a:r>
              <a:rPr lang="ru-RU" sz="2400" b="1" dirty="0"/>
              <a:t> не </a:t>
            </a:r>
            <a:r>
              <a:rPr lang="ru-RU" sz="2400" b="1" dirty="0" err="1"/>
              <a:t>буває</a:t>
            </a:r>
            <a:r>
              <a:rPr lang="ru-RU" sz="2400" b="1" dirty="0"/>
              <a:t> </a:t>
            </a:r>
            <a:r>
              <a:rPr lang="ru-RU" sz="2400" b="1" dirty="0" err="1"/>
              <a:t>забагато</a:t>
            </a:r>
            <a:r>
              <a:rPr lang="ru-RU" sz="2400" b="1" dirty="0" smtClean="0"/>
              <a:t>»? </a:t>
            </a:r>
            <a:endParaRPr lang="uk-UA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6075" y="4915273"/>
            <a:ext cx="3684905" cy="851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 що </a:t>
            </a:r>
            <a:r>
              <a:rPr lang="ru-RU" sz="2400" b="1" dirty="0" err="1"/>
              <a:t>сьогодні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читатимеш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172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54072</TotalTime>
  <Words>847</Words>
  <Application>Microsoft Office PowerPoint</Application>
  <PresentationFormat>Произвольный</PresentationFormat>
  <Paragraphs>252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3554</cp:revision>
  <dcterms:created xsi:type="dcterms:W3CDTF">2018-01-05T16:38:53Z</dcterms:created>
  <dcterms:modified xsi:type="dcterms:W3CDTF">2024-04-04T14:48:52Z</dcterms:modified>
</cp:coreProperties>
</file>