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194" r:id="rId3"/>
    <p:sldId id="1179" r:id="rId4"/>
    <p:sldId id="1195" r:id="rId5"/>
    <p:sldId id="1090" r:id="rId6"/>
    <p:sldId id="1120" r:id="rId7"/>
    <p:sldId id="1137" r:id="rId8"/>
    <p:sldId id="1145" r:id="rId9"/>
    <p:sldId id="1193" r:id="rId10"/>
    <p:sldId id="1190" r:id="rId11"/>
    <p:sldId id="1075" r:id="rId12"/>
    <p:sldId id="352" r:id="rId13"/>
    <p:sldId id="119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CC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5a162q23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83062" y="4629392"/>
            <a:ext cx="9254403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Поділ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 на </a:t>
            </a:r>
            <a:r>
              <a:rPr lang="ru-RU" sz="4500" b="1" dirty="0" err="1">
                <a:solidFill>
                  <a:schemeClr val="bg1"/>
                </a:solidFill>
              </a:rPr>
              <a:t>склади</a:t>
            </a:r>
            <a:r>
              <a:rPr lang="ru-RU" sz="4500" b="1" dirty="0">
                <a:solidFill>
                  <a:schemeClr val="bg1"/>
                </a:solidFill>
              </a:rPr>
              <a:t> для переносу </a:t>
            </a:r>
          </a:p>
          <a:p>
            <a:pPr algn="ctr"/>
            <a:r>
              <a:rPr lang="ru-RU" sz="4500" b="1" dirty="0">
                <a:solidFill>
                  <a:schemeClr val="bg1"/>
                </a:solidFill>
              </a:rPr>
              <a:t>з рядка в рядок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!_ЭСМИРА 1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61" y="1069246"/>
            <a:ext cx="3219568" cy="321956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1186" r="28645" b="80777"/>
          <a:stretch/>
        </p:blipFill>
        <p:spPr>
          <a:xfrm>
            <a:off x="747064" y="3667344"/>
            <a:ext cx="10789677" cy="223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91518" y="384358"/>
            <a:ext cx="10300770" cy="10588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Прочитай слова,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розділяючи</a:t>
            </a:r>
            <a:r>
              <a:rPr lang="ru-RU" sz="3200" b="1" dirty="0" smtClean="0">
                <a:solidFill>
                  <a:schemeClr val="bg1"/>
                </a:solidFill>
              </a:rPr>
              <a:t> паузами для переносу. Спиши </a:t>
            </a:r>
            <a:r>
              <a:rPr lang="ru-RU" sz="3200" b="1" dirty="0" err="1" smtClean="0">
                <a:solidFill>
                  <a:schemeClr val="bg1"/>
                </a:solidFill>
              </a:rPr>
              <a:t>ці</a:t>
            </a:r>
            <a:r>
              <a:rPr lang="ru-RU" sz="3200" b="1" dirty="0" smtClean="0">
                <a:solidFill>
                  <a:schemeClr val="bg1"/>
                </a:solidFill>
              </a:rPr>
              <a:t> слова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поділяючи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їх</a:t>
            </a:r>
            <a:r>
              <a:rPr lang="ru-RU" sz="3200" b="1" dirty="0">
                <a:solidFill>
                  <a:schemeClr val="bg1"/>
                </a:solidFill>
              </a:rPr>
              <a:t> рисками для переносу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80845" y="1497637"/>
            <a:ext cx="9043664" cy="6468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Кулька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smtClean="0">
                <a:solidFill>
                  <a:srgbClr val="0070C0"/>
                </a:solidFill>
              </a:rPr>
              <a:t>пальма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деньок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smtClean="0">
                <a:solidFill>
                  <a:srgbClr val="0070C0"/>
                </a:solidFill>
              </a:rPr>
              <a:t>пальто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сльоза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опеньки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1" t="41385" r="20555" b="44774"/>
          <a:stretch/>
        </p:blipFill>
        <p:spPr>
          <a:xfrm>
            <a:off x="401721" y="3698749"/>
            <a:ext cx="4436766" cy="11317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41733" r="45576" b="41867"/>
          <a:stretch/>
        </p:blipFill>
        <p:spPr>
          <a:xfrm>
            <a:off x="4174552" y="3707348"/>
            <a:ext cx="6756261" cy="1361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45029" r="75189" b="48557"/>
          <a:stretch/>
        </p:blipFill>
        <p:spPr>
          <a:xfrm>
            <a:off x="2958592" y="4940526"/>
            <a:ext cx="2320568" cy="5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9" t="41733" r="26907" b="43991"/>
          <a:stretch/>
        </p:blipFill>
        <p:spPr>
          <a:xfrm>
            <a:off x="815680" y="4682602"/>
            <a:ext cx="1984686" cy="114398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991518" y="2263077"/>
            <a:ext cx="10300770" cy="1211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Куль-ка, паль-</a:t>
            </a:r>
            <a:r>
              <a:rPr lang="ru-RU" sz="3200" b="1" dirty="0" err="1"/>
              <a:t>ма</a:t>
            </a:r>
            <a:r>
              <a:rPr lang="ru-RU" sz="3200" b="1" dirty="0"/>
              <a:t>, де-</a:t>
            </a:r>
            <a:r>
              <a:rPr lang="ru-RU" sz="3200" b="1" dirty="0" err="1"/>
              <a:t>ньок</a:t>
            </a:r>
            <a:r>
              <a:rPr lang="ru-RU" sz="3200" b="1" dirty="0"/>
              <a:t>, паль-то, </a:t>
            </a:r>
            <a:r>
              <a:rPr lang="ru-RU" sz="3200" b="1" dirty="0" err="1"/>
              <a:t>сльо</a:t>
            </a:r>
            <a:r>
              <a:rPr lang="ru-RU" sz="3200" b="1" dirty="0"/>
              <a:t>-за, </a:t>
            </a:r>
            <a:r>
              <a:rPr lang="ru-RU" sz="3200" b="1" dirty="0" err="1"/>
              <a:t>опе-ньки</a:t>
            </a:r>
            <a:r>
              <a:rPr lang="ru-RU" sz="3200" b="1" dirty="0"/>
              <a:t>, </a:t>
            </a:r>
            <a:r>
              <a:rPr lang="ru-RU" sz="3200" b="1" dirty="0" err="1"/>
              <a:t>опень-ки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1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0053" y="630038"/>
            <a:ext cx="8732066" cy="730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0876" y="1714230"/>
            <a:ext cx="527042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вчилися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ділити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правила переносу ти тепер знаєш?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57943" y="1450998"/>
            <a:ext cx="2380550" cy="2871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148715" y="1714232"/>
            <a:ext cx="2079244" cy="2608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742" y="4322481"/>
            <a:ext cx="2658622" cy="11736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Поділи слова на </a:t>
            </a:r>
            <a:r>
              <a:rPr lang="uk-UA" sz="2400" b="1" dirty="0" smtClean="0">
                <a:solidFill>
                  <a:srgbClr val="0070C0"/>
                </a:solidFill>
              </a:rPr>
              <a:t>склади і </a:t>
            </a:r>
            <a:r>
              <a:rPr lang="uk-UA" sz="2400" b="1" dirty="0">
                <a:solidFill>
                  <a:srgbClr val="0070C0"/>
                </a:solidFill>
              </a:rPr>
              <a:t>для переносу (усно)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60876" y="4017000"/>
            <a:ext cx="5270420" cy="6774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Ананас, олівець, </a:t>
            </a:r>
            <a:r>
              <a:rPr lang="uk-UA" sz="2800" b="1" dirty="0" smtClean="0">
                <a:solidFill>
                  <a:schemeClr val="bg1"/>
                </a:solidFill>
              </a:rPr>
              <a:t>озеро.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60875" y="4764178"/>
            <a:ext cx="5270421" cy="6774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А-на-нас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>
                <a:solidFill>
                  <a:schemeClr val="bg1"/>
                </a:solidFill>
              </a:rPr>
              <a:t>о-лі-</a:t>
            </a:r>
            <a:r>
              <a:rPr lang="uk-UA" sz="2800" b="1" dirty="0" err="1" smtClean="0">
                <a:solidFill>
                  <a:schemeClr val="bg1"/>
                </a:solidFill>
              </a:rPr>
              <a:t>вець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>
                <a:solidFill>
                  <a:schemeClr val="bg1"/>
                </a:solidFill>
              </a:rPr>
              <a:t>о-</a:t>
            </a:r>
            <a:r>
              <a:rPr lang="uk-UA" sz="2800" b="1" dirty="0" err="1" smtClean="0">
                <a:solidFill>
                  <a:schemeClr val="bg1"/>
                </a:solidFill>
              </a:rPr>
              <a:t>зе</a:t>
            </a:r>
            <a:r>
              <a:rPr lang="uk-UA" sz="2800" b="1" dirty="0" smtClean="0">
                <a:solidFill>
                  <a:schemeClr val="bg1"/>
                </a:solidFill>
              </a:rPr>
              <a:t>-ро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0875" y="5496163"/>
            <a:ext cx="5270422" cy="6774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Ана-нас, </a:t>
            </a:r>
            <a:r>
              <a:rPr lang="uk-UA" sz="2800" b="1" dirty="0" err="1">
                <a:solidFill>
                  <a:schemeClr val="bg1"/>
                </a:solidFill>
              </a:rPr>
              <a:t>олі-вець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err="1" smtClean="0">
                <a:solidFill>
                  <a:schemeClr val="bg1"/>
                </a:solidFill>
              </a:rPr>
              <a:t>озе</a:t>
            </a:r>
            <a:r>
              <a:rPr lang="uk-UA" sz="2800" b="1" dirty="0" smtClean="0">
                <a:solidFill>
                  <a:schemeClr val="bg1"/>
                </a:solidFill>
              </a:rPr>
              <a:t>-ро.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28797" y="538194"/>
            <a:ext cx="8811364" cy="801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593" y="2206486"/>
            <a:ext cx="1242392" cy="12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496" y="574475"/>
            <a:ext cx="911095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урок. Аутотренінг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618602" y="1484312"/>
            <a:ext cx="5023692" cy="106058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</a:rPr>
              <a:t>Щоб урок нам розпочати,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Треба разом промовляти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2868" y="2650261"/>
            <a:ext cx="5100818" cy="30674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«Я </a:t>
            </a:r>
            <a:r>
              <a:rPr lang="uk-UA" sz="2800" b="1" dirty="0"/>
              <a:t>уважний і серйозний,</a:t>
            </a:r>
            <a:endParaRPr lang="ru-RU" sz="2800" b="1" dirty="0"/>
          </a:p>
          <a:p>
            <a:r>
              <a:rPr lang="uk-UA" sz="2800" b="1" dirty="0"/>
              <a:t>Хоч іще малого зросту.</a:t>
            </a:r>
            <a:endParaRPr lang="ru-RU" sz="2800" b="1" dirty="0"/>
          </a:p>
          <a:p>
            <a:r>
              <a:rPr lang="uk-UA" sz="2800" b="1" dirty="0"/>
              <a:t>Зараз з силами зберусь,</a:t>
            </a:r>
            <a:endParaRPr lang="ru-RU" sz="2800" b="1" dirty="0"/>
          </a:p>
          <a:p>
            <a:r>
              <a:rPr lang="uk-UA" sz="2800" b="1" dirty="0"/>
              <a:t>Я нічого не боюсь.</a:t>
            </a:r>
            <a:endParaRPr lang="ru-RU" sz="2800" b="1" dirty="0"/>
          </a:p>
          <a:p>
            <a:r>
              <a:rPr lang="uk-UA" sz="2800" b="1" dirty="0"/>
              <a:t>Впевнений, кмітливий я,</a:t>
            </a:r>
            <a:endParaRPr lang="ru-RU" sz="2800" b="1" dirty="0"/>
          </a:p>
          <a:p>
            <a:r>
              <a:rPr lang="uk-UA" sz="2800" b="1" dirty="0"/>
              <a:t>Хочу отримати знання» </a:t>
            </a:r>
            <a:endParaRPr lang="ru-RU" sz="2800" b="1" dirty="0"/>
          </a:p>
        </p:txBody>
      </p:sp>
      <p:pic>
        <p:nvPicPr>
          <p:cNvPr id="2051" name="Picture 3" descr="D:\Картинки до тестів\Людина\Діти з книж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23" y="1512556"/>
            <a:ext cx="4120309" cy="41989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8" y="4262373"/>
            <a:ext cx="2121408" cy="21214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54" y="4262373"/>
            <a:ext cx="2438400" cy="20787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42362" y="405926"/>
            <a:ext cx="9176372" cy="757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«Познач кількість складів»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7" r="17253"/>
          <a:stretch/>
        </p:blipFill>
        <p:spPr>
          <a:xfrm>
            <a:off x="847988" y="1268730"/>
            <a:ext cx="1600200" cy="28575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3" b="6474"/>
          <a:stretch/>
        </p:blipFill>
        <p:spPr>
          <a:xfrm>
            <a:off x="2735565" y="2343041"/>
            <a:ext cx="2679656" cy="178318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5265"/>
          <a:stretch/>
        </p:blipFill>
        <p:spPr>
          <a:xfrm>
            <a:off x="5634454" y="1359013"/>
            <a:ext cx="1767832" cy="27672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46" y="1941447"/>
            <a:ext cx="1802282" cy="216027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3824" b="41200"/>
          <a:stretch/>
        </p:blipFill>
        <p:spPr>
          <a:xfrm>
            <a:off x="8826303" y="4262373"/>
            <a:ext cx="2461022" cy="17791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725" y="1941447"/>
            <a:ext cx="1598600" cy="216027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32" y="4262373"/>
            <a:ext cx="2612955" cy="16946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Семиугольник 6"/>
          <p:cNvSpPr/>
          <p:nvPr/>
        </p:nvSpPr>
        <p:spPr>
          <a:xfrm>
            <a:off x="1908692" y="1359013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3</a:t>
            </a:r>
            <a:endParaRPr lang="ru-RU" sz="2800" b="1" dirty="0"/>
          </a:p>
        </p:txBody>
      </p:sp>
      <p:sp>
        <p:nvSpPr>
          <p:cNvPr id="17" name="Семиугольник 16"/>
          <p:cNvSpPr/>
          <p:nvPr/>
        </p:nvSpPr>
        <p:spPr>
          <a:xfrm>
            <a:off x="2735565" y="2035315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1</a:t>
            </a:r>
            <a:endParaRPr lang="ru-RU" sz="2800" b="1" dirty="0"/>
          </a:p>
        </p:txBody>
      </p:sp>
      <p:sp>
        <p:nvSpPr>
          <p:cNvPr id="18" name="Семиугольник 17"/>
          <p:cNvSpPr/>
          <p:nvPr/>
        </p:nvSpPr>
        <p:spPr>
          <a:xfrm>
            <a:off x="5597148" y="1359013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3</a:t>
            </a:r>
            <a:endParaRPr lang="ru-RU" sz="2800" b="1" dirty="0"/>
          </a:p>
        </p:txBody>
      </p:sp>
      <p:sp>
        <p:nvSpPr>
          <p:cNvPr id="19" name="Семиугольник 18"/>
          <p:cNvSpPr/>
          <p:nvPr/>
        </p:nvSpPr>
        <p:spPr>
          <a:xfrm>
            <a:off x="7555217" y="1620964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2</a:t>
            </a:r>
            <a:endParaRPr lang="ru-RU" sz="2800" b="1" dirty="0"/>
          </a:p>
        </p:txBody>
      </p:sp>
      <p:sp>
        <p:nvSpPr>
          <p:cNvPr id="22" name="Семиугольник 21"/>
          <p:cNvSpPr/>
          <p:nvPr/>
        </p:nvSpPr>
        <p:spPr>
          <a:xfrm>
            <a:off x="9513286" y="1679496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2</a:t>
            </a:r>
            <a:endParaRPr lang="ru-RU" sz="2800" b="1" dirty="0"/>
          </a:p>
        </p:txBody>
      </p:sp>
      <p:sp>
        <p:nvSpPr>
          <p:cNvPr id="26" name="Семиугольник 25"/>
          <p:cNvSpPr/>
          <p:nvPr/>
        </p:nvSpPr>
        <p:spPr>
          <a:xfrm>
            <a:off x="791973" y="4262373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3</a:t>
            </a:r>
            <a:endParaRPr lang="ru-RU" sz="2800" b="1" dirty="0"/>
          </a:p>
        </p:txBody>
      </p:sp>
      <p:sp>
        <p:nvSpPr>
          <p:cNvPr id="27" name="Семиугольник 26"/>
          <p:cNvSpPr/>
          <p:nvPr/>
        </p:nvSpPr>
        <p:spPr>
          <a:xfrm>
            <a:off x="5101054" y="4126231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3</a:t>
            </a:r>
            <a:endParaRPr lang="ru-RU" sz="2800" b="1" dirty="0"/>
          </a:p>
        </p:txBody>
      </p:sp>
      <p:sp>
        <p:nvSpPr>
          <p:cNvPr id="29" name="Семиугольник 28"/>
          <p:cNvSpPr/>
          <p:nvPr/>
        </p:nvSpPr>
        <p:spPr>
          <a:xfrm>
            <a:off x="5852134" y="4130021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4</a:t>
            </a:r>
            <a:endParaRPr lang="ru-RU" sz="2800" b="1" dirty="0"/>
          </a:p>
        </p:txBody>
      </p:sp>
      <p:sp>
        <p:nvSpPr>
          <p:cNvPr id="30" name="Семиугольник 29"/>
          <p:cNvSpPr/>
          <p:nvPr/>
        </p:nvSpPr>
        <p:spPr>
          <a:xfrm>
            <a:off x="10739677" y="4244391"/>
            <a:ext cx="533400" cy="523902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1</a:t>
            </a:r>
            <a:endParaRPr lang="ru-RU" sz="2800" b="1" dirty="0"/>
          </a:p>
        </p:txBody>
      </p:sp>
      <p:sp>
        <p:nvSpPr>
          <p:cNvPr id="31" name="Заголовок 3"/>
          <p:cNvSpPr txBox="1">
            <a:spLocks/>
          </p:cNvSpPr>
          <p:nvPr/>
        </p:nvSpPr>
        <p:spPr>
          <a:xfrm>
            <a:off x="2625948" y="1324816"/>
            <a:ext cx="2898889" cy="71049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rgbClr val="0070C0"/>
                </a:solidFill>
              </a:rPr>
              <a:t>Пригадай, як визначити кількість складів у слові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2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429" y="2253190"/>
            <a:ext cx="6324600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ознайомимося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правилами переносу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рядка в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рядок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звукові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89" r="46400" b="73939"/>
          <a:stretch/>
        </p:blipFill>
        <p:spPr>
          <a:xfrm>
            <a:off x="1446777" y="1469863"/>
            <a:ext cx="8942127" cy="10979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46778" y="444629"/>
            <a:ext cx="8942127" cy="8725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54" t="21991" r="68687" b="67614"/>
          <a:stretch/>
        </p:blipFill>
        <p:spPr>
          <a:xfrm>
            <a:off x="1639326" y="1469863"/>
            <a:ext cx="941974" cy="802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54" t="21991" r="68687" b="67614"/>
          <a:stretch/>
        </p:blipFill>
        <p:spPr>
          <a:xfrm>
            <a:off x="2975415" y="1469863"/>
            <a:ext cx="941974" cy="802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74" t="23792" r="61128" b="67845"/>
          <a:stretch/>
        </p:blipFill>
        <p:spPr>
          <a:xfrm>
            <a:off x="4415655" y="1626813"/>
            <a:ext cx="1016088" cy="6460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74" t="23792" r="61128" b="67845"/>
          <a:stretch/>
        </p:blipFill>
        <p:spPr>
          <a:xfrm>
            <a:off x="5930009" y="1626813"/>
            <a:ext cx="1016088" cy="646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11" t="22299" r="53891" b="68231"/>
          <a:stretch/>
        </p:blipFill>
        <p:spPr>
          <a:xfrm>
            <a:off x="7649185" y="1505566"/>
            <a:ext cx="1016088" cy="7315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11" t="22299" r="53891" b="68231"/>
          <a:stretch/>
        </p:blipFill>
        <p:spPr>
          <a:xfrm>
            <a:off x="8667437" y="1505565"/>
            <a:ext cx="1016088" cy="731587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1674481" y="2660413"/>
            <a:ext cx="851105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Пригадай слова, в яких зустрічаються ці буквосполучення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728044" y="5560463"/>
            <a:ext cx="183308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квасоля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4923699" y="5560464"/>
            <a:ext cx="183308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мавпа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8258938" y="5560464"/>
            <a:ext cx="1833085" cy="6166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світлофор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05" y="3510205"/>
            <a:ext cx="1911473" cy="191147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Сценарій виступу &quot;ПЛАНЕТА МАВП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24249"/>
          <a:stretch/>
        </p:blipFill>
        <p:spPr bwMode="auto">
          <a:xfrm>
            <a:off x="5166070" y="3420828"/>
            <a:ext cx="1928793" cy="20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Більше 13 400 стокових ілюстрацій, векторної графіки та картинок роялті-фрі  на тему світлофор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10004" r="21183" b="16249"/>
          <a:stretch/>
        </p:blipFill>
        <p:spPr bwMode="auto">
          <a:xfrm>
            <a:off x="8491480" y="3488592"/>
            <a:ext cx="1513249" cy="191147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147" y="4477362"/>
            <a:ext cx="1784223" cy="15889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1679" y="391650"/>
            <a:ext cx="9846691" cy="10414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Перевір, </a:t>
            </a:r>
            <a:r>
              <a:rPr lang="ru-RU" sz="2800" b="1" dirty="0" err="1">
                <a:solidFill>
                  <a:schemeClr val="bg1"/>
                </a:solidFill>
              </a:rPr>
              <a:t>чи</a:t>
            </a:r>
            <a:r>
              <a:rPr lang="ru-RU" sz="2800" b="1" dirty="0">
                <a:solidFill>
                  <a:schemeClr val="bg1"/>
                </a:solidFill>
              </a:rPr>
              <a:t> правильно Ґаджик </a:t>
            </a:r>
            <a:r>
              <a:rPr lang="ru-RU" sz="2800" b="1" dirty="0" err="1">
                <a:solidFill>
                  <a:schemeClr val="bg1"/>
                </a:solidFill>
              </a:rPr>
              <a:t>поділив</a:t>
            </a:r>
            <a:r>
              <a:rPr lang="ru-RU" sz="2800" b="1" dirty="0">
                <a:solidFill>
                  <a:schemeClr val="bg1"/>
                </a:solidFill>
              </a:rPr>
              <a:t> для переносу </a:t>
            </a:r>
            <a:r>
              <a:rPr lang="ru-RU" sz="2800" b="1" dirty="0" err="1">
                <a:solidFill>
                  <a:schemeClr val="bg1"/>
                </a:solidFill>
              </a:rPr>
              <a:t>назви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птахів</a:t>
            </a:r>
            <a:r>
              <a:rPr lang="ru-RU" sz="2800" b="1" dirty="0">
                <a:solidFill>
                  <a:schemeClr val="bg1"/>
                </a:solidFill>
              </a:rPr>
              <a:t>. Для </a:t>
            </a:r>
            <a:r>
              <a:rPr lang="ru-RU" sz="2800" b="1" dirty="0" err="1">
                <a:solidFill>
                  <a:schemeClr val="bg1"/>
                </a:solidFill>
              </a:rPr>
              <a:t>цього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скористайся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довідкою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xmlns="" id="{DCA788A8-EBFC-4DFC-9AB3-6BE0BC4F9E6A}"/>
              </a:ext>
            </a:extLst>
          </p:cNvPr>
          <p:cNvSpPr/>
          <p:nvPr/>
        </p:nvSpPr>
        <p:spPr>
          <a:xfrm>
            <a:off x="1071679" y="1433131"/>
            <a:ext cx="7970959" cy="17512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Довідка.</a:t>
            </a:r>
            <a:r>
              <a:rPr lang="uk-UA" sz="2400" b="1" dirty="0"/>
              <a:t> Слова з рядка в </a:t>
            </a:r>
            <a:r>
              <a:rPr lang="uk-UA" sz="2400" b="1" dirty="0" smtClean="0"/>
              <a:t>рядок </a:t>
            </a:r>
            <a:r>
              <a:rPr lang="uk-UA" sz="2400" b="1" dirty="0" err="1" smtClean="0"/>
              <a:t>перенось</a:t>
            </a:r>
            <a:r>
              <a:rPr lang="uk-UA" sz="2400" b="1" dirty="0" smtClean="0"/>
              <a:t> </a:t>
            </a:r>
            <a:r>
              <a:rPr lang="uk-UA" sz="2400" b="1" dirty="0"/>
              <a:t>по складах: </a:t>
            </a:r>
            <a:r>
              <a:rPr lang="uk-UA" sz="2400" b="1" dirty="0" err="1">
                <a:solidFill>
                  <a:srgbClr val="FFFF00"/>
                </a:solidFill>
              </a:rPr>
              <a:t>дру</a:t>
            </a:r>
            <a:r>
              <a:rPr lang="uk-UA" sz="2400" b="1" dirty="0">
                <a:solidFill>
                  <a:srgbClr val="FFFF00"/>
                </a:solidFill>
              </a:rPr>
              <a:t>–зі</a:t>
            </a:r>
            <a:r>
              <a:rPr lang="uk-UA" sz="2400" b="1" dirty="0"/>
              <a:t>.</a:t>
            </a:r>
          </a:p>
          <a:p>
            <a:pPr algn="ctr"/>
            <a:r>
              <a:rPr lang="uk-UA" sz="2400" b="1" dirty="0"/>
              <a:t>Одну букву не можна залишати в </a:t>
            </a:r>
            <a:r>
              <a:rPr lang="uk-UA" sz="2400" b="1" dirty="0" smtClean="0"/>
              <a:t>рядку і </a:t>
            </a:r>
            <a:r>
              <a:rPr lang="uk-UA" sz="2400" b="1" dirty="0"/>
              <a:t>переносити: </a:t>
            </a:r>
            <a:r>
              <a:rPr lang="uk-UA" sz="2400" b="1" dirty="0" err="1">
                <a:solidFill>
                  <a:srgbClr val="FFFF00"/>
                </a:solidFill>
              </a:rPr>
              <a:t>уро</a:t>
            </a:r>
            <a:r>
              <a:rPr lang="uk-UA" sz="2400" b="1" dirty="0">
                <a:solidFill>
                  <a:srgbClr val="FFFF00"/>
                </a:solidFill>
              </a:rPr>
              <a:t>–</a:t>
            </a:r>
            <a:r>
              <a:rPr lang="uk-UA" sz="2400" b="1" dirty="0" err="1">
                <a:solidFill>
                  <a:srgbClr val="FFFF00"/>
                </a:solidFill>
              </a:rPr>
              <a:t>ки</a:t>
            </a:r>
            <a:r>
              <a:rPr lang="uk-UA" sz="2400" b="1" dirty="0"/>
              <a:t>, </a:t>
            </a:r>
            <a:r>
              <a:rPr lang="uk-UA" sz="2400" b="1" dirty="0">
                <a:solidFill>
                  <a:srgbClr val="FFFF00"/>
                </a:solidFill>
              </a:rPr>
              <a:t>лі–</a:t>
            </a:r>
            <a:r>
              <a:rPr lang="uk-UA" sz="2400" b="1" dirty="0" err="1">
                <a:solidFill>
                  <a:srgbClr val="FFFF00"/>
                </a:solidFill>
              </a:rPr>
              <a:t>нія</a:t>
            </a:r>
            <a:r>
              <a:rPr lang="uk-UA" sz="2400" b="1" dirty="0"/>
              <a:t>.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6" y="3203843"/>
            <a:ext cx="1411767" cy="12735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33257"/>
          <a:stretch/>
        </p:blipFill>
        <p:spPr>
          <a:xfrm>
            <a:off x="6636875" y="3203843"/>
            <a:ext cx="2148350" cy="123019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7802" r="21465"/>
          <a:stretch/>
        </p:blipFill>
        <p:spPr>
          <a:xfrm>
            <a:off x="5720605" y="4754362"/>
            <a:ext cx="1832540" cy="11501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12145" t="46064" r="76748" b="36002"/>
          <a:stretch/>
        </p:blipFill>
        <p:spPr>
          <a:xfrm>
            <a:off x="2310908" y="4515542"/>
            <a:ext cx="1529002" cy="13887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689871" y="4330758"/>
            <a:ext cx="167225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во–</a:t>
            </a:r>
            <a:r>
              <a:rPr lang="ru-RU" sz="2800" b="1" dirty="0" err="1">
                <a:solidFill>
                  <a:srgbClr val="0070C0"/>
                </a:solidFill>
              </a:rPr>
              <a:t>ро</a:t>
            </a:r>
            <a:r>
              <a:rPr lang="ru-RU" sz="2800" b="1" dirty="0">
                <a:solidFill>
                  <a:srgbClr val="0070C0"/>
                </a:solidFill>
              </a:rPr>
              <a:t>–на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56671" y="4477362"/>
            <a:ext cx="2401619" cy="55399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000" b="1" dirty="0" err="1">
                <a:solidFill>
                  <a:srgbClr val="0070C0"/>
                </a:solidFill>
              </a:rPr>
              <a:t>жу</a:t>
            </a:r>
            <a:r>
              <a:rPr lang="ru-RU" sz="3000" b="1" dirty="0">
                <a:solidFill>
                  <a:srgbClr val="0070C0"/>
                </a:solidFill>
              </a:rPr>
              <a:t>–</a:t>
            </a:r>
            <a:r>
              <a:rPr lang="ru-RU" sz="3000" b="1" dirty="0" err="1">
                <a:solidFill>
                  <a:srgbClr val="0070C0"/>
                </a:solidFill>
              </a:rPr>
              <a:t>ра</a:t>
            </a:r>
            <a:r>
              <a:rPr lang="ru-RU" sz="3000" b="1" dirty="0">
                <a:solidFill>
                  <a:srgbClr val="0070C0"/>
                </a:solidFill>
              </a:rPr>
              <a:t>–</a:t>
            </a:r>
            <a:r>
              <a:rPr lang="ru-RU" sz="3000" b="1" dirty="0" err="1">
                <a:solidFill>
                  <a:srgbClr val="0070C0"/>
                </a:solidFill>
              </a:rPr>
              <a:t>ве</a:t>
            </a:r>
            <a:r>
              <a:rPr lang="ru-RU" sz="3000" b="1" dirty="0">
                <a:solidFill>
                  <a:srgbClr val="0070C0"/>
                </a:solidFill>
              </a:rPr>
              <a:t>–ль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606376" y="4428175"/>
            <a:ext cx="1178849" cy="55399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000" dirty="0">
                <a:solidFill>
                  <a:srgbClr val="0070C0"/>
                </a:solidFill>
              </a:rPr>
              <a:t>о–</a:t>
            </a:r>
            <a:r>
              <a:rPr lang="ru-RU" sz="3000" dirty="0" err="1">
                <a:solidFill>
                  <a:srgbClr val="0070C0"/>
                </a:solidFill>
              </a:rPr>
              <a:t>рли</a:t>
            </a:r>
            <a:endParaRPr lang="ru-RU" sz="30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05526" y="5853689"/>
            <a:ext cx="1287532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па–</a:t>
            </a:r>
            <a:r>
              <a:rPr lang="ru-RU" sz="2800" b="1" dirty="0" err="1">
                <a:solidFill>
                  <a:srgbClr val="0070C0"/>
                </a:solidFill>
              </a:rPr>
              <a:t>вич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62875" y="5836931"/>
            <a:ext cx="1470273" cy="55399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rgbClr val="0070C0"/>
                </a:solidFill>
              </a:rPr>
              <a:t>шп</a:t>
            </a:r>
            <a:r>
              <a:rPr lang="ru-RU" sz="3000" b="1" dirty="0">
                <a:solidFill>
                  <a:srgbClr val="0070C0"/>
                </a:solidFill>
              </a:rPr>
              <a:t>–аки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187206" y="5882689"/>
            <a:ext cx="1439112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дя</a:t>
            </a:r>
            <a:r>
              <a:rPr lang="ru-RU" sz="2800" b="1" dirty="0">
                <a:solidFill>
                  <a:srgbClr val="0070C0"/>
                </a:solidFill>
              </a:rPr>
              <a:t>–те–л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56670" y="4492189"/>
            <a:ext cx="240161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жу</a:t>
            </a:r>
            <a:r>
              <a:rPr lang="ru-RU" sz="2800" b="1" dirty="0">
                <a:solidFill>
                  <a:srgbClr val="0070C0"/>
                </a:solidFill>
              </a:rPr>
              <a:t>–</a:t>
            </a:r>
            <a:r>
              <a:rPr lang="ru-RU" sz="2800" b="1" dirty="0" err="1">
                <a:solidFill>
                  <a:srgbClr val="0070C0"/>
                </a:solidFill>
              </a:rPr>
              <a:t>ра</a:t>
            </a:r>
            <a:r>
              <a:rPr lang="ru-RU" sz="2800" b="1" dirty="0">
                <a:solidFill>
                  <a:srgbClr val="0070C0"/>
                </a:solidFill>
              </a:rPr>
              <a:t>–</a:t>
            </a:r>
            <a:r>
              <a:rPr lang="ru-RU" sz="2800" b="1" dirty="0" err="1">
                <a:solidFill>
                  <a:srgbClr val="0070C0"/>
                </a:solidFill>
              </a:rPr>
              <a:t>вель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631" y="3200617"/>
            <a:ext cx="1784223" cy="130747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7642479" y="4443564"/>
            <a:ext cx="113845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ор–ли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62875" y="5867709"/>
            <a:ext cx="1509137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шпа</a:t>
            </a:r>
            <a:r>
              <a:rPr lang="ru-RU" sz="2800" b="1" dirty="0">
                <a:solidFill>
                  <a:srgbClr val="0070C0"/>
                </a:solidFill>
              </a:rPr>
              <a:t>–</a:t>
            </a:r>
            <a:r>
              <a:rPr lang="ru-RU" sz="2800" b="1" dirty="0" err="1">
                <a:solidFill>
                  <a:srgbClr val="0070C0"/>
                </a:solidFill>
              </a:rPr>
              <a:t>ки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92780" y="5873740"/>
            <a:ext cx="14335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дя</a:t>
            </a:r>
            <a:r>
              <a:rPr lang="ru-RU" sz="2800" b="1" dirty="0">
                <a:solidFill>
                  <a:srgbClr val="0070C0"/>
                </a:solidFill>
              </a:rPr>
              <a:t>–тел</a:t>
            </a:r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59633" t="17894" r="29456" b="54496"/>
          <a:stretch/>
        </p:blipFill>
        <p:spPr>
          <a:xfrm>
            <a:off x="9192780" y="1531102"/>
            <a:ext cx="1944192" cy="276740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90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t="17188" r="30389" b="65989"/>
          <a:stretch/>
        </p:blipFill>
        <p:spPr>
          <a:xfrm>
            <a:off x="820484" y="1716679"/>
            <a:ext cx="10325657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20483" y="492702"/>
            <a:ext cx="10348260" cy="889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Спиши </a:t>
            </a:r>
            <a:r>
              <a:rPr lang="ru-RU" sz="3200" b="1" dirty="0" err="1">
                <a:solidFill>
                  <a:schemeClr val="bg1"/>
                </a:solidFill>
              </a:rPr>
              <a:t>назви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пташок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Поділи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їх</a:t>
            </a:r>
            <a:r>
              <a:rPr lang="ru-RU" sz="3200" b="1" dirty="0">
                <a:solidFill>
                  <a:schemeClr val="bg1"/>
                </a:solidFill>
              </a:rPr>
              <a:t> для переносу правильно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47" t="22428" r="26160" b="63701"/>
          <a:stretch/>
        </p:blipFill>
        <p:spPr>
          <a:xfrm>
            <a:off x="907475" y="1763908"/>
            <a:ext cx="3457602" cy="10715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45" t="35441" r="26334" b="50220"/>
          <a:stretch/>
        </p:blipFill>
        <p:spPr>
          <a:xfrm>
            <a:off x="4528317" y="1684021"/>
            <a:ext cx="6180725" cy="11077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58" t="49877" r="24347" b="35584"/>
          <a:stretch/>
        </p:blipFill>
        <p:spPr>
          <a:xfrm>
            <a:off x="959633" y="2690397"/>
            <a:ext cx="6725681" cy="11231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26" t="66428" r="65176" b="25315"/>
          <a:stretch/>
        </p:blipFill>
        <p:spPr>
          <a:xfrm>
            <a:off x="7683072" y="2896159"/>
            <a:ext cx="1414318" cy="637913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19652" y="4037209"/>
            <a:ext cx="7877738" cy="57833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Побудуй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звукову</a:t>
            </a:r>
            <a:r>
              <a:rPr lang="ru-RU" sz="2400" b="1" dirty="0" smtClean="0">
                <a:solidFill>
                  <a:srgbClr val="0070C0"/>
                </a:solidFill>
              </a:rPr>
              <a:t> схему слова, в </a:t>
            </a:r>
            <a:r>
              <a:rPr lang="ru-RU" sz="2400" b="1" dirty="0" err="1" smtClean="0">
                <a:solidFill>
                  <a:srgbClr val="0070C0"/>
                </a:solidFill>
              </a:rPr>
              <a:t>якому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звуків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менше</a:t>
            </a:r>
            <a:r>
              <a:rPr lang="ru-RU" sz="2400" b="1" dirty="0" smtClean="0">
                <a:solidFill>
                  <a:srgbClr val="0070C0"/>
                </a:solidFill>
              </a:rPr>
              <a:t> букв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28317" y="1481301"/>
            <a:ext cx="4265370" cy="545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  </a:t>
            </a:r>
            <a:r>
              <a:rPr lang="uk-UA" sz="3200" b="1" dirty="0" smtClean="0">
                <a:solidFill>
                  <a:srgbClr val="FF0000"/>
                </a:solidFill>
              </a:rPr>
              <a:t>о         </a:t>
            </a:r>
            <a:r>
              <a:rPr lang="uk-UA" sz="3200" b="1" dirty="0" smtClean="0">
                <a:solidFill>
                  <a:srgbClr val="0070C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         </a:t>
            </a:r>
            <a:r>
              <a:rPr lang="uk-UA" sz="3200" b="1" dirty="0">
                <a:solidFill>
                  <a:srgbClr val="0070C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628209" y="3936845"/>
            <a:ext cx="1944192" cy="276740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17188" r="47764" b="74276"/>
          <a:stretch/>
        </p:blipFill>
        <p:spPr>
          <a:xfrm>
            <a:off x="2173466" y="3898227"/>
            <a:ext cx="7648710" cy="105633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Скругленный прямоугольник 5"/>
          <p:cNvSpPr/>
          <p:nvPr/>
        </p:nvSpPr>
        <p:spPr>
          <a:xfrm>
            <a:off x="925286" y="556402"/>
            <a:ext cx="10189028" cy="1196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Ґаджик і </a:t>
            </a:r>
            <a:r>
              <a:rPr lang="ru-RU" sz="3200" b="1" dirty="0" err="1">
                <a:solidFill>
                  <a:schemeClr val="bg1"/>
                </a:solidFill>
              </a:rPr>
              <a:t>Родзинка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просять</a:t>
            </a:r>
            <a:r>
              <a:rPr lang="ru-RU" sz="3200" b="1" dirty="0">
                <a:solidFill>
                  <a:schemeClr val="bg1"/>
                </a:solidFill>
              </a:rPr>
              <a:t> тебе </a:t>
            </a:r>
            <a:r>
              <a:rPr lang="ru-RU" sz="3200" b="1" dirty="0" err="1">
                <a:solidFill>
                  <a:schemeClr val="bg1"/>
                </a:solidFill>
              </a:rPr>
              <a:t>поділити</a:t>
            </a:r>
            <a:r>
              <a:rPr lang="ru-RU" sz="3200" b="1" dirty="0">
                <a:solidFill>
                  <a:schemeClr val="bg1"/>
                </a:solidFill>
              </a:rPr>
              <a:t> для переносу </a:t>
            </a:r>
            <a:r>
              <a:rPr lang="ru-RU" sz="3200" b="1" dirty="0" err="1">
                <a:solidFill>
                  <a:schemeClr val="bg1"/>
                </a:solidFill>
              </a:rPr>
              <a:t>їхні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імена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Зроби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це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користуючись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довідкою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404369" y="1885938"/>
            <a:ext cx="1671123" cy="247923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920143" y="1796142"/>
            <a:ext cx="1741741" cy="247923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: скругленные углы 8">
            <a:extLst>
              <a:ext uri="{FF2B5EF4-FFF2-40B4-BE49-F238E27FC236}">
                <a16:creationId xmlns:a16="http://schemas.microsoft.com/office/drawing/2014/main" xmlns="" id="{DCA788A8-EBFC-4DFC-9AB3-6BE0BC4F9E6A}"/>
              </a:ext>
            </a:extLst>
          </p:cNvPr>
          <p:cNvSpPr/>
          <p:nvPr/>
        </p:nvSpPr>
        <p:spPr>
          <a:xfrm>
            <a:off x="3092778" y="1885938"/>
            <a:ext cx="6167446" cy="18914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Довідка.</a:t>
            </a:r>
            <a:r>
              <a:rPr lang="uk-UA" sz="3200" b="1" dirty="0"/>
              <a:t> Звуки [</a:t>
            </a:r>
            <a:r>
              <a:rPr lang="uk-UA" sz="3200" b="1" dirty="0" err="1"/>
              <a:t>дж</a:t>
            </a:r>
            <a:r>
              <a:rPr lang="uk-UA" sz="3200" b="1" dirty="0"/>
              <a:t>],</a:t>
            </a:r>
          </a:p>
          <a:p>
            <a:pPr algn="ctr"/>
            <a:r>
              <a:rPr lang="uk-UA" sz="3200" b="1" dirty="0"/>
              <a:t>[</a:t>
            </a:r>
            <a:r>
              <a:rPr lang="uk-UA" sz="3200" b="1" dirty="0" err="1"/>
              <a:t>дз</a:t>
            </a:r>
            <a:r>
              <a:rPr lang="uk-UA" sz="3200" b="1" dirty="0"/>
              <a:t>], [</a:t>
            </a:r>
            <a:r>
              <a:rPr lang="uk-UA" sz="3200" b="1" dirty="0" err="1"/>
              <a:t>дз</a:t>
            </a:r>
            <a:r>
              <a:rPr lang="uk-UA" sz="3200" b="1" dirty="0"/>
              <a:t>′] при переносі слів</a:t>
            </a:r>
          </a:p>
          <a:p>
            <a:pPr algn="ctr"/>
            <a:r>
              <a:rPr lang="uk-UA" sz="3200" b="1" dirty="0"/>
              <a:t>не розриваються: </a:t>
            </a:r>
            <a:r>
              <a:rPr lang="uk-UA" sz="3200" b="1" dirty="0">
                <a:solidFill>
                  <a:srgbClr val="FFFF00"/>
                </a:solidFill>
              </a:rPr>
              <a:t>ґу–</a:t>
            </a:r>
            <a:r>
              <a:rPr lang="uk-UA" sz="3200" b="1" dirty="0" err="1">
                <a:solidFill>
                  <a:srgbClr val="FFFF00"/>
                </a:solidFill>
              </a:rPr>
              <a:t>дзик</a:t>
            </a:r>
            <a:r>
              <a:rPr lang="uk-UA" sz="3200" b="1" dirty="0"/>
              <a:t>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-11509" r="1" b="47910"/>
          <a:stretch/>
        </p:blipFill>
        <p:spPr>
          <a:xfrm>
            <a:off x="7129620" y="1977561"/>
            <a:ext cx="571821" cy="2289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-11509" r="1" b="47910"/>
          <a:stretch/>
        </p:blipFill>
        <p:spPr>
          <a:xfrm>
            <a:off x="3749762" y="2515800"/>
            <a:ext cx="526557" cy="2108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-11509" r="1" b="47910"/>
          <a:stretch/>
        </p:blipFill>
        <p:spPr>
          <a:xfrm>
            <a:off x="4667981" y="2515799"/>
            <a:ext cx="526557" cy="2108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53" t="22283" r="26865" b="63243"/>
          <a:stretch/>
        </p:blipFill>
        <p:spPr>
          <a:xfrm>
            <a:off x="2365309" y="3937306"/>
            <a:ext cx="6277950" cy="11093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26" t="36678" r="69057" b="48848"/>
          <a:stretch/>
        </p:blipFill>
        <p:spPr>
          <a:xfrm>
            <a:off x="8610601" y="3937306"/>
            <a:ext cx="899992" cy="1141924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79624" y="5136659"/>
            <a:ext cx="5492209" cy="8519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переносити</a:t>
            </a:r>
            <a:r>
              <a:rPr lang="ru-RU" sz="2400" b="1" dirty="0"/>
              <a:t> слова,</a:t>
            </a:r>
          </a:p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складаються</a:t>
            </a:r>
            <a:r>
              <a:rPr lang="ru-RU" sz="2400" b="1" dirty="0"/>
              <a:t> з одного складу?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87301" y="5122830"/>
            <a:ext cx="3334940" cy="8128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Поміркуй над </a:t>
            </a:r>
            <a:r>
              <a:rPr lang="ru-RU" sz="2400" b="1" dirty="0" err="1">
                <a:solidFill>
                  <a:srgbClr val="0070C0"/>
                </a:solidFill>
              </a:rPr>
              <a:t>запитанням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Родзинки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06286" y="391651"/>
            <a:ext cx="9525000" cy="11758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Відгадай загадку </a:t>
            </a:r>
            <a:r>
              <a:rPr lang="ru-RU" sz="3200" b="1" dirty="0" err="1">
                <a:solidFill>
                  <a:schemeClr val="bg1"/>
                </a:solidFill>
              </a:rPr>
              <a:t>Родзинки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Підкресли</a:t>
            </a:r>
            <a:r>
              <a:rPr lang="ru-RU" sz="3200" b="1" dirty="0">
                <a:solidFill>
                  <a:schemeClr val="bg1"/>
                </a:solidFill>
              </a:rPr>
              <a:t> слова, </a:t>
            </a:r>
            <a:r>
              <a:rPr lang="ru-RU" sz="3200" b="1" dirty="0" err="1">
                <a:solidFill>
                  <a:schemeClr val="bg1"/>
                </a:solidFill>
              </a:rPr>
              <a:t>які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переносити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rgbClr val="FFFF00"/>
                </a:solidFill>
              </a:rPr>
              <a:t>не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можна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32792" y="1841753"/>
            <a:ext cx="5114046" cy="21817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У </a:t>
            </a:r>
            <a:r>
              <a:rPr lang="ru-RU" sz="3200" dirty="0" err="1"/>
              <a:t>нашій</a:t>
            </a:r>
            <a:r>
              <a:rPr lang="ru-RU" sz="3200" dirty="0"/>
              <a:t> </a:t>
            </a:r>
            <a:r>
              <a:rPr lang="ru-RU" sz="3200" dirty="0" err="1"/>
              <a:t>кухні</a:t>
            </a:r>
            <a:r>
              <a:rPr lang="ru-RU" sz="3200" dirty="0"/>
              <a:t> </a:t>
            </a:r>
            <a:r>
              <a:rPr lang="ru-RU" sz="3200" dirty="0" err="1"/>
              <a:t>кілька</a:t>
            </a:r>
            <a:r>
              <a:rPr lang="ru-RU" sz="3200" dirty="0"/>
              <a:t> </a:t>
            </a:r>
            <a:r>
              <a:rPr lang="ru-RU" sz="3200" dirty="0" err="1"/>
              <a:t>літ</a:t>
            </a:r>
            <a:endParaRPr lang="ru-RU" sz="3200" dirty="0"/>
          </a:p>
          <a:p>
            <a:pPr algn="ctr"/>
            <a:r>
              <a:rPr lang="ru-RU" sz="3200" dirty="0" err="1"/>
              <a:t>він</a:t>
            </a:r>
            <a:r>
              <a:rPr lang="ru-RU" sz="3200" dirty="0"/>
              <a:t> </a:t>
            </a:r>
            <a:r>
              <a:rPr lang="ru-RU" sz="3200" dirty="0" err="1"/>
              <a:t>вуркоче</a:t>
            </a:r>
            <a:r>
              <a:rPr lang="ru-RU" sz="3200" dirty="0"/>
              <a:t>, </a:t>
            </a:r>
            <a:r>
              <a:rPr lang="ru-RU" sz="3200" dirty="0" err="1"/>
              <a:t>наче</a:t>
            </a:r>
            <a:r>
              <a:rPr lang="ru-RU" sz="3200" dirty="0"/>
              <a:t> </a:t>
            </a:r>
            <a:r>
              <a:rPr lang="ru-RU" sz="3200" dirty="0" err="1"/>
              <a:t>кіт</a:t>
            </a:r>
            <a:r>
              <a:rPr lang="ru-RU" sz="3200" dirty="0"/>
              <a:t>,</a:t>
            </a:r>
          </a:p>
          <a:p>
            <a:pPr algn="ctr"/>
            <a:r>
              <a:rPr lang="ru-RU" sz="3200" dirty="0"/>
              <a:t>і </a:t>
            </a:r>
            <a:r>
              <a:rPr lang="ru-RU" sz="3200" dirty="0" err="1"/>
              <a:t>ховає</a:t>
            </a:r>
            <a:r>
              <a:rPr lang="ru-RU" sz="3200" dirty="0"/>
              <a:t> </a:t>
            </a:r>
            <a:r>
              <a:rPr lang="ru-RU" sz="3200" dirty="0" err="1"/>
              <a:t>справжню</a:t>
            </a:r>
            <a:r>
              <a:rPr lang="ru-RU" sz="3200" dirty="0"/>
              <a:t> зиму</a:t>
            </a:r>
          </a:p>
          <a:p>
            <a:pPr algn="ctr"/>
            <a:r>
              <a:rPr lang="ru-RU" sz="3200" dirty="0"/>
              <a:t>за </a:t>
            </a:r>
            <a:r>
              <a:rPr lang="ru-RU" sz="3200" dirty="0" err="1"/>
              <a:t>надійними</a:t>
            </a:r>
            <a:r>
              <a:rPr lang="ru-RU" sz="3200" dirty="0"/>
              <a:t> </a:t>
            </a:r>
            <a:r>
              <a:rPr lang="ru-RU" sz="3200" dirty="0" err="1"/>
              <a:t>дверима</a:t>
            </a:r>
            <a:r>
              <a:rPr lang="ru-RU" sz="32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808" y="1743137"/>
            <a:ext cx="2713296" cy="257784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974437" y="1841752"/>
            <a:ext cx="1671123" cy="247923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17188" r="40634" b="74276"/>
          <a:stretch/>
        </p:blipFill>
        <p:spPr>
          <a:xfrm>
            <a:off x="1528874" y="4919920"/>
            <a:ext cx="9360000" cy="105633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75" t="36029" r="29148" b="49497"/>
          <a:stretch/>
        </p:blipFill>
        <p:spPr>
          <a:xfrm>
            <a:off x="1784256" y="4933030"/>
            <a:ext cx="4964875" cy="11093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26" t="51591" r="46613" b="33935"/>
          <a:stretch/>
        </p:blipFill>
        <p:spPr>
          <a:xfrm>
            <a:off x="6945370" y="5052763"/>
            <a:ext cx="3650877" cy="11065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07771" y="4167945"/>
            <a:ext cx="6912429" cy="5950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Склади й запиши </a:t>
            </a:r>
            <a:r>
              <a:rPr lang="ru-RU" sz="2400" b="1" dirty="0" err="1">
                <a:solidFill>
                  <a:srgbClr val="0070C0"/>
                </a:solidFill>
              </a:rPr>
              <a:t>речення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зі</a:t>
            </a:r>
            <a:r>
              <a:rPr lang="ru-RU" sz="2400" b="1" dirty="0">
                <a:solidFill>
                  <a:srgbClr val="0070C0"/>
                </a:solidFill>
              </a:rPr>
              <a:t> словом-</a:t>
            </a:r>
            <a:r>
              <a:rPr lang="ru-RU" sz="2400" b="1" dirty="0" err="1">
                <a:solidFill>
                  <a:srgbClr val="0070C0"/>
                </a:solidFill>
              </a:rPr>
              <a:t>відгадкою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108371" y="2462239"/>
            <a:ext cx="6313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44686" y="2932613"/>
            <a:ext cx="6313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92685" y="2932613"/>
            <a:ext cx="6313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45518</TotalTime>
  <Words>473</Words>
  <Application>Microsoft Office PowerPoint</Application>
  <PresentationFormat>Произвольный</PresentationFormat>
  <Paragraphs>94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урок. Аутотренінг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3087</cp:revision>
  <dcterms:created xsi:type="dcterms:W3CDTF">2018-01-05T16:38:53Z</dcterms:created>
  <dcterms:modified xsi:type="dcterms:W3CDTF">2024-04-05T13:04:54Z</dcterms:modified>
</cp:coreProperties>
</file>