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39" r:id="rId3"/>
    <p:sldId id="1634" r:id="rId4"/>
    <p:sldId id="1723" r:id="rId5"/>
    <p:sldId id="1827" r:id="rId6"/>
    <p:sldId id="1807" r:id="rId7"/>
    <p:sldId id="1750" r:id="rId8"/>
    <p:sldId id="1761" r:id="rId9"/>
    <p:sldId id="1808" r:id="rId10"/>
    <p:sldId id="1824" r:id="rId11"/>
    <p:sldId id="1809" r:id="rId12"/>
    <p:sldId id="1431" r:id="rId13"/>
    <p:sldId id="1688" r:id="rId14"/>
    <p:sldId id="1711" r:id="rId15"/>
    <p:sldId id="1822" r:id="rId16"/>
    <p:sldId id="1826" r:id="rId17"/>
    <p:sldId id="1828" r:id="rId18"/>
    <p:sldId id="1829" r:id="rId19"/>
    <p:sldId id="1768" r:id="rId20"/>
    <p:sldId id="1440" r:id="rId21"/>
    <p:sldId id="151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634"/>
            <p14:sldId id="1723"/>
            <p14:sldId id="1827"/>
            <p14:sldId id="1807"/>
            <p14:sldId id="1750"/>
            <p14:sldId id="1761"/>
            <p14:sldId id="1808"/>
            <p14:sldId id="1824"/>
            <p14:sldId id="1809"/>
            <p14:sldId id="1431"/>
            <p14:sldId id="1688"/>
            <p14:sldId id="1711"/>
            <p14:sldId id="1822"/>
            <p14:sldId id="1826"/>
            <p14:sldId id="1828"/>
            <p14:sldId id="1829"/>
            <p14:sldId id="1768"/>
            <p14:sldId id="1440"/>
            <p14:sldId id="151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FF"/>
    <a:srgbClr val="FFB7FF"/>
    <a:srgbClr val="FF3399"/>
    <a:srgbClr val="FF3300"/>
    <a:srgbClr val="354B8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microsoft.com/office/2007/relationships/hdphoto" Target="../media/hdphoto4.wdp"/><Relationship Id="rId2" Type="http://schemas.openxmlformats.org/officeDocument/2006/relationships/hyperlink" Target="https://learningapps.org/watch?v=phbvojc0j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microsoft.com/office/2007/relationships/hdphoto" Target="../media/hdphoto5.wdp"/><Relationship Id="rId21" Type="http://schemas.openxmlformats.org/officeDocument/2006/relationships/image" Target="../media/image47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image" Target="../media/image33.png"/><Relationship Id="rId16" Type="http://schemas.microsoft.com/office/2007/relationships/hdphoto" Target="../media/hdphoto8.wdp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microsoft.com/office/2007/relationships/hdphoto" Target="../media/hdphoto7.wdp"/><Relationship Id="rId19" Type="http://schemas.microsoft.com/office/2007/relationships/hdphoto" Target="../media/hdphoto9.wdp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Relationship Id="rId22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474269" y="4500482"/>
            <a:ext cx="8925018" cy="146423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Наступне і попереднє числа. 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Обчислення виду 49 + 1, 60 – 1. </a:t>
            </a:r>
          </a:p>
        </p:txBody>
      </p:sp>
      <p:pic>
        <p:nvPicPr>
          <p:cNvPr id="12" name="Picture 2" descr="Четверо детей читают книги на стопке книг">
            <a:extLst>
              <a:ext uri="{FF2B5EF4-FFF2-40B4-BE49-F238E27FC236}">
                <a16:creationId xmlns:a16="http://schemas.microsoft.com/office/drawing/2014/main" xmlns="" id="{24F2D221-B4CC-F5DA-C9CC-A55D0F06C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49" y="1099354"/>
            <a:ext cx="2900193" cy="287157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49966" y="1144619"/>
            <a:ext cx="3049321" cy="2826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І.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Числа 21-100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TextBox 40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5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987464" y="441652"/>
            <a:ext cx="8732066" cy="72686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6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4" y="2095869"/>
            <a:ext cx="1745730" cy="331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1987464" y="1168514"/>
            <a:ext cx="9899736" cy="51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477CA65-1C46-C001-0D30-5942DA06FF60}"/>
              </a:ext>
            </a:extLst>
          </p:cNvPr>
          <p:cNvSpPr txBox="1"/>
          <p:nvPr/>
        </p:nvSpPr>
        <p:spPr>
          <a:xfrm>
            <a:off x="2242457" y="1668803"/>
            <a:ext cx="931817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 називаються числа при додаванні? </a:t>
            </a:r>
            <a:r>
              <a:rPr lang="uk-UA" sz="2800" b="1" dirty="0" smtClean="0">
                <a:solidFill>
                  <a:srgbClr val="7030A0"/>
                </a:solidFill>
              </a:rPr>
              <a:t>      </a:t>
            </a:r>
            <a:r>
              <a:rPr lang="uk-UA" sz="2800" b="1" dirty="0" smtClean="0">
                <a:solidFill>
                  <a:srgbClr val="FF0000"/>
                </a:solidFill>
              </a:rPr>
              <a:t>І + ІІ = С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Яке </a:t>
            </a:r>
            <a:r>
              <a:rPr lang="uk-UA" sz="2800" b="1" dirty="0">
                <a:solidFill>
                  <a:srgbClr val="7030A0"/>
                </a:solidFill>
              </a:rPr>
              <a:t>число при додаванні зазвичай найбільше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При додаванні нуля, чому дорівнює сума?  </a:t>
            </a:r>
            <a:r>
              <a:rPr lang="uk-UA" sz="2800" b="1" dirty="0" smtClean="0">
                <a:solidFill>
                  <a:srgbClr val="FF0000"/>
                </a:solidFill>
              </a:rPr>
              <a:t>І + 0 = ?</a:t>
            </a:r>
            <a:endParaRPr lang="uk-UA" sz="28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Що </a:t>
            </a:r>
            <a:r>
              <a:rPr lang="uk-UA" sz="2800" b="1" dirty="0">
                <a:solidFill>
                  <a:srgbClr val="7030A0"/>
                </a:solidFill>
              </a:rPr>
              <a:t>залишиться, якщо від суми двох чисел відняти </a:t>
            </a:r>
            <a:r>
              <a:rPr lang="uk-UA" sz="2800" b="1" dirty="0" smtClean="0">
                <a:solidFill>
                  <a:srgbClr val="7030A0"/>
                </a:solidFill>
              </a:rPr>
              <a:t>відомий </a:t>
            </a:r>
            <a:r>
              <a:rPr lang="uk-UA" sz="2800" b="1" dirty="0">
                <a:solidFill>
                  <a:srgbClr val="7030A0"/>
                </a:solidFill>
              </a:rPr>
              <a:t>доданок? </a:t>
            </a:r>
            <a:r>
              <a:rPr lang="uk-UA" sz="2800" b="1" dirty="0">
                <a:solidFill>
                  <a:srgbClr val="FF0000"/>
                </a:solidFill>
              </a:rPr>
              <a:t>І + ІІ = С     </a:t>
            </a:r>
            <a:r>
              <a:rPr lang="uk-UA" sz="2800" b="1" dirty="0">
                <a:solidFill>
                  <a:srgbClr val="7030A0"/>
                </a:solidFill>
              </a:rPr>
              <a:t>  </a:t>
            </a:r>
            <a:r>
              <a:rPr lang="uk-UA" sz="2800" b="1" dirty="0" err="1">
                <a:solidFill>
                  <a:srgbClr val="FF0000"/>
                </a:solidFill>
              </a:rPr>
              <a:t>С</a:t>
            </a:r>
            <a:r>
              <a:rPr lang="uk-UA" sz="2800" b="1" dirty="0">
                <a:solidFill>
                  <a:srgbClr val="FF0000"/>
                </a:solidFill>
              </a:rPr>
              <a:t> – І = </a:t>
            </a:r>
            <a:r>
              <a:rPr lang="uk-UA" sz="2800" b="1" dirty="0" smtClean="0">
                <a:solidFill>
                  <a:srgbClr val="FF0000"/>
                </a:solidFill>
              </a:rPr>
              <a:t>ІІ</a:t>
            </a:r>
            <a:endParaRPr lang="uk-UA" sz="28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Як </a:t>
            </a:r>
            <a:r>
              <a:rPr lang="uk-UA" sz="2800" b="1" dirty="0">
                <a:solidFill>
                  <a:srgbClr val="7030A0"/>
                </a:solidFill>
              </a:rPr>
              <a:t>називаються числа при відніманні? Як називається результат дії віднімання</a:t>
            </a:r>
            <a:r>
              <a:rPr lang="uk-UA" sz="2800" b="1" dirty="0" smtClean="0">
                <a:solidFill>
                  <a:srgbClr val="7030A0"/>
                </a:solidFill>
              </a:rPr>
              <a:t>?     </a:t>
            </a:r>
            <a:r>
              <a:rPr lang="uk-UA" sz="2800" b="1" dirty="0" smtClean="0">
                <a:solidFill>
                  <a:srgbClr val="FF0000"/>
                </a:solidFill>
              </a:rPr>
              <a:t>З – В = Р</a:t>
            </a:r>
            <a:endParaRPr lang="uk-UA" sz="28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Яке число в рівності на віднімання зазвичай найбільше? 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Як знайти невідоме зменшуване?    </a:t>
            </a:r>
            <a:r>
              <a:rPr lang="uk-UA" sz="2800" b="1" dirty="0" smtClean="0">
                <a:solidFill>
                  <a:srgbClr val="FF0000"/>
                </a:solidFill>
              </a:rPr>
              <a:t>З = В + 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>
                <a:solidFill>
                  <a:srgbClr val="7030A0"/>
                </a:solidFill>
              </a:rPr>
              <a:t>Як знайти </a:t>
            </a:r>
            <a:r>
              <a:rPr lang="uk-UA" sz="2800" b="1" dirty="0" smtClean="0">
                <a:solidFill>
                  <a:srgbClr val="7030A0"/>
                </a:solidFill>
              </a:rPr>
              <a:t>невідомий від’ємник?    </a:t>
            </a:r>
            <a:r>
              <a:rPr lang="uk-UA" sz="2800" b="1" dirty="0" smtClean="0">
                <a:solidFill>
                  <a:srgbClr val="FF0000"/>
                </a:solidFill>
              </a:rPr>
              <a:t> В = З – Р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62757F43-C981-7CD3-23EF-638EA8D552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8080" b="90901"/>
          <a:stretch/>
        </p:blipFill>
        <p:spPr>
          <a:xfrm>
            <a:off x="490321" y="4681936"/>
            <a:ext cx="7643108" cy="1226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4" name="Picture 2" descr="Доска изолирована — стоковый вектор">
            <a:extLst>
              <a:ext uri="{FF2B5EF4-FFF2-40B4-BE49-F238E27FC236}">
                <a16:creationId xmlns:a16="http://schemas.microsoft.com/office/drawing/2014/main" xmlns="" id="{2C3C0F68-6955-9D9E-CE3D-C01571518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t="9068" r="5823" b="18674"/>
          <a:stretch/>
        </p:blipFill>
        <p:spPr bwMode="auto">
          <a:xfrm>
            <a:off x="4788000" y="1296000"/>
            <a:ext cx="5004000" cy="288000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Прямоугольник 11">
            <a:extLst>
              <a:ext uri="{FF2B5EF4-FFF2-40B4-BE49-F238E27FC236}">
                <a16:creationId xmlns:a16="http://schemas.microsoft.com/office/drawing/2014/main" xmlns="" id="{32BC328D-661B-34F1-AB74-583A76F94E62}"/>
              </a:ext>
            </a:extLst>
          </p:cNvPr>
          <p:cNvSpPr/>
          <p:nvPr/>
        </p:nvSpPr>
        <p:spPr>
          <a:xfrm>
            <a:off x="1496819" y="440781"/>
            <a:ext cx="8732066" cy="6586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Запис чисел 1, 10, 100  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8" name="Прямокутник: округлені кути 65">
            <a:extLst>
              <a:ext uri="{FF2B5EF4-FFF2-40B4-BE49-F238E27FC236}">
                <a16:creationId xmlns:a16="http://schemas.microsoft.com/office/drawing/2014/main" xmlns="" id="{9FE0BA55-A41A-0748-F713-0EA4A031D0D2}"/>
              </a:ext>
            </a:extLst>
          </p:cNvPr>
          <p:cNvSpPr/>
          <p:nvPr/>
        </p:nvSpPr>
        <p:spPr>
          <a:xfrm>
            <a:off x="490321" y="4764302"/>
            <a:ext cx="7643108" cy="1144328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9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3461" y="1248526"/>
            <a:ext cx="1606720" cy="3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B7D57E0-DD5D-A996-4B28-63FB62A07D6C}"/>
              </a:ext>
            </a:extLst>
          </p:cNvPr>
          <p:cNvSpPr/>
          <p:nvPr/>
        </p:nvSpPr>
        <p:spPr>
          <a:xfrm>
            <a:off x="729343" y="1248526"/>
            <a:ext cx="3729146" cy="16144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найменше натуральне число.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 </a:t>
            </a:r>
            <a:r>
              <a:rPr lang="uk-UA" sz="2400" b="1" dirty="0">
                <a:solidFill>
                  <a:srgbClr val="7030A0"/>
                </a:solidFill>
              </a:rPr>
              <a:t>воно зміниться, якщо поряд дописати 0?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BC195E8-C4C5-4115-1636-71C3A9B885D1}"/>
              </a:ext>
            </a:extLst>
          </p:cNvPr>
          <p:cNvSpPr txBox="1"/>
          <p:nvPr/>
        </p:nvSpPr>
        <p:spPr>
          <a:xfrm>
            <a:off x="5375741" y="2107915"/>
            <a:ext cx="697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</a:t>
            </a:r>
            <a:endParaRPr lang="x-none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F4B8DFB-000E-C2E4-A171-6610DA42153E}"/>
              </a:ext>
            </a:extLst>
          </p:cNvPr>
          <p:cNvSpPr txBox="1"/>
          <p:nvPr/>
        </p:nvSpPr>
        <p:spPr>
          <a:xfrm>
            <a:off x="6357524" y="2107915"/>
            <a:ext cx="990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10</a:t>
            </a:r>
            <a:endParaRPr lang="x-none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4F3F5D9A-A438-3901-AB50-8C744D8B03D8}"/>
              </a:ext>
            </a:extLst>
          </p:cNvPr>
          <p:cNvSpPr txBox="1"/>
          <p:nvPr/>
        </p:nvSpPr>
        <p:spPr>
          <a:xfrm>
            <a:off x="7461845" y="2138210"/>
            <a:ext cx="121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100</a:t>
            </a:r>
            <a:endParaRPr lang="x-none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1FA9510A-C968-8AFA-A59C-4BA03F82DA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37497" y="4989308"/>
            <a:ext cx="381740" cy="604335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E3105C6D-9BB7-87F0-E471-E57B2A4A85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2192824" y="5005464"/>
            <a:ext cx="317675" cy="686891"/>
          </a:xfrm>
          <a:prstGeom prst="rect">
            <a:avLst/>
          </a:prstGeom>
        </p:spPr>
      </p:pic>
      <p:sp>
        <p:nvSpPr>
          <p:cNvPr id="97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8C57FC73-C966-A30F-598B-BBF434915C1A}"/>
              </a:ext>
            </a:extLst>
          </p:cNvPr>
          <p:cNvSpPr/>
          <p:nvPr/>
        </p:nvSpPr>
        <p:spPr>
          <a:xfrm>
            <a:off x="729343" y="2906492"/>
            <a:ext cx="3729146" cy="16144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десятків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 </a:t>
            </a:r>
            <a:r>
              <a:rPr lang="uk-UA" sz="2400" b="1" dirty="0">
                <a:solidFill>
                  <a:srgbClr val="7030A0"/>
                </a:solidFill>
              </a:rPr>
              <a:t>числі 10?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Яке </a:t>
            </a:r>
            <a:r>
              <a:rPr lang="uk-UA" sz="2400" b="1" dirty="0">
                <a:solidFill>
                  <a:srgbClr val="7030A0"/>
                </a:solidFill>
              </a:rPr>
              <a:t>число складається з 10 десятків?</a:t>
            </a:r>
          </a:p>
        </p:txBody>
      </p:sp>
      <p:sp>
        <p:nvSpPr>
          <p:cNvPr id="99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AC37A529-C853-73F3-FB32-EE0B8AF3A685}"/>
              </a:ext>
            </a:extLst>
          </p:cNvPr>
          <p:cNvSpPr/>
          <p:nvPr/>
        </p:nvSpPr>
        <p:spPr>
          <a:xfrm>
            <a:off x="8262824" y="4655958"/>
            <a:ext cx="3701275" cy="6355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Запишіть ці числа.</a:t>
            </a: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584FA43D-CBBF-2DFD-DAD7-01D5310721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815636" y="4989308"/>
            <a:ext cx="381740" cy="604335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8D68DBAC-A8FF-173B-7FE9-1E6F3034C9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930870" y="4989308"/>
            <a:ext cx="381740" cy="60433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C6F4A895-2D58-0448-5FBB-C6E1259CE3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3306359" y="4994412"/>
            <a:ext cx="317675" cy="68689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79AC150-4496-E90A-5103-146A36D971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3713837" y="5005464"/>
            <a:ext cx="317675" cy="68689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C9671FED-225D-81C5-B269-BE9CA59A84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414945" y="5005464"/>
            <a:ext cx="381740" cy="604335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21F0C827-DC82-3956-1575-EE90A5C7FF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5570792" y="5005464"/>
            <a:ext cx="317675" cy="68689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92A6D4FF-2A21-3E49-D10C-137601C9BC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5193604" y="4989308"/>
            <a:ext cx="381740" cy="604335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03970F59-0AD8-4503-5B09-193CB48695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292156" y="4989308"/>
            <a:ext cx="381740" cy="604335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498DB3ED-C54C-9BA9-1892-883FA5052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6669154" y="5005464"/>
            <a:ext cx="317675" cy="68689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C83EEB1C-81F3-10C8-C724-80254E5F6F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7075123" y="5005464"/>
            <a:ext cx="317675" cy="6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7" grpId="0" animBg="1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6914" y="592499"/>
            <a:ext cx="9181579" cy="74644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2961" y="1428319"/>
            <a:ext cx="5194798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утворювати попереднє і наступне числа.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Проведемо </a:t>
            </a:r>
            <a:r>
              <a:rPr lang="uk-UA" sz="3200" b="1" dirty="0">
                <a:solidFill>
                  <a:schemeClr val="bg1"/>
                </a:solidFill>
              </a:rPr>
              <a:t>аналіз схеми задачі.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Будемо </a:t>
            </a:r>
            <a:r>
              <a:rPr lang="uk-UA" sz="3200" b="1" dirty="0">
                <a:solidFill>
                  <a:schemeClr val="bg1"/>
                </a:solidFill>
              </a:rPr>
              <a:t>вимірювати довжину відрізка.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883207" y="2158463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054101" y="496055"/>
            <a:ext cx="10022982" cy="8537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Уутворення</a:t>
            </a:r>
            <a:r>
              <a:rPr lang="uk-UA" sz="3600" b="1" dirty="0" smtClean="0">
                <a:solidFill>
                  <a:schemeClr val="bg1"/>
                </a:solidFill>
              </a:rPr>
              <a:t> наступного й попереднього чисел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7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CB99C4B-4A14-3299-DF47-F5A495C56EF0}"/>
              </a:ext>
            </a:extLst>
          </p:cNvPr>
          <p:cNvSpPr/>
          <p:nvPr/>
        </p:nvSpPr>
        <p:spPr>
          <a:xfrm>
            <a:off x="2235641" y="1301532"/>
            <a:ext cx="7478413" cy="11306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При додаванні одиниці одержимо наступне число,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при відніманні одиниці – попереднє число. </a:t>
            </a:r>
          </a:p>
        </p:txBody>
      </p:sp>
      <p:pic>
        <p:nvPicPr>
          <p:cNvPr id="68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3DED37C-3C6D-6632-8AEA-F3BE34FF1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856335" y="3080904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 зі стрілкою 8">
            <a:extLst>
              <a:ext uri="{FF2B5EF4-FFF2-40B4-BE49-F238E27FC236}">
                <a16:creationId xmlns:a16="http://schemas.microsoft.com/office/drawing/2014/main" xmlns="" id="{EC2E814B-2AA1-4773-6577-869ADBB50700}"/>
              </a:ext>
            </a:extLst>
          </p:cNvPr>
          <p:cNvCxnSpPr>
            <a:cxnSpLocks/>
          </p:cNvCxnSpPr>
          <p:nvPr/>
        </p:nvCxnSpPr>
        <p:spPr>
          <a:xfrm flipV="1">
            <a:off x="4135258" y="3357201"/>
            <a:ext cx="2438206" cy="13396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10">
            <a:extLst>
              <a:ext uri="{FF2B5EF4-FFF2-40B4-BE49-F238E27FC236}">
                <a16:creationId xmlns:a16="http://schemas.microsoft.com/office/drawing/2014/main" xmlns="" id="{98765C42-A02D-2375-A8E8-581AB5CD7EED}"/>
              </a:ext>
            </a:extLst>
          </p:cNvPr>
          <p:cNvCxnSpPr/>
          <p:nvPr/>
        </p:nvCxnSpPr>
        <p:spPr>
          <a:xfrm>
            <a:off x="4897667" y="3221119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сполучна лінія 47">
            <a:extLst>
              <a:ext uri="{FF2B5EF4-FFF2-40B4-BE49-F238E27FC236}">
                <a16:creationId xmlns:a16="http://schemas.microsoft.com/office/drawing/2014/main" xmlns="" id="{EEFB951B-8ADA-AAB1-786A-093DF4E846C7}"/>
              </a:ext>
            </a:extLst>
          </p:cNvPr>
          <p:cNvCxnSpPr/>
          <p:nvPr/>
        </p:nvCxnSpPr>
        <p:spPr>
          <a:xfrm>
            <a:off x="4283998" y="3232993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сполучна лінія 48">
            <a:extLst>
              <a:ext uri="{FF2B5EF4-FFF2-40B4-BE49-F238E27FC236}">
                <a16:creationId xmlns:a16="http://schemas.microsoft.com/office/drawing/2014/main" xmlns="" id="{0C914A49-8E52-2582-A0AD-151429C77D15}"/>
              </a:ext>
            </a:extLst>
          </p:cNvPr>
          <p:cNvCxnSpPr/>
          <p:nvPr/>
        </p:nvCxnSpPr>
        <p:spPr>
          <a:xfrm>
            <a:off x="5474895" y="3232993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9">
            <a:extLst>
              <a:ext uri="{FF2B5EF4-FFF2-40B4-BE49-F238E27FC236}">
                <a16:creationId xmlns:a16="http://schemas.microsoft.com/office/drawing/2014/main" xmlns="" id="{D73E95CA-402A-A70F-8C7D-519B76FED2A0}"/>
              </a:ext>
            </a:extLst>
          </p:cNvPr>
          <p:cNvCxnSpPr/>
          <p:nvPr/>
        </p:nvCxnSpPr>
        <p:spPr>
          <a:xfrm>
            <a:off x="6141101" y="3232993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02D0E0F-6CA4-BF02-823F-E0A9CD9605C9}"/>
              </a:ext>
            </a:extLst>
          </p:cNvPr>
          <p:cNvSpPr txBox="1"/>
          <p:nvPr/>
        </p:nvSpPr>
        <p:spPr>
          <a:xfrm>
            <a:off x="3958774" y="3474312"/>
            <a:ext cx="80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64953C0-3C71-8388-FFE7-15091E53005F}"/>
              </a:ext>
            </a:extLst>
          </p:cNvPr>
          <p:cNvSpPr txBox="1"/>
          <p:nvPr/>
        </p:nvSpPr>
        <p:spPr>
          <a:xfrm>
            <a:off x="4568386" y="3487540"/>
            <a:ext cx="66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2DA80F9-6666-70C9-9D82-744205D5551A}"/>
              </a:ext>
            </a:extLst>
          </p:cNvPr>
          <p:cNvSpPr txBox="1"/>
          <p:nvPr/>
        </p:nvSpPr>
        <p:spPr>
          <a:xfrm>
            <a:off x="5189900" y="3487394"/>
            <a:ext cx="65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E741AC7-B530-C83E-00DF-76F572A91E50}"/>
              </a:ext>
            </a:extLst>
          </p:cNvPr>
          <p:cNvSpPr txBox="1"/>
          <p:nvPr/>
        </p:nvSpPr>
        <p:spPr>
          <a:xfrm>
            <a:off x="5847058" y="3496327"/>
            <a:ext cx="72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FA55C758-6DC4-F3FB-77F4-434D22666ABE}"/>
              </a:ext>
            </a:extLst>
          </p:cNvPr>
          <p:cNvSpPr txBox="1"/>
          <p:nvPr/>
        </p:nvSpPr>
        <p:spPr>
          <a:xfrm>
            <a:off x="4897667" y="2304846"/>
            <a:ext cx="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Стрілка: вигнута вгору 106">
            <a:extLst>
              <a:ext uri="{FF2B5EF4-FFF2-40B4-BE49-F238E27FC236}">
                <a16:creationId xmlns:a16="http://schemas.microsoft.com/office/drawing/2014/main" xmlns="" id="{907E63ED-0514-92C0-1C72-AAC9A6168D3E}"/>
              </a:ext>
            </a:extLst>
          </p:cNvPr>
          <p:cNvSpPr/>
          <p:nvPr/>
        </p:nvSpPr>
        <p:spPr>
          <a:xfrm rot="11026671" flipH="1">
            <a:off x="4871565" y="2819269"/>
            <a:ext cx="759216" cy="3246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cxnSp>
        <p:nvCxnSpPr>
          <p:cNvPr id="129" name="Пряма зі стрілкою 8">
            <a:extLst>
              <a:ext uri="{FF2B5EF4-FFF2-40B4-BE49-F238E27FC236}">
                <a16:creationId xmlns:a16="http://schemas.microsoft.com/office/drawing/2014/main" xmlns="" id="{EC2E814B-2AA1-4773-6577-869ADBB50700}"/>
              </a:ext>
            </a:extLst>
          </p:cNvPr>
          <p:cNvCxnSpPr>
            <a:cxnSpLocks/>
          </p:cNvCxnSpPr>
          <p:nvPr/>
        </p:nvCxnSpPr>
        <p:spPr>
          <a:xfrm>
            <a:off x="7589327" y="3364733"/>
            <a:ext cx="2547233" cy="2739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 сполучна лінія 56">
            <a:extLst>
              <a:ext uri="{FF2B5EF4-FFF2-40B4-BE49-F238E27FC236}">
                <a16:creationId xmlns:a16="http://schemas.microsoft.com/office/drawing/2014/main" xmlns="" id="{DC9F161D-590F-BFF1-F1D8-06D85250866C}"/>
              </a:ext>
            </a:extLst>
          </p:cNvPr>
          <p:cNvCxnSpPr/>
          <p:nvPr/>
        </p:nvCxnSpPr>
        <p:spPr>
          <a:xfrm>
            <a:off x="7718418" y="3227272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5C2E9474-929D-44D6-6B92-07BA6301203A}"/>
              </a:ext>
            </a:extLst>
          </p:cNvPr>
          <p:cNvSpPr txBox="1"/>
          <p:nvPr/>
        </p:nvSpPr>
        <p:spPr>
          <a:xfrm>
            <a:off x="7405936" y="3438820"/>
            <a:ext cx="68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2" name="Пряма сполучна лінія 6">
            <a:extLst>
              <a:ext uri="{FF2B5EF4-FFF2-40B4-BE49-F238E27FC236}">
                <a16:creationId xmlns:a16="http://schemas.microsoft.com/office/drawing/2014/main" xmlns="" id="{A6C209D1-6520-D3EC-1076-7F132E440A54}"/>
              </a:ext>
            </a:extLst>
          </p:cNvPr>
          <p:cNvCxnSpPr/>
          <p:nvPr/>
        </p:nvCxnSpPr>
        <p:spPr>
          <a:xfrm>
            <a:off x="8338384" y="3227272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ABB8A004-B27E-341C-96BA-634E5227AE0C}"/>
              </a:ext>
            </a:extLst>
          </p:cNvPr>
          <p:cNvSpPr txBox="1"/>
          <p:nvPr/>
        </p:nvSpPr>
        <p:spPr>
          <a:xfrm>
            <a:off x="8025902" y="3438820"/>
            <a:ext cx="68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6" name="Пряма сполучна лінія 19">
            <a:extLst>
              <a:ext uri="{FF2B5EF4-FFF2-40B4-BE49-F238E27FC236}">
                <a16:creationId xmlns:a16="http://schemas.microsoft.com/office/drawing/2014/main" xmlns="" id="{1C8FB721-76A4-D99D-A7E8-D896B9042AAA}"/>
              </a:ext>
            </a:extLst>
          </p:cNvPr>
          <p:cNvCxnSpPr/>
          <p:nvPr/>
        </p:nvCxnSpPr>
        <p:spPr>
          <a:xfrm>
            <a:off x="8986421" y="3227272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1CA4B6D9-79C8-CAEC-4399-662FFFB95888}"/>
              </a:ext>
            </a:extLst>
          </p:cNvPr>
          <p:cNvSpPr txBox="1"/>
          <p:nvPr/>
        </p:nvSpPr>
        <p:spPr>
          <a:xfrm>
            <a:off x="8673939" y="3438820"/>
            <a:ext cx="68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6F28F738-8532-0072-0CC3-6D5CFC1E312C}"/>
              </a:ext>
            </a:extLst>
          </p:cNvPr>
          <p:cNvSpPr txBox="1"/>
          <p:nvPr/>
        </p:nvSpPr>
        <p:spPr>
          <a:xfrm>
            <a:off x="8383127" y="2304846"/>
            <a:ext cx="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Стрілка: вигнута вгору 23">
            <a:extLst>
              <a:ext uri="{FF2B5EF4-FFF2-40B4-BE49-F238E27FC236}">
                <a16:creationId xmlns:a16="http://schemas.microsoft.com/office/drawing/2014/main" xmlns="" id="{8D091DAE-12AB-9863-B606-CF2F4D76EE7A}"/>
              </a:ext>
            </a:extLst>
          </p:cNvPr>
          <p:cNvSpPr/>
          <p:nvPr/>
        </p:nvSpPr>
        <p:spPr>
          <a:xfrm rot="11026671" flipH="1">
            <a:off x="8347840" y="2813546"/>
            <a:ext cx="759216" cy="3246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cxnSp>
        <p:nvCxnSpPr>
          <p:cNvPr id="140" name="Пряма сполучна лінія 25">
            <a:extLst>
              <a:ext uri="{FF2B5EF4-FFF2-40B4-BE49-F238E27FC236}">
                <a16:creationId xmlns:a16="http://schemas.microsoft.com/office/drawing/2014/main" xmlns="" id="{F1EB54D5-F529-0C56-E55B-D14FB69FE4A2}"/>
              </a:ext>
            </a:extLst>
          </p:cNvPr>
          <p:cNvCxnSpPr/>
          <p:nvPr/>
        </p:nvCxnSpPr>
        <p:spPr>
          <a:xfrm>
            <a:off x="9615401" y="3227272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00541356-2417-EB98-78C5-FB73D4897C44}"/>
              </a:ext>
            </a:extLst>
          </p:cNvPr>
          <p:cNvSpPr txBox="1"/>
          <p:nvPr/>
        </p:nvSpPr>
        <p:spPr>
          <a:xfrm>
            <a:off x="9302919" y="3438820"/>
            <a:ext cx="68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B8655180-DE0D-557D-50F7-C82A59D84ACC}"/>
              </a:ext>
            </a:extLst>
          </p:cNvPr>
          <p:cNvSpPr txBox="1"/>
          <p:nvPr/>
        </p:nvSpPr>
        <p:spPr>
          <a:xfrm>
            <a:off x="3958774" y="4897365"/>
            <a:ext cx="283423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49 + 1 = 50</a:t>
            </a:r>
          </a:p>
          <a:p>
            <a:r>
              <a:rPr lang="uk-UA" sz="4000" b="1" dirty="0">
                <a:solidFill>
                  <a:srgbClr val="7030A0"/>
                </a:solidFill>
              </a:rPr>
              <a:t>50 – 1 = 49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C5A4D1CC-A7AF-0244-D8D7-BAA310102069}"/>
              </a:ext>
            </a:extLst>
          </p:cNvPr>
          <p:cNvSpPr txBox="1"/>
          <p:nvPr/>
        </p:nvSpPr>
        <p:spPr>
          <a:xfrm>
            <a:off x="7542595" y="4897364"/>
            <a:ext cx="283423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59 + 1 = 60</a:t>
            </a:r>
          </a:p>
          <a:p>
            <a:r>
              <a:rPr lang="uk-UA" sz="4000" b="1" dirty="0">
                <a:solidFill>
                  <a:srgbClr val="7030A0"/>
                </a:solidFill>
              </a:rPr>
              <a:t>60 – 1 = 59</a:t>
            </a:r>
          </a:p>
        </p:txBody>
      </p:sp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3" name="Стрілка: вигнута вгору 106">
            <a:extLst>
              <a:ext uri="{FF2B5EF4-FFF2-40B4-BE49-F238E27FC236}">
                <a16:creationId xmlns:a16="http://schemas.microsoft.com/office/drawing/2014/main" xmlns="" id="{907E63ED-0514-92C0-1C72-AAC9A6168D3E}"/>
              </a:ext>
            </a:extLst>
          </p:cNvPr>
          <p:cNvSpPr/>
          <p:nvPr/>
        </p:nvSpPr>
        <p:spPr>
          <a:xfrm flipH="1">
            <a:off x="4771414" y="4175184"/>
            <a:ext cx="759216" cy="3246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A55C758-6DC4-F3FB-77F4-434D22666ABE}"/>
              </a:ext>
            </a:extLst>
          </p:cNvPr>
          <p:cNvSpPr txBox="1"/>
          <p:nvPr/>
        </p:nvSpPr>
        <p:spPr>
          <a:xfrm>
            <a:off x="4858047" y="4393344"/>
            <a:ext cx="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трілка: вигнута вгору 106">
            <a:extLst>
              <a:ext uri="{FF2B5EF4-FFF2-40B4-BE49-F238E27FC236}">
                <a16:creationId xmlns:a16="http://schemas.microsoft.com/office/drawing/2014/main" xmlns="" id="{907E63ED-0514-92C0-1C72-AAC9A6168D3E}"/>
              </a:ext>
            </a:extLst>
          </p:cNvPr>
          <p:cNvSpPr/>
          <p:nvPr/>
        </p:nvSpPr>
        <p:spPr>
          <a:xfrm flipH="1">
            <a:off x="8270287" y="3957024"/>
            <a:ext cx="759216" cy="3246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A55C758-6DC4-F3FB-77F4-434D22666ABE}"/>
              </a:ext>
            </a:extLst>
          </p:cNvPr>
          <p:cNvSpPr txBox="1"/>
          <p:nvPr/>
        </p:nvSpPr>
        <p:spPr>
          <a:xfrm>
            <a:off x="8356920" y="4175184"/>
            <a:ext cx="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33" grpId="0" animBg="1"/>
      <p:bldP spid="34" grpId="0"/>
      <p:bldP spid="35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983178" y="439997"/>
            <a:ext cx="8732066" cy="67034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Аналіз схем задач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8C044A76-A54E-8FCD-C0E7-83EF0247F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11"/>
          <a:stretch/>
        </p:blipFill>
        <p:spPr>
          <a:xfrm>
            <a:off x="7266204" y="4053068"/>
            <a:ext cx="1609276" cy="10005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D5AE640-91C0-47BB-4517-F42FF739F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418"/>
          <a:stretch/>
        </p:blipFill>
        <p:spPr>
          <a:xfrm>
            <a:off x="2234122" y="4004894"/>
            <a:ext cx="1619420" cy="100668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2AF537F-D7DF-B1DA-0E94-07AD0200B4CF}"/>
              </a:ext>
            </a:extLst>
          </p:cNvPr>
          <p:cNvSpPr txBox="1"/>
          <p:nvPr/>
        </p:nvSpPr>
        <p:spPr>
          <a:xfrm>
            <a:off x="1054100" y="2052654"/>
            <a:ext cx="426901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У кінотеатрі демонструють </a:t>
            </a:r>
          </a:p>
          <a:p>
            <a:r>
              <a:rPr lang="uk-UA" sz="2400" b="1" dirty="0">
                <a:solidFill>
                  <a:srgbClr val="FF0000"/>
                </a:solidFill>
              </a:rPr>
              <a:t>5 фільмів для дорослих </a:t>
            </a:r>
            <a:r>
              <a:rPr lang="uk-UA" sz="2400" b="1" dirty="0">
                <a:solidFill>
                  <a:srgbClr val="7030A0"/>
                </a:solidFill>
              </a:rPr>
              <a:t>і </a:t>
            </a:r>
          </a:p>
          <a:p>
            <a:r>
              <a:rPr lang="uk-UA" sz="2400" b="1" dirty="0">
                <a:solidFill>
                  <a:srgbClr val="FF0000"/>
                </a:solidFill>
              </a:rPr>
              <a:t>3 фільми для дітей</a:t>
            </a:r>
            <a:r>
              <a:rPr lang="uk-UA" sz="2400" b="1" dirty="0">
                <a:solidFill>
                  <a:srgbClr val="7030A0"/>
                </a:solidFill>
              </a:rPr>
              <a:t>. </a:t>
            </a:r>
          </a:p>
          <a:p>
            <a:r>
              <a:rPr lang="uk-UA" sz="2400" b="1" dirty="0">
                <a:solidFill>
                  <a:srgbClr val="FF0000"/>
                </a:solidFill>
              </a:rPr>
              <a:t>Скільки всього фільмів </a:t>
            </a:r>
            <a:r>
              <a:rPr lang="uk-UA" sz="2400" b="1" dirty="0">
                <a:solidFill>
                  <a:srgbClr val="7030A0"/>
                </a:solidFill>
              </a:rPr>
              <a:t>демонструють у кінотеатрі?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1B9EA040-B2C0-E627-6CF5-3140D7C3F24F}"/>
              </a:ext>
            </a:extLst>
          </p:cNvPr>
          <p:cNvSpPr/>
          <p:nvPr/>
        </p:nvSpPr>
        <p:spPr>
          <a:xfrm>
            <a:off x="499528" y="1736627"/>
            <a:ext cx="493155" cy="46808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960624C-2A57-33D1-81C7-E4DA6850ACE7}"/>
              </a:ext>
            </a:extLst>
          </p:cNvPr>
          <p:cNvSpPr txBox="1"/>
          <p:nvPr/>
        </p:nvSpPr>
        <p:spPr>
          <a:xfrm>
            <a:off x="6014348" y="2052654"/>
            <a:ext cx="452302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З </a:t>
            </a:r>
            <a:r>
              <a:rPr lang="uk-UA" sz="2400" b="1" dirty="0">
                <a:solidFill>
                  <a:srgbClr val="FF0000"/>
                </a:solidFill>
              </a:rPr>
              <a:t>8 фільмів</a:t>
            </a:r>
            <a:r>
              <a:rPr lang="uk-UA" sz="2400" b="1" dirty="0">
                <a:solidFill>
                  <a:srgbClr val="7030A0"/>
                </a:solidFill>
              </a:rPr>
              <a:t>, що демонструють у кінотеатрі, </a:t>
            </a:r>
            <a:r>
              <a:rPr lang="uk-UA" sz="2400" b="1" dirty="0" smtClean="0">
                <a:solidFill>
                  <a:srgbClr val="FF0000"/>
                </a:solidFill>
              </a:rPr>
              <a:t>5 </a:t>
            </a:r>
            <a:r>
              <a:rPr lang="uk-UA" sz="2400" b="1" dirty="0">
                <a:solidFill>
                  <a:srgbClr val="FF0000"/>
                </a:solidFill>
              </a:rPr>
              <a:t>фільмів</a:t>
            </a:r>
            <a:r>
              <a:rPr lang="uk-UA" sz="2400" b="1" dirty="0">
                <a:solidFill>
                  <a:srgbClr val="7030A0"/>
                </a:solidFill>
              </a:rPr>
              <a:t> — </a:t>
            </a:r>
            <a:r>
              <a:rPr lang="uk-UA" sz="2400" b="1" dirty="0">
                <a:solidFill>
                  <a:srgbClr val="FF0000"/>
                </a:solidFill>
              </a:rPr>
              <a:t>для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дорослих</a:t>
            </a:r>
            <a:r>
              <a:rPr lang="uk-UA" sz="2400" b="1" dirty="0">
                <a:solidFill>
                  <a:srgbClr val="7030A0"/>
                </a:solidFill>
              </a:rPr>
              <a:t>, </a:t>
            </a:r>
            <a:r>
              <a:rPr lang="uk-UA" sz="2400" b="1" dirty="0" smtClean="0">
                <a:solidFill>
                  <a:srgbClr val="7030A0"/>
                </a:solidFill>
              </a:rPr>
              <a:t>а </a:t>
            </a:r>
            <a:r>
              <a:rPr lang="uk-UA" sz="2400" b="1" dirty="0">
                <a:solidFill>
                  <a:srgbClr val="7030A0"/>
                </a:solidFill>
              </a:rPr>
              <a:t>інші — дитячі. </a:t>
            </a:r>
          </a:p>
          <a:p>
            <a:r>
              <a:rPr lang="uk-UA" sz="2400" b="1" dirty="0">
                <a:solidFill>
                  <a:srgbClr val="FF0000"/>
                </a:solidFill>
              </a:rPr>
              <a:t>Скільки дитячих фільмів </a:t>
            </a:r>
            <a:r>
              <a:rPr lang="uk-UA" sz="2400" b="1" dirty="0">
                <a:solidFill>
                  <a:srgbClr val="7030A0"/>
                </a:solidFill>
              </a:rPr>
              <a:t>демонструють у кінотеатрі? 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3FBE2FCC-0AF2-FDF5-9D79-87DC6FB9E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3504222" y="4964222"/>
            <a:ext cx="3484620" cy="1226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1" name="Прямокутник: округлені кути 21">
            <a:extLst>
              <a:ext uri="{FF2B5EF4-FFF2-40B4-BE49-F238E27FC236}">
                <a16:creationId xmlns:a16="http://schemas.microsoft.com/office/drawing/2014/main" xmlns="" id="{028E8A89-C1EB-BF9B-960F-B80088561F3F}"/>
              </a:ext>
            </a:extLst>
          </p:cNvPr>
          <p:cNvSpPr/>
          <p:nvPr/>
        </p:nvSpPr>
        <p:spPr>
          <a:xfrm>
            <a:off x="3504223" y="5005599"/>
            <a:ext cx="3484620" cy="1115330"/>
          </a:xfrm>
          <a:prstGeom prst="roundRect">
            <a:avLst/>
          </a:prstGeom>
          <a:noFill/>
          <a:ln w="5715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3E9435B1-30AC-0CCB-8441-0DB1D358C7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175540" y="5531178"/>
            <a:ext cx="336084" cy="22062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DF1512A-FFB7-7A87-44A0-EFF1D32B0D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533403" y="5269928"/>
            <a:ext cx="424330" cy="686891"/>
          </a:xfrm>
          <a:prstGeom prst="rect">
            <a:avLst/>
          </a:prstGeom>
        </p:spPr>
      </p:pic>
      <p:pic>
        <p:nvPicPr>
          <p:cNvPr id="65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55517131-030D-AD53-B1D1-B3CDF87A9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31023" y="3022150"/>
            <a:ext cx="2260977" cy="34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2432399" y="1171362"/>
            <a:ext cx="7833623" cy="72433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 задачі. Розглянь схеми до них. Чим вони схожі й чим різняться? Що невідомо в кожній задачі? Розв’яжи другу задачу.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3EC44BA7-1DF1-536C-E6AE-E0463F28C4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705773" y="5212840"/>
            <a:ext cx="424330" cy="68689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EA32C606-366B-5B27-390A-C1A964F1E5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3985203" y="5269927"/>
            <a:ext cx="424330" cy="68689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DD3AC9A-087D-4E15-A152-16BD9A26A8A9}"/>
              </a:ext>
            </a:extLst>
          </p:cNvPr>
          <p:cNvSpPr txBox="1"/>
          <p:nvPr/>
        </p:nvSpPr>
        <p:spPr>
          <a:xfrm>
            <a:off x="5821368" y="5402682"/>
            <a:ext cx="78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/>
              <a:t>(ф.)</a:t>
            </a:r>
            <a:endParaRPr lang="x-none" sz="2800" i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39E8DE7-DD7F-1A9A-A934-9007FB1864C2}"/>
              </a:ext>
            </a:extLst>
          </p:cNvPr>
          <p:cNvSpPr txBox="1"/>
          <p:nvPr/>
        </p:nvSpPr>
        <p:spPr>
          <a:xfrm>
            <a:off x="1032939" y="6190916"/>
            <a:ext cx="73721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Відповідь: 3 дитячих </a:t>
            </a:r>
            <a:r>
              <a:rPr lang="uk-UA" sz="2400" b="1" dirty="0" smtClean="0">
                <a:solidFill>
                  <a:srgbClr val="7030A0"/>
                </a:solidFill>
              </a:rPr>
              <a:t>фільми.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3E9435B1-30AC-0CCB-8441-0DB1D358C7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" t="11673" r="90541" b="83336"/>
          <a:stretch/>
        </p:blipFill>
        <p:spPr>
          <a:xfrm>
            <a:off x="4420961" y="5512587"/>
            <a:ext cx="336084" cy="220623"/>
          </a:xfrm>
          <a:prstGeom prst="rect">
            <a:avLst/>
          </a:prstGeom>
        </p:spPr>
      </p:pic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3767E9A1-33A2-1CDE-E4C7-4B06E5CB5CF4}"/>
              </a:ext>
            </a:extLst>
          </p:cNvPr>
          <p:cNvSpPr/>
          <p:nvPr/>
        </p:nvSpPr>
        <p:spPr>
          <a:xfrm>
            <a:off x="5521193" y="1889027"/>
            <a:ext cx="493155" cy="46808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796521" y="1240928"/>
            <a:ext cx="4567510" cy="5230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попереднє й </a:t>
            </a:r>
            <a:r>
              <a:rPr lang="uk-UA" sz="2400" b="1" dirty="0" smtClean="0">
                <a:solidFill>
                  <a:srgbClr val="7030A0"/>
                </a:solidFill>
              </a:rPr>
              <a:t>наступне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grpSp>
        <p:nvGrpSpPr>
          <p:cNvPr id="67" name="Групувати 19">
            <a:extLst>
              <a:ext uri="{FF2B5EF4-FFF2-40B4-BE49-F238E27FC236}">
                <a16:creationId xmlns:a16="http://schemas.microsoft.com/office/drawing/2014/main" xmlns="" id="{C65D7D91-434D-6250-D20D-2221A06D9CF0}"/>
              </a:ext>
            </a:extLst>
          </p:cNvPr>
          <p:cNvGrpSpPr/>
          <p:nvPr/>
        </p:nvGrpSpPr>
        <p:grpSpPr>
          <a:xfrm>
            <a:off x="777870" y="4205287"/>
            <a:ext cx="5405218" cy="1303678"/>
            <a:chOff x="2434146" y="4148572"/>
            <a:chExt cx="7551824" cy="180975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9CD39431-78FD-F691-5484-87D967BB2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0120"/>
            <a:stretch/>
          </p:blipFill>
          <p:spPr>
            <a:xfrm>
              <a:off x="2434146" y="4148572"/>
              <a:ext cx="3661854" cy="1809750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7E67A062-CEA0-5E74-6821-6DB937212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635"/>
            <a:stretch/>
          </p:blipFill>
          <p:spPr>
            <a:xfrm>
              <a:off x="6096000" y="4148572"/>
              <a:ext cx="3889970" cy="1809750"/>
            </a:xfrm>
            <a:prstGeom prst="rect">
              <a:avLst/>
            </a:prstGeom>
          </p:spPr>
        </p:pic>
      </p:grpSp>
      <p:grpSp>
        <p:nvGrpSpPr>
          <p:cNvPr id="70" name="Групувати 21">
            <a:extLst>
              <a:ext uri="{FF2B5EF4-FFF2-40B4-BE49-F238E27FC236}">
                <a16:creationId xmlns:a16="http://schemas.microsoft.com/office/drawing/2014/main" xmlns="" id="{C068FE6A-A50C-C62F-5090-07DEFE4E3E28}"/>
              </a:ext>
            </a:extLst>
          </p:cNvPr>
          <p:cNvGrpSpPr/>
          <p:nvPr/>
        </p:nvGrpSpPr>
        <p:grpSpPr>
          <a:xfrm>
            <a:off x="796521" y="2968135"/>
            <a:ext cx="5386566" cy="1080000"/>
            <a:chOff x="1342153" y="4442232"/>
            <a:chExt cx="7358683" cy="156469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xmlns="" id="{B2E7A987-DBAE-153A-3318-C88B72B88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3680" r="59421" b="11902"/>
            <a:stretch/>
          </p:blipFill>
          <p:spPr>
            <a:xfrm>
              <a:off x="1342153" y="4442232"/>
              <a:ext cx="3698947" cy="1564694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xmlns="" id="{09B58BF4-4CB2-5E4A-AB6B-654C974D1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131" t="23680" r="278" b="11899"/>
            <a:stretch/>
          </p:blipFill>
          <p:spPr>
            <a:xfrm>
              <a:off x="5000795" y="4442235"/>
              <a:ext cx="3700041" cy="1564690"/>
            </a:xfrm>
            <a:prstGeom prst="rect">
              <a:avLst/>
            </a:prstGeom>
          </p:spPr>
        </p:pic>
      </p:grpSp>
      <p:grpSp>
        <p:nvGrpSpPr>
          <p:cNvPr id="93" name="Групувати 23">
            <a:extLst>
              <a:ext uri="{FF2B5EF4-FFF2-40B4-BE49-F238E27FC236}">
                <a16:creationId xmlns:a16="http://schemas.microsoft.com/office/drawing/2014/main" xmlns="" id="{370A1B57-0109-B766-6F88-AB9C88E72456}"/>
              </a:ext>
            </a:extLst>
          </p:cNvPr>
          <p:cNvGrpSpPr/>
          <p:nvPr/>
        </p:nvGrpSpPr>
        <p:grpSpPr>
          <a:xfrm>
            <a:off x="777869" y="1764005"/>
            <a:ext cx="5405218" cy="1080003"/>
            <a:chOff x="1733069" y="4704636"/>
            <a:chExt cx="7742072" cy="1527650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6B062348-2F00-874A-8941-E14C85E30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480" r="58452" b="14221"/>
            <a:stretch/>
          </p:blipFill>
          <p:spPr>
            <a:xfrm>
              <a:off x="1733069" y="4704636"/>
              <a:ext cx="3866454" cy="1527645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xmlns="" id="{8C0183F6-2D18-2AFA-5639-B56D5C268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8353" t="12991" b="14222"/>
            <a:stretch/>
          </p:blipFill>
          <p:spPr>
            <a:xfrm>
              <a:off x="5599523" y="4755560"/>
              <a:ext cx="3875618" cy="1476726"/>
            </a:xfrm>
            <a:prstGeom prst="rect">
              <a:avLst/>
            </a:prstGeom>
          </p:spPr>
        </p:pic>
      </p:grpSp>
      <p:grpSp>
        <p:nvGrpSpPr>
          <p:cNvPr id="96" name="Групувати 26">
            <a:extLst>
              <a:ext uri="{FF2B5EF4-FFF2-40B4-BE49-F238E27FC236}">
                <a16:creationId xmlns:a16="http://schemas.microsoft.com/office/drawing/2014/main" xmlns="" id="{72674F32-3DE6-738C-DB7F-81F17069D7E3}"/>
              </a:ext>
            </a:extLst>
          </p:cNvPr>
          <p:cNvGrpSpPr/>
          <p:nvPr/>
        </p:nvGrpSpPr>
        <p:grpSpPr>
          <a:xfrm>
            <a:off x="1868487" y="2109754"/>
            <a:ext cx="762250" cy="434194"/>
            <a:chOff x="5450342" y="2399604"/>
            <a:chExt cx="762250" cy="434194"/>
          </a:xfrm>
        </p:grpSpPr>
        <p:sp>
          <p:nvSpPr>
            <p:cNvPr id="97" name="Прямокутник 24">
              <a:extLst>
                <a:ext uri="{FF2B5EF4-FFF2-40B4-BE49-F238E27FC236}">
                  <a16:creationId xmlns:a16="http://schemas.microsoft.com/office/drawing/2014/main" xmlns="" id="{AE4D20B9-8724-D4DD-B24F-05DF973CDF3E}"/>
                </a:ext>
              </a:extLst>
            </p:cNvPr>
            <p:cNvSpPr/>
            <p:nvPr/>
          </p:nvSpPr>
          <p:spPr>
            <a:xfrm>
              <a:off x="5450342" y="2399604"/>
              <a:ext cx="381125" cy="434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8" name="Прямокутник 25">
              <a:extLst>
                <a:ext uri="{FF2B5EF4-FFF2-40B4-BE49-F238E27FC236}">
                  <a16:creationId xmlns:a16="http://schemas.microsoft.com/office/drawing/2014/main" xmlns="" id="{625F77EA-8CC9-8BE1-F02E-EC0189A6AEF2}"/>
                </a:ext>
              </a:extLst>
            </p:cNvPr>
            <p:cNvSpPr/>
            <p:nvPr/>
          </p:nvSpPr>
          <p:spPr>
            <a:xfrm>
              <a:off x="5831467" y="2399604"/>
              <a:ext cx="381125" cy="434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9" name="Групувати 27">
            <a:extLst>
              <a:ext uri="{FF2B5EF4-FFF2-40B4-BE49-F238E27FC236}">
                <a16:creationId xmlns:a16="http://schemas.microsoft.com/office/drawing/2014/main" xmlns="" id="{47657FDE-BAFD-5297-201C-ACC74728E620}"/>
              </a:ext>
            </a:extLst>
          </p:cNvPr>
          <p:cNvGrpSpPr/>
          <p:nvPr/>
        </p:nvGrpSpPr>
        <p:grpSpPr>
          <a:xfrm>
            <a:off x="4431473" y="2008557"/>
            <a:ext cx="762250" cy="434194"/>
            <a:chOff x="5450342" y="2399604"/>
            <a:chExt cx="762250" cy="434194"/>
          </a:xfrm>
        </p:grpSpPr>
        <p:sp>
          <p:nvSpPr>
            <p:cNvPr id="100" name="Прямокутник 28">
              <a:extLst>
                <a:ext uri="{FF2B5EF4-FFF2-40B4-BE49-F238E27FC236}">
                  <a16:creationId xmlns:a16="http://schemas.microsoft.com/office/drawing/2014/main" xmlns="" id="{B1370CC0-1968-2C22-A0C1-E6D682B20DC5}"/>
                </a:ext>
              </a:extLst>
            </p:cNvPr>
            <p:cNvSpPr/>
            <p:nvPr/>
          </p:nvSpPr>
          <p:spPr>
            <a:xfrm>
              <a:off x="5450342" y="2399604"/>
              <a:ext cx="381125" cy="434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1" name="Прямокутник 29">
              <a:extLst>
                <a:ext uri="{FF2B5EF4-FFF2-40B4-BE49-F238E27FC236}">
                  <a16:creationId xmlns:a16="http://schemas.microsoft.com/office/drawing/2014/main" xmlns="" id="{5E25914E-8E21-F788-E340-FEA1D3BFA0F6}"/>
                </a:ext>
              </a:extLst>
            </p:cNvPr>
            <p:cNvSpPr/>
            <p:nvPr/>
          </p:nvSpPr>
          <p:spPr>
            <a:xfrm>
              <a:off x="5831467" y="2399604"/>
              <a:ext cx="381125" cy="434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02" name="Групувати 30">
            <a:extLst>
              <a:ext uri="{FF2B5EF4-FFF2-40B4-BE49-F238E27FC236}">
                <a16:creationId xmlns:a16="http://schemas.microsoft.com/office/drawing/2014/main" xmlns="" id="{3A298284-CC09-9328-A695-5B3388C60933}"/>
              </a:ext>
            </a:extLst>
          </p:cNvPr>
          <p:cNvGrpSpPr/>
          <p:nvPr/>
        </p:nvGrpSpPr>
        <p:grpSpPr>
          <a:xfrm>
            <a:off x="1868487" y="3303520"/>
            <a:ext cx="762250" cy="434194"/>
            <a:chOff x="5450342" y="2399604"/>
            <a:chExt cx="762250" cy="434194"/>
          </a:xfrm>
        </p:grpSpPr>
        <p:sp>
          <p:nvSpPr>
            <p:cNvPr id="103" name="Прямокутник 31">
              <a:extLst>
                <a:ext uri="{FF2B5EF4-FFF2-40B4-BE49-F238E27FC236}">
                  <a16:creationId xmlns:a16="http://schemas.microsoft.com/office/drawing/2014/main" xmlns="" id="{A4C8F3EF-27AD-B603-B472-B2A446DC1479}"/>
                </a:ext>
              </a:extLst>
            </p:cNvPr>
            <p:cNvSpPr/>
            <p:nvPr/>
          </p:nvSpPr>
          <p:spPr>
            <a:xfrm>
              <a:off x="5450342" y="2399604"/>
              <a:ext cx="381125" cy="434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4" name="Прямокутник 32">
              <a:extLst>
                <a:ext uri="{FF2B5EF4-FFF2-40B4-BE49-F238E27FC236}">
                  <a16:creationId xmlns:a16="http://schemas.microsoft.com/office/drawing/2014/main" xmlns="" id="{755FAA4F-DD59-4102-F923-9D8B624E69E5}"/>
                </a:ext>
              </a:extLst>
            </p:cNvPr>
            <p:cNvSpPr/>
            <p:nvPr/>
          </p:nvSpPr>
          <p:spPr>
            <a:xfrm>
              <a:off x="5831467" y="2399604"/>
              <a:ext cx="381125" cy="434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05" name="Групувати 33">
            <a:extLst>
              <a:ext uri="{FF2B5EF4-FFF2-40B4-BE49-F238E27FC236}">
                <a16:creationId xmlns:a16="http://schemas.microsoft.com/office/drawing/2014/main" xmlns="" id="{2EB3A201-2CB9-63F1-68E7-00FB481957B9}"/>
              </a:ext>
            </a:extLst>
          </p:cNvPr>
          <p:cNvGrpSpPr/>
          <p:nvPr/>
        </p:nvGrpSpPr>
        <p:grpSpPr>
          <a:xfrm>
            <a:off x="4431473" y="3258761"/>
            <a:ext cx="762250" cy="434194"/>
            <a:chOff x="5450342" y="2399604"/>
            <a:chExt cx="762250" cy="434194"/>
          </a:xfrm>
        </p:grpSpPr>
        <p:sp>
          <p:nvSpPr>
            <p:cNvPr id="106" name="Прямокутник 34">
              <a:extLst>
                <a:ext uri="{FF2B5EF4-FFF2-40B4-BE49-F238E27FC236}">
                  <a16:creationId xmlns:a16="http://schemas.microsoft.com/office/drawing/2014/main" xmlns="" id="{A878AA62-1D5E-AE40-EBFB-6F746905F659}"/>
                </a:ext>
              </a:extLst>
            </p:cNvPr>
            <p:cNvSpPr/>
            <p:nvPr/>
          </p:nvSpPr>
          <p:spPr>
            <a:xfrm>
              <a:off x="5450342" y="2399604"/>
              <a:ext cx="381125" cy="434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7" name="Прямокутник 35">
              <a:extLst>
                <a:ext uri="{FF2B5EF4-FFF2-40B4-BE49-F238E27FC236}">
                  <a16:creationId xmlns:a16="http://schemas.microsoft.com/office/drawing/2014/main" xmlns="" id="{6178DBAD-2163-83DA-34B0-96213762D93B}"/>
                </a:ext>
              </a:extLst>
            </p:cNvPr>
            <p:cNvSpPr/>
            <p:nvPr/>
          </p:nvSpPr>
          <p:spPr>
            <a:xfrm>
              <a:off x="5831467" y="2399604"/>
              <a:ext cx="381125" cy="434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08" name="Групувати 36">
            <a:extLst>
              <a:ext uri="{FF2B5EF4-FFF2-40B4-BE49-F238E27FC236}">
                <a16:creationId xmlns:a16="http://schemas.microsoft.com/office/drawing/2014/main" xmlns="" id="{01FAAA57-2152-AB9F-5356-485A05D1C14E}"/>
              </a:ext>
            </a:extLst>
          </p:cNvPr>
          <p:cNvGrpSpPr/>
          <p:nvPr/>
        </p:nvGrpSpPr>
        <p:grpSpPr>
          <a:xfrm>
            <a:off x="1636934" y="4613341"/>
            <a:ext cx="762250" cy="434194"/>
            <a:chOff x="5450342" y="2399604"/>
            <a:chExt cx="762250" cy="434194"/>
          </a:xfrm>
        </p:grpSpPr>
        <p:sp>
          <p:nvSpPr>
            <p:cNvPr id="109" name="Прямокутник 37">
              <a:extLst>
                <a:ext uri="{FF2B5EF4-FFF2-40B4-BE49-F238E27FC236}">
                  <a16:creationId xmlns:a16="http://schemas.microsoft.com/office/drawing/2014/main" xmlns="" id="{F003882E-A30C-2C3B-56AF-19F40FACD602}"/>
                </a:ext>
              </a:extLst>
            </p:cNvPr>
            <p:cNvSpPr/>
            <p:nvPr/>
          </p:nvSpPr>
          <p:spPr>
            <a:xfrm>
              <a:off x="5450342" y="2399604"/>
              <a:ext cx="381125" cy="434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0" name="Прямокутник 38">
              <a:extLst>
                <a:ext uri="{FF2B5EF4-FFF2-40B4-BE49-F238E27FC236}">
                  <a16:creationId xmlns:a16="http://schemas.microsoft.com/office/drawing/2014/main" xmlns="" id="{DB4F9036-3F4E-43BD-75E9-CF1BE604043C}"/>
                </a:ext>
              </a:extLst>
            </p:cNvPr>
            <p:cNvSpPr/>
            <p:nvPr/>
          </p:nvSpPr>
          <p:spPr>
            <a:xfrm>
              <a:off x="5831467" y="2399604"/>
              <a:ext cx="381125" cy="434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11" name="Групувати 39">
            <a:extLst>
              <a:ext uri="{FF2B5EF4-FFF2-40B4-BE49-F238E27FC236}">
                <a16:creationId xmlns:a16="http://schemas.microsoft.com/office/drawing/2014/main" xmlns="" id="{9ADC6C2D-7C06-E1C1-E833-21FA21232171}"/>
              </a:ext>
            </a:extLst>
          </p:cNvPr>
          <p:cNvGrpSpPr/>
          <p:nvPr/>
        </p:nvGrpSpPr>
        <p:grpSpPr>
          <a:xfrm>
            <a:off x="4320702" y="4640029"/>
            <a:ext cx="762250" cy="434194"/>
            <a:chOff x="5450342" y="2399604"/>
            <a:chExt cx="762250" cy="434194"/>
          </a:xfrm>
        </p:grpSpPr>
        <p:sp>
          <p:nvSpPr>
            <p:cNvPr id="112" name="Прямокутник 45">
              <a:extLst>
                <a:ext uri="{FF2B5EF4-FFF2-40B4-BE49-F238E27FC236}">
                  <a16:creationId xmlns:a16="http://schemas.microsoft.com/office/drawing/2014/main" xmlns="" id="{F189FE00-2804-B300-C0C3-7793F30BB4C8}"/>
                </a:ext>
              </a:extLst>
            </p:cNvPr>
            <p:cNvSpPr/>
            <p:nvPr/>
          </p:nvSpPr>
          <p:spPr>
            <a:xfrm>
              <a:off x="5450342" y="2399604"/>
              <a:ext cx="381125" cy="434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3" name="Прямокутник 46">
              <a:extLst>
                <a:ext uri="{FF2B5EF4-FFF2-40B4-BE49-F238E27FC236}">
                  <a16:creationId xmlns:a16="http://schemas.microsoft.com/office/drawing/2014/main" xmlns="" id="{C0415DE3-6686-7362-8177-E6E72DC0816B}"/>
                </a:ext>
              </a:extLst>
            </p:cNvPr>
            <p:cNvSpPr/>
            <p:nvPr/>
          </p:nvSpPr>
          <p:spPr>
            <a:xfrm>
              <a:off x="5831467" y="2399604"/>
              <a:ext cx="381125" cy="434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8D7AF018-7D2D-8B20-D224-F09F4E052B2F}"/>
              </a:ext>
            </a:extLst>
          </p:cNvPr>
          <p:cNvSpPr txBox="1"/>
          <p:nvPr/>
        </p:nvSpPr>
        <p:spPr>
          <a:xfrm>
            <a:off x="3156611" y="2008557"/>
            <a:ext cx="854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39</a:t>
            </a:r>
            <a:endParaRPr lang="x-none" sz="4400" b="1" dirty="0">
              <a:solidFill>
                <a:schemeClr val="bg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17A7446B-C934-D4DB-0D0F-CC094777C4CF}"/>
              </a:ext>
            </a:extLst>
          </p:cNvPr>
          <p:cNvSpPr txBox="1"/>
          <p:nvPr/>
        </p:nvSpPr>
        <p:spPr>
          <a:xfrm>
            <a:off x="3222018" y="3283556"/>
            <a:ext cx="851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40</a:t>
            </a:r>
            <a:endParaRPr lang="x-none" sz="4400" b="1" dirty="0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94276A58-9BA5-AB32-74CA-9ECBA094439D}"/>
              </a:ext>
            </a:extLst>
          </p:cNvPr>
          <p:cNvSpPr txBox="1"/>
          <p:nvPr/>
        </p:nvSpPr>
        <p:spPr>
          <a:xfrm>
            <a:off x="2994737" y="4564559"/>
            <a:ext cx="808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50</a:t>
            </a:r>
            <a:endParaRPr lang="x-none" sz="4400" b="1" dirty="0">
              <a:solidFill>
                <a:schemeClr val="bg1"/>
              </a:solidFill>
            </a:endParaRPr>
          </a:p>
        </p:txBody>
      </p: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AA6EFAD8-E76D-35B7-CFD5-1E53984C5B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881613" y="2003506"/>
            <a:ext cx="406081" cy="657350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627AF831-230F-E278-7467-1E8A87D032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339723" y="4470893"/>
            <a:ext cx="396667" cy="64211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707B4A58-4F89-B615-A8E1-FD4C34DF1A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783045" y="4547970"/>
            <a:ext cx="356853" cy="564937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5D10AEAC-068F-2D8E-669F-338BCB8882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2039661" y="4534334"/>
            <a:ext cx="362333" cy="64211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797549AB-FF13-545A-14C1-1E6B3C7B7A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881502" y="3243752"/>
            <a:ext cx="404235" cy="633056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D625D73A-713F-90BA-B6F1-45EBD58AFB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2261252" y="3221849"/>
            <a:ext cx="369246" cy="633056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DB4AA92C-3CCB-D256-819A-63900EC716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901121" y="3178405"/>
            <a:ext cx="363662" cy="556970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29FC4EBE-9FC7-0FFB-5E8D-E9D9B68FB4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464861" y="3189291"/>
            <a:ext cx="404235" cy="633056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0123C311-2257-8271-4809-37373262D1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636934" y="4564559"/>
            <a:ext cx="396667" cy="64211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58B50F01-3B24-3779-E051-8317176400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435382" y="1912701"/>
            <a:ext cx="406081" cy="657350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79137738-5405-CA4A-AD98-9F503CAD05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2206486" y="1998176"/>
            <a:ext cx="406081" cy="657350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42916E6E-BDCF-19D8-D434-0220BA985A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4940882" y="1888811"/>
            <a:ext cx="304013" cy="657350"/>
          </a:xfrm>
          <a:prstGeom prst="rect">
            <a:avLst/>
          </a:prstGeom>
        </p:spPr>
      </p:pic>
      <p:sp>
        <p:nvSpPr>
          <p:cNvPr id="50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6593441" y="1234304"/>
            <a:ext cx="3886744" cy="4494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пропущені числа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399855B-C346-C003-5EFA-7CE6DB0C298D}"/>
              </a:ext>
            </a:extLst>
          </p:cNvPr>
          <p:cNvSpPr txBox="1"/>
          <p:nvPr/>
        </p:nvSpPr>
        <p:spPr>
          <a:xfrm>
            <a:off x="7317124" y="3520617"/>
            <a:ext cx="93311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</a:rPr>
              <a:t>78,</a:t>
            </a:r>
            <a:endParaRPr lang="x-none" sz="4000" b="1" dirty="0">
              <a:solidFill>
                <a:srgbClr val="3366FF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4091985-A903-D327-6301-651FBF48C831}"/>
              </a:ext>
            </a:extLst>
          </p:cNvPr>
          <p:cNvSpPr txBox="1"/>
          <p:nvPr/>
        </p:nvSpPr>
        <p:spPr>
          <a:xfrm>
            <a:off x="9493314" y="3528745"/>
            <a:ext cx="8738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</a:rPr>
              <a:t>80</a:t>
            </a:r>
            <a:endParaRPr lang="x-none" sz="4000" b="1" dirty="0">
              <a:solidFill>
                <a:srgbClr val="3366FF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E4AC95D-C3BD-A018-0DC3-89B8AF0908B8}"/>
              </a:ext>
            </a:extLst>
          </p:cNvPr>
          <p:cNvSpPr txBox="1"/>
          <p:nvPr/>
        </p:nvSpPr>
        <p:spPr>
          <a:xfrm>
            <a:off x="7358013" y="4266573"/>
            <a:ext cx="93311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</a:rPr>
              <a:t>53,</a:t>
            </a:r>
            <a:endParaRPr lang="x-none" sz="4000" b="1" dirty="0">
              <a:solidFill>
                <a:srgbClr val="3366FF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D57302F-ED21-75DA-E44E-87C59CDCDB51}"/>
              </a:ext>
            </a:extLst>
          </p:cNvPr>
          <p:cNvSpPr txBox="1"/>
          <p:nvPr/>
        </p:nvSpPr>
        <p:spPr>
          <a:xfrm>
            <a:off x="9508417" y="4286086"/>
            <a:ext cx="8738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</a:rPr>
              <a:t>55</a:t>
            </a:r>
            <a:endParaRPr lang="x-none" sz="4000" b="1" dirty="0">
              <a:solidFill>
                <a:srgbClr val="3366FF"/>
              </a:solidFill>
            </a:endParaRPr>
          </a:p>
        </p:txBody>
      </p:sp>
      <p:sp>
        <p:nvSpPr>
          <p:cNvPr id="58" name="Прямокутник: округлені кути 54">
            <a:extLst>
              <a:ext uri="{FF2B5EF4-FFF2-40B4-BE49-F238E27FC236}">
                <a16:creationId xmlns:a16="http://schemas.microsoft.com/office/drawing/2014/main" xmlns="" id="{10E9FC83-213A-4076-5FC9-6050D5EB7728}"/>
              </a:ext>
            </a:extLst>
          </p:cNvPr>
          <p:cNvSpPr/>
          <p:nvPr/>
        </p:nvSpPr>
        <p:spPr>
          <a:xfrm>
            <a:off x="7036946" y="1806153"/>
            <a:ext cx="3515558" cy="3400518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F1B8230-E4F0-31F3-BC2C-5081585A352D}"/>
              </a:ext>
            </a:extLst>
          </p:cNvPr>
          <p:cNvSpPr txBox="1"/>
          <p:nvPr/>
        </p:nvSpPr>
        <p:spPr>
          <a:xfrm>
            <a:off x="7349023" y="2023589"/>
            <a:ext cx="90121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</a:rPr>
              <a:t>45,</a:t>
            </a:r>
            <a:endParaRPr lang="x-none" sz="4000" b="1" dirty="0">
              <a:solidFill>
                <a:srgbClr val="3366FF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A5FDAC7-94EA-F4EE-E502-58DB4B805A67}"/>
              </a:ext>
            </a:extLst>
          </p:cNvPr>
          <p:cNvSpPr txBox="1"/>
          <p:nvPr/>
        </p:nvSpPr>
        <p:spPr>
          <a:xfrm>
            <a:off x="9508420" y="2023589"/>
            <a:ext cx="8738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</a:rPr>
              <a:t>47</a:t>
            </a:r>
            <a:endParaRPr lang="x-none" sz="4000" b="1" dirty="0">
              <a:solidFill>
                <a:srgbClr val="3366FF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D7567BB-7A5B-13BB-4336-737D4ED1D86D}"/>
              </a:ext>
            </a:extLst>
          </p:cNvPr>
          <p:cNvSpPr txBox="1"/>
          <p:nvPr/>
        </p:nvSpPr>
        <p:spPr>
          <a:xfrm>
            <a:off x="7349023" y="2731475"/>
            <a:ext cx="90121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</a:rPr>
              <a:t>69</a:t>
            </a:r>
            <a:r>
              <a:rPr lang="uk-UA" sz="4000" b="1" dirty="0">
                <a:solidFill>
                  <a:srgbClr val="3366FF"/>
                </a:solidFill>
              </a:rPr>
              <a:t>,</a:t>
            </a:r>
            <a:endParaRPr lang="x-none" sz="4000" b="1" dirty="0">
              <a:solidFill>
                <a:srgbClr val="3366FF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F597EFC-23B9-6E68-3635-47872B9A1B47}"/>
              </a:ext>
            </a:extLst>
          </p:cNvPr>
          <p:cNvSpPr txBox="1"/>
          <p:nvPr/>
        </p:nvSpPr>
        <p:spPr>
          <a:xfrm>
            <a:off x="9508419" y="2731475"/>
            <a:ext cx="8738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</a:rPr>
              <a:t>71</a:t>
            </a:r>
            <a:endParaRPr lang="x-none" sz="4000" b="1" dirty="0">
              <a:solidFill>
                <a:srgbClr val="3366FF"/>
              </a:solidFill>
            </a:endParaRPr>
          </a:p>
        </p:txBody>
      </p:sp>
      <p:sp>
        <p:nvSpPr>
          <p:cNvPr id="92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1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-1" y="5587108"/>
            <a:ext cx="1219201" cy="12708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 </a:t>
            </a:r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1-2 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AF597EFC-23B9-6E68-3635-47872B9A1B47}"/>
              </a:ext>
            </a:extLst>
          </p:cNvPr>
          <p:cNvSpPr txBox="1"/>
          <p:nvPr/>
        </p:nvSpPr>
        <p:spPr>
          <a:xfrm>
            <a:off x="8401993" y="2008557"/>
            <a:ext cx="8738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46,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F597EFC-23B9-6E68-3635-47872B9A1B47}"/>
              </a:ext>
            </a:extLst>
          </p:cNvPr>
          <p:cNvSpPr txBox="1"/>
          <p:nvPr/>
        </p:nvSpPr>
        <p:spPr>
          <a:xfrm>
            <a:off x="8451373" y="2740955"/>
            <a:ext cx="8738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70,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AF597EFC-23B9-6E68-3635-47872B9A1B47}"/>
              </a:ext>
            </a:extLst>
          </p:cNvPr>
          <p:cNvSpPr txBox="1"/>
          <p:nvPr/>
        </p:nvSpPr>
        <p:spPr>
          <a:xfrm>
            <a:off x="8401993" y="3500962"/>
            <a:ext cx="8738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79,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AF597EFC-23B9-6E68-3635-47872B9A1B47}"/>
              </a:ext>
            </a:extLst>
          </p:cNvPr>
          <p:cNvSpPr txBox="1"/>
          <p:nvPr/>
        </p:nvSpPr>
        <p:spPr>
          <a:xfrm>
            <a:off x="8451373" y="4272629"/>
            <a:ext cx="8738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54,</a:t>
            </a:r>
            <a:endParaRPr lang="x-non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122" grpId="0" animBg="1"/>
      <p:bldP spid="123" grpId="0" animBg="1"/>
      <p:bldP spid="132" grpId="0" animBg="1"/>
      <p:bldP spid="1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2418993" y="1374592"/>
            <a:ext cx="1817263" cy="5288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Обчисли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1" y="1986388"/>
            <a:ext cx="1646616" cy="36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155442" y="2164421"/>
            <a:ext cx="2547186" cy="68768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174625" algn="l"/>
            <a:r>
              <a:rPr lang="uk-UA" sz="3600" dirty="0" smtClean="0">
                <a:solidFill>
                  <a:srgbClr val="7030A0"/>
                </a:solidFill>
              </a:rPr>
              <a:t>59 </a:t>
            </a:r>
            <a:r>
              <a:rPr lang="uk-UA" sz="3600" dirty="0">
                <a:solidFill>
                  <a:srgbClr val="7030A0"/>
                </a:solidFill>
              </a:rPr>
              <a:t>+ 1 =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5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68104" y="3581122"/>
            <a:ext cx="1984409" cy="30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899656" y="2211312"/>
            <a:ext cx="6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55442" y="3130950"/>
            <a:ext cx="2547185" cy="68537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174625" algn="l"/>
            <a:r>
              <a:rPr lang="uk-UA" sz="3600" dirty="0" smtClean="0">
                <a:solidFill>
                  <a:srgbClr val="7030A0"/>
                </a:solidFill>
              </a:rPr>
              <a:t>69 </a:t>
            </a:r>
            <a:r>
              <a:rPr lang="uk-UA" sz="3600" dirty="0">
                <a:solidFill>
                  <a:srgbClr val="7030A0"/>
                </a:solidFill>
              </a:rPr>
              <a:t>+ 1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92170" y="3213665"/>
            <a:ext cx="68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55442" y="4102455"/>
            <a:ext cx="2537116" cy="60530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174625" algn="l"/>
            <a:r>
              <a:rPr lang="uk-UA" sz="3600" dirty="0" smtClean="0">
                <a:solidFill>
                  <a:srgbClr val="7030A0"/>
                </a:solidFill>
              </a:rPr>
              <a:t>79 </a:t>
            </a:r>
            <a:r>
              <a:rPr lang="uk-UA" sz="3600" dirty="0">
                <a:solidFill>
                  <a:srgbClr val="7030A0"/>
                </a:solidFill>
              </a:rPr>
              <a:t>+ 1 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13381" y="4139227"/>
            <a:ext cx="68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4532" y="2182157"/>
            <a:ext cx="2388639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70 </a:t>
            </a:r>
            <a:r>
              <a:rPr lang="uk-UA" sz="3600" dirty="0">
                <a:solidFill>
                  <a:srgbClr val="7030A0"/>
                </a:solidFill>
              </a:rPr>
              <a:t>– 1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5979" y="2211312"/>
            <a:ext cx="73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4531" y="3130950"/>
            <a:ext cx="2388639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80 </a:t>
            </a:r>
            <a:r>
              <a:rPr lang="uk-UA" sz="3600" dirty="0">
                <a:solidFill>
                  <a:srgbClr val="7030A0"/>
                </a:solidFill>
              </a:rPr>
              <a:t>– 1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4207" y="3160105"/>
            <a:ext cx="71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4530" y="4057896"/>
            <a:ext cx="2388639" cy="59963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90 </a:t>
            </a:r>
            <a:r>
              <a:rPr lang="uk-UA" sz="3600" dirty="0">
                <a:solidFill>
                  <a:srgbClr val="7030A0"/>
                </a:solidFill>
              </a:rPr>
              <a:t>– 1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4207" y="4099122"/>
            <a:ext cx="66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4215" y="2189533"/>
            <a:ext cx="2393709" cy="69655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51 </a:t>
            </a:r>
            <a:r>
              <a:rPr lang="uk-UA" sz="3600" dirty="0">
                <a:solidFill>
                  <a:srgbClr val="7030A0"/>
                </a:solidFill>
              </a:rPr>
              <a:t>– 1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20561" y="2169954"/>
            <a:ext cx="64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4974" y="3144881"/>
            <a:ext cx="2283131" cy="69655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61 </a:t>
            </a:r>
            <a:r>
              <a:rPr lang="uk-UA" sz="3600" dirty="0">
                <a:solidFill>
                  <a:srgbClr val="7030A0"/>
                </a:solidFill>
              </a:rPr>
              <a:t>– 1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60743" y="3134169"/>
            <a:ext cx="70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587108"/>
            <a:ext cx="892630" cy="12708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 №3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04793" y="4011204"/>
            <a:ext cx="2283131" cy="69655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41 </a:t>
            </a:r>
            <a:r>
              <a:rPr lang="uk-UA" sz="3600" dirty="0">
                <a:solidFill>
                  <a:srgbClr val="7030A0"/>
                </a:solidFill>
              </a:rPr>
              <a:t>– 1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17352" y="3975381"/>
            <a:ext cx="70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40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6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2" grpId="0"/>
      <p:bldP spid="66" grpId="0"/>
      <p:bldP spid="17" grpId="0"/>
      <p:bldP spid="19" grpId="0"/>
      <p:bldP spid="21" grpId="0"/>
      <p:bldP spid="23" grpId="0"/>
      <p:bldP spid="26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2 Матем\1 УРОКИ Листопад\6 Числа 21_100\№102 Наступне і попереднє число\2024-03-18_233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26" y="1387896"/>
            <a:ext cx="6135357" cy="51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7921683" y="1413272"/>
            <a:ext cx="2564289" cy="17980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Починай з качки, що знаходиться ближче до старту.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745"/>
            <a:ext cx="1646616" cy="36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394719" y="3852777"/>
            <a:ext cx="1729709" cy="2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82156" y="2499442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23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587108"/>
            <a:ext cx="892630" cy="12708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 №4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1914" y="2499442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57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87047" y="2499442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29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45341" y="2521214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37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34272" y="2517647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48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2139" y="2524553"/>
            <a:ext cx="279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9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9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8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2418993" y="1374592"/>
            <a:ext cx="1817263" cy="5288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Обчисли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1" y="1986388"/>
            <a:ext cx="1646616" cy="36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155442" y="2164421"/>
            <a:ext cx="2547186" cy="68768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174625" algn="l"/>
            <a:r>
              <a:rPr lang="uk-UA" sz="3600" dirty="0" smtClean="0">
                <a:solidFill>
                  <a:srgbClr val="7030A0"/>
                </a:solidFill>
              </a:rPr>
              <a:t>4 </a:t>
            </a:r>
            <a:r>
              <a:rPr lang="uk-UA" sz="3600" dirty="0">
                <a:solidFill>
                  <a:srgbClr val="7030A0"/>
                </a:solidFill>
              </a:rPr>
              <a:t>+ </a:t>
            </a:r>
            <a:r>
              <a:rPr lang="uk-UA" sz="3600" dirty="0" smtClean="0">
                <a:solidFill>
                  <a:srgbClr val="7030A0"/>
                </a:solidFill>
              </a:rPr>
              <a:t>5 </a:t>
            </a:r>
            <a:r>
              <a:rPr lang="uk-UA" sz="3600" dirty="0">
                <a:solidFill>
                  <a:srgbClr val="7030A0"/>
                </a:solidFill>
              </a:rPr>
              <a:t>=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5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502746" y="4408714"/>
            <a:ext cx="1449767" cy="224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899656" y="2211312"/>
            <a:ext cx="6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76734" y="3536830"/>
            <a:ext cx="2547185" cy="68537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174625" algn="l"/>
            <a:r>
              <a:rPr lang="uk-UA" sz="3600" dirty="0" smtClean="0">
                <a:solidFill>
                  <a:srgbClr val="7030A0"/>
                </a:solidFill>
              </a:rPr>
              <a:t>14 </a:t>
            </a:r>
            <a:r>
              <a:rPr lang="uk-UA" sz="3600" dirty="0">
                <a:solidFill>
                  <a:srgbClr val="7030A0"/>
                </a:solidFill>
              </a:rPr>
              <a:t>+ </a:t>
            </a:r>
            <a:r>
              <a:rPr lang="uk-UA" sz="3600" dirty="0" smtClean="0">
                <a:solidFill>
                  <a:srgbClr val="7030A0"/>
                </a:solidFill>
              </a:rPr>
              <a:t>5 </a:t>
            </a:r>
            <a:r>
              <a:rPr lang="uk-UA" sz="3600" dirty="0">
                <a:solidFill>
                  <a:srgbClr val="7030A0"/>
                </a:solidFill>
              </a:rPr>
              <a:t>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13462" y="3619545"/>
            <a:ext cx="68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4532" y="2182157"/>
            <a:ext cx="2987354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9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6 + 10=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6722" y="2252829"/>
            <a:ext cx="73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4530" y="3510894"/>
            <a:ext cx="2987355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19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6 – 3 </a:t>
            </a:r>
            <a:r>
              <a:rPr lang="uk-UA" sz="3600" dirty="0">
                <a:solidFill>
                  <a:srgbClr val="7030A0"/>
                </a:solidFill>
              </a:rPr>
              <a:t>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96513" y="3510894"/>
            <a:ext cx="71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11242" y="2149323"/>
            <a:ext cx="2870415" cy="69655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12 – 2 </a:t>
            </a:r>
            <a:r>
              <a:rPr lang="uk-UA" sz="3600" dirty="0">
                <a:solidFill>
                  <a:srgbClr val="7030A0"/>
                </a:solidFill>
              </a:rPr>
              <a:t>– 1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34113" y="2199547"/>
            <a:ext cx="49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10024" y="3457334"/>
            <a:ext cx="2917605" cy="69655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12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10 + 0 </a:t>
            </a:r>
            <a:r>
              <a:rPr lang="uk-UA" sz="3600" dirty="0">
                <a:solidFill>
                  <a:srgbClr val="7030A0"/>
                </a:solidFill>
              </a:rPr>
              <a:t>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30057" y="2971222"/>
            <a:ext cx="53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587108"/>
            <a:ext cx="892630" cy="12708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 №5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74693" y="1639005"/>
            <a:ext cx="53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7351" y="2973214"/>
            <a:ext cx="68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61686" y="1535826"/>
            <a:ext cx="68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91517" y="3457333"/>
            <a:ext cx="53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2" grpId="0"/>
      <p:bldP spid="17" grpId="0"/>
      <p:bldP spid="19" grpId="0"/>
      <p:bldP spid="23" grpId="0"/>
      <p:bldP spid="26" grpId="0"/>
      <p:bldP spid="39" grpId="0"/>
      <p:bldP spid="25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2389447" y="698970"/>
            <a:ext cx="8732066" cy="83591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Міркую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8" name="Picture 4" descr="Купить Yong Jun Guanpo - бюджетный кубик рубика 2х2 с лучшим соотношением  цена/качество - Kana скоростные кубики Рубика">
            <a:extLst>
              <a:ext uri="{FF2B5EF4-FFF2-40B4-BE49-F238E27FC236}">
                <a16:creationId xmlns:a16="http://schemas.microsoft.com/office/drawing/2014/main" xmlns="" id="{796C247A-A59E-30CB-6320-D39528A5D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30" y="2699658"/>
            <a:ext cx="3573214" cy="35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AA1EE5D1-1513-C253-20E6-50ED9B42A016}"/>
              </a:ext>
            </a:extLst>
          </p:cNvPr>
          <p:cNvSpPr/>
          <p:nvPr/>
        </p:nvSpPr>
        <p:spPr>
          <a:xfrm>
            <a:off x="2389447" y="1567543"/>
            <a:ext cx="7950837" cy="66463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Зі скількох малих кубиків складається великий куб? </a:t>
            </a:r>
          </a:p>
        </p:txBody>
      </p:sp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2" y="2129722"/>
            <a:ext cx="1874175" cy="41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049310" y="494529"/>
            <a:ext cx="8732066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7" name="Picture 2" descr="Клипарт на прозрачном фоне школа ученики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1165" y="2376935"/>
            <a:ext cx="5731854" cy="428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018D5C-1C3F-4E2B-949C-FDE6EFBA4C78}"/>
              </a:ext>
            </a:extLst>
          </p:cNvPr>
          <p:cNvSpPr txBox="1"/>
          <p:nvPr/>
        </p:nvSpPr>
        <p:spPr>
          <a:xfrm>
            <a:off x="552767" y="1564567"/>
            <a:ext cx="2802829" cy="2009061"/>
          </a:xfrm>
          <a:prstGeom prst="wedgeRoundRectCallout">
            <a:avLst>
              <a:gd name="adj1" fmla="val 41371"/>
              <a:gd name="adj2" fmla="val 73279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Знову день почався, діти.</a:t>
            </a:r>
          </a:p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Всі зібрались на урок?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968CF2C-47A1-4CBF-A151-2B08A3870FD3}"/>
              </a:ext>
            </a:extLst>
          </p:cNvPr>
          <p:cNvSpPr txBox="1"/>
          <p:nvPr/>
        </p:nvSpPr>
        <p:spPr>
          <a:xfrm>
            <a:off x="8522208" y="1564568"/>
            <a:ext cx="3264181" cy="2009061"/>
          </a:xfrm>
          <a:prstGeom prst="wedgeRoundRectCallout">
            <a:avLst>
              <a:gd name="adj1" fmla="val -40629"/>
              <a:gd name="adj2" fmla="val 69782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5B6C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>
                <a:solidFill>
                  <a:schemeClr val="tx2">
                    <a:lumMod val="50000"/>
                  </a:schemeClr>
                </a:solidFill>
                <a:effectLst/>
              </a:rPr>
              <a:t>Тож пора нам поспішати —</a:t>
            </a:r>
          </a:p>
          <a:p>
            <a:r>
              <a:rPr lang="uk-UA" sz="2800" dirty="0">
                <a:solidFill>
                  <a:schemeClr val="tx2">
                    <a:lumMod val="50000"/>
                  </a:schemeClr>
                </a:solidFill>
                <a:effectLst/>
              </a:rPr>
              <a:t>Кличе в подорож дзвінок.</a:t>
            </a: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421208" y="511170"/>
            <a:ext cx="8811364" cy="8285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6579" y="2201619"/>
            <a:ext cx="1202475" cy="12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3382" y="1445764"/>
            <a:ext cx="2124016" cy="30867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88260" y="499409"/>
            <a:ext cx="9470511" cy="588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Оберіть відповідну цеглинку 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63" y="1423553"/>
            <a:ext cx="1932327" cy="312512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397336"/>
            <a:ext cx="2157424" cy="316422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148" y="1345427"/>
            <a:ext cx="2119888" cy="319958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6734" y="1395068"/>
            <a:ext cx="2347570" cy="3100300"/>
          </a:xfrm>
          <a:prstGeom prst="rect">
            <a:avLst/>
          </a:prstGeom>
        </p:spPr>
      </p:pic>
      <p:pic>
        <p:nvPicPr>
          <p:cNvPr id="2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719293" y="4524016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127949" y="4524015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124217" y="4498609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360121" y="4532516"/>
            <a:ext cx="2477942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354860" y="4585424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6543275" y="2263740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247576" y="2143322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9036954" y="2389244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10999803" y="1818807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521941" y="1818827"/>
            <a:ext cx="708502" cy="5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9349703" y="5330971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27949" y="5220185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легко!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15527" y="5102104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2351742" y="5191820"/>
            <a:ext cx="219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дуже втомився!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7187573" y="5139899"/>
            <a:ext cx="208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43" y="1215300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2" y="1779740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9448" y="1862712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604779" y="2902720"/>
            <a:ext cx="141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7030A0"/>
                </a:solidFill>
              </a:rPr>
              <a:t>31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962743" y="464036"/>
            <a:ext cx="8732066" cy="6756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Підготовчі вправи</a:t>
            </a:r>
          </a:p>
        </p:txBody>
      </p:sp>
      <p:sp>
        <p:nvSpPr>
          <p:cNvPr id="41" name="Овал 40"/>
          <p:cNvSpPr/>
          <p:nvPr/>
        </p:nvSpPr>
        <p:spPr>
          <a:xfrm>
            <a:off x="320403" y="2264526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42" name="Овал 41"/>
          <p:cNvSpPr/>
          <p:nvPr/>
        </p:nvSpPr>
        <p:spPr>
          <a:xfrm>
            <a:off x="2719786" y="2181139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43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44" y="1779740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4040" y="1862712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579371" y="2902720"/>
            <a:ext cx="141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7030A0"/>
                </a:solidFill>
              </a:rPr>
              <a:t>53</a:t>
            </a:r>
          </a:p>
        </p:txBody>
      </p:sp>
      <p:sp>
        <p:nvSpPr>
          <p:cNvPr id="46" name="Овал 45"/>
          <p:cNvSpPr/>
          <p:nvPr/>
        </p:nvSpPr>
        <p:spPr>
          <a:xfrm>
            <a:off x="4294995" y="2264526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47" name="Овал 46"/>
          <p:cNvSpPr/>
          <p:nvPr/>
        </p:nvSpPr>
        <p:spPr>
          <a:xfrm>
            <a:off x="6694378" y="2181139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48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39" y="1779740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4035" y="1862712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9692404" y="2902720"/>
            <a:ext cx="141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51" name="Овал 50"/>
          <p:cNvSpPr/>
          <p:nvPr/>
        </p:nvSpPr>
        <p:spPr>
          <a:xfrm>
            <a:off x="8184990" y="2264526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52" name="Овал 51"/>
          <p:cNvSpPr/>
          <p:nvPr/>
        </p:nvSpPr>
        <p:spPr>
          <a:xfrm>
            <a:off x="10584373" y="2181139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53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31" y="1139709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066" y="1155059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24" y="3624301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33" y="4188741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229" y="4271713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3638560" y="5311721"/>
            <a:ext cx="141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7030A0"/>
                </a:solidFill>
              </a:rPr>
              <a:t>68</a:t>
            </a:r>
          </a:p>
        </p:txBody>
      </p:sp>
      <p:sp>
        <p:nvSpPr>
          <p:cNvPr id="59" name="Овал 58"/>
          <p:cNvSpPr/>
          <p:nvPr/>
        </p:nvSpPr>
        <p:spPr>
          <a:xfrm>
            <a:off x="2354184" y="4673527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60" name="Овал 59"/>
          <p:cNvSpPr/>
          <p:nvPr/>
        </p:nvSpPr>
        <p:spPr>
          <a:xfrm>
            <a:off x="4753567" y="4590140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61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16" y="3587406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25" y="4151846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7821" y="4234818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7613152" y="5274826"/>
            <a:ext cx="141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7030A0"/>
                </a:solidFill>
              </a:rPr>
              <a:t>20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6328776" y="4636632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66" name="Овал 65"/>
          <p:cNvSpPr/>
          <p:nvPr/>
        </p:nvSpPr>
        <p:spPr>
          <a:xfrm>
            <a:off x="8728159" y="4553245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 animBg="1"/>
      <p:bldP spid="42" grpId="0" animBg="1"/>
      <p:bldP spid="45" grpId="0"/>
      <p:bldP spid="46" grpId="0" animBg="1"/>
      <p:bldP spid="47" grpId="0" animBg="1"/>
      <p:bldP spid="50" grpId="0"/>
      <p:bldP spid="51" grpId="0" animBg="1"/>
      <p:bldP spid="52" grpId="0" animBg="1"/>
      <p:bldP spid="58" grpId="0"/>
      <p:bldP spid="59" grpId="0" animBg="1"/>
      <p:bldP spid="60" grpId="0" animBg="1"/>
      <p:bldP spid="64" grpId="0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43" y="1215300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2" y="1779740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9448" y="1862712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642742" y="2948274"/>
            <a:ext cx="1414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7030A0"/>
                </a:solidFill>
              </a:rPr>
              <a:t>25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20403" y="2264526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35" name="Овал 34"/>
          <p:cNvSpPr/>
          <p:nvPr/>
        </p:nvSpPr>
        <p:spPr>
          <a:xfrm>
            <a:off x="2719786" y="2181139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36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44" y="1779740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4040" y="1862712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579371" y="2902720"/>
            <a:ext cx="141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7030A0"/>
                </a:solidFill>
              </a:rPr>
              <a:t>19</a:t>
            </a:r>
          </a:p>
        </p:txBody>
      </p:sp>
      <p:sp>
        <p:nvSpPr>
          <p:cNvPr id="39" name="Овал 38"/>
          <p:cNvSpPr/>
          <p:nvPr/>
        </p:nvSpPr>
        <p:spPr>
          <a:xfrm>
            <a:off x="4294995" y="2264526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40" name="Овал 39"/>
          <p:cNvSpPr/>
          <p:nvPr/>
        </p:nvSpPr>
        <p:spPr>
          <a:xfrm>
            <a:off x="6694378" y="2181139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41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39" y="1779740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4035" y="1862712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9478336" y="2879194"/>
            <a:ext cx="141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7030A0"/>
                </a:solidFill>
              </a:rPr>
              <a:t>34</a:t>
            </a:r>
          </a:p>
        </p:txBody>
      </p:sp>
      <p:sp>
        <p:nvSpPr>
          <p:cNvPr id="44" name="Овал 43"/>
          <p:cNvSpPr/>
          <p:nvPr/>
        </p:nvSpPr>
        <p:spPr>
          <a:xfrm>
            <a:off x="8184990" y="2264526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45" name="Овал 44"/>
          <p:cNvSpPr/>
          <p:nvPr/>
        </p:nvSpPr>
        <p:spPr>
          <a:xfrm>
            <a:off x="10584373" y="2181139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46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31" y="1139709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066" y="1155059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24" y="3624301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33" y="4188741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229" y="4271713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3638560" y="5311721"/>
            <a:ext cx="141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57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2354184" y="4673527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77" name="Овал 76"/>
          <p:cNvSpPr/>
          <p:nvPr/>
        </p:nvSpPr>
        <p:spPr>
          <a:xfrm>
            <a:off x="4753567" y="4590140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pic>
        <p:nvPicPr>
          <p:cNvPr id="78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16" y="3587406"/>
            <a:ext cx="1276814" cy="1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25" y="4151846"/>
            <a:ext cx="2051724" cy="20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7821" y="4234818"/>
            <a:ext cx="1968752" cy="1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7834612" y="5274826"/>
            <a:ext cx="141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7030A0"/>
                </a:solidFill>
              </a:rPr>
              <a:t>3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6328776" y="4636632"/>
            <a:ext cx="1289097" cy="12763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</a:t>
            </a:r>
          </a:p>
        </p:txBody>
      </p:sp>
      <p:sp>
        <p:nvSpPr>
          <p:cNvPr id="83" name="Овал 82"/>
          <p:cNvSpPr/>
          <p:nvPr/>
        </p:nvSpPr>
        <p:spPr>
          <a:xfrm>
            <a:off x="8728159" y="4553245"/>
            <a:ext cx="1284314" cy="1292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962743" y="464036"/>
            <a:ext cx="8732066" cy="6756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Підготовчі вправи</a:t>
            </a:r>
          </a:p>
        </p:txBody>
      </p:sp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8" grpId="0"/>
      <p:bldP spid="39" grpId="0" animBg="1"/>
      <p:bldP spid="40" grpId="0" animBg="1"/>
      <p:bldP spid="43" grpId="0"/>
      <p:bldP spid="44" grpId="0" animBg="1"/>
      <p:bldP spid="45" grpId="0" animBg="1"/>
      <p:bldP spid="75" grpId="0"/>
      <p:bldP spid="76" grpId="0" animBg="1"/>
      <p:bldP spid="77" grpId="0" animBg="1"/>
      <p:bldP spid="81" grpId="0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463181" y="2331676"/>
            <a:ext cx="7632193" cy="2999232"/>
          </a:xfrm>
          <a:prstGeom prst="roundRect">
            <a:avLst/>
          </a:prstGeom>
          <a:solidFill>
            <a:srgbClr val="B9FFFF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484953" y="3511296"/>
            <a:ext cx="763219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84954" y="4491597"/>
            <a:ext cx="7632192" cy="316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50241" y="2657432"/>
            <a:ext cx="225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Доданок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0945" y="3598596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Доданок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70945" y="4592030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746282" y="2341732"/>
            <a:ext cx="24384" cy="2989176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517574" y="2341732"/>
            <a:ext cx="24384" cy="2989176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283371" y="2341732"/>
            <a:ext cx="24384" cy="2989176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53261" y="2390025"/>
            <a:ext cx="24384" cy="2989176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823151" y="2341732"/>
            <a:ext cx="24384" cy="2989176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593041" y="2341732"/>
            <a:ext cx="24384" cy="2989176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362931" y="2341732"/>
            <a:ext cx="24384" cy="2989176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88096" y="4509686"/>
            <a:ext cx="76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90475" y="4499927"/>
            <a:ext cx="73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40521" y="4509686"/>
            <a:ext cx="712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09929" y="4470870"/>
            <a:ext cx="75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64965" y="4470870"/>
            <a:ext cx="776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10471" y="4463141"/>
            <a:ext cx="712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90376" y="4463141"/>
            <a:ext cx="742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8533" y="3598596"/>
            <a:ext cx="43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8455" y="3583390"/>
            <a:ext cx="712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80729" y="3598596"/>
            <a:ext cx="43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8554" y="3583390"/>
            <a:ext cx="755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54487" y="3598596"/>
            <a:ext cx="771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85004" y="3598596"/>
            <a:ext cx="43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97744" y="3598596"/>
            <a:ext cx="43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61355" y="2578251"/>
            <a:ext cx="76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06225" y="2570338"/>
            <a:ext cx="43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87341" y="2579037"/>
            <a:ext cx="73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88855" y="2570338"/>
            <a:ext cx="43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88524" y="2570338"/>
            <a:ext cx="43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46538" y="2587998"/>
            <a:ext cx="732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378086" y="2587998"/>
            <a:ext cx="713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382486" y="509298"/>
            <a:ext cx="9318146" cy="79698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Заповни таблицю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7" name="Picture 6" descr="Mr Peabody Stickers | Redbubble">
            <a:extLst>
              <a:ext uri="{FF2B5EF4-FFF2-40B4-BE49-F238E27FC236}">
                <a16:creationId xmlns:a16="http://schemas.microsoft.com/office/drawing/2014/main" xmlns="" id="{EE177124-2431-0BCD-3BB0-BB27F3E3B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222340" y="3241219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2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568141" y="1223902"/>
            <a:ext cx="82784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Гнат садив кущів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на дачі край річки: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Спершу – аґрус з колючками,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Решту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– порічки.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Ну а ви складіть задачу: 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скільки аґрусу на дачі?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C659B8F-6A3E-47F1-0D34-DE638CEDD206}"/>
              </a:ext>
            </a:extLst>
          </p:cNvPr>
          <p:cNvSpPr txBox="1"/>
          <p:nvPr/>
        </p:nvSpPr>
        <p:spPr>
          <a:xfrm>
            <a:off x="4616179" y="4111956"/>
            <a:ext cx="2318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– 6 = </a:t>
            </a:r>
          </a:p>
        </p:txBody>
      </p:sp>
      <p:pic>
        <p:nvPicPr>
          <p:cNvPr id="18" name="Picture 2" descr="Крыжовник рисунок - 55 фото">
            <a:extLst>
              <a:ext uri="{FF2B5EF4-FFF2-40B4-BE49-F238E27FC236}">
                <a16:creationId xmlns:a16="http://schemas.microsoft.com/office/drawing/2014/main" xmlns="" id="{4CDE0946-CED7-9A23-27CC-75347DA59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54" y="3712700"/>
            <a:ext cx="3069045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11,717 смородина векторные изображения, графика и иллюстрации - 123RF">
            <a:extLst>
              <a:ext uri="{FF2B5EF4-FFF2-40B4-BE49-F238E27FC236}">
                <a16:creationId xmlns:a16="http://schemas.microsoft.com/office/drawing/2014/main" xmlns="" id="{5001FA45-F46A-BC55-B923-1419531F5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154" y="3860578"/>
            <a:ext cx="2566565" cy="25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садовник Стоковых иллюстраций и клипартов – (50,972 Стоковых иллюстраций)">
            <a:extLst>
              <a:ext uri="{FF2B5EF4-FFF2-40B4-BE49-F238E27FC236}">
                <a16:creationId xmlns:a16="http://schemas.microsoft.com/office/drawing/2014/main" xmlns="" id="{B7D5737B-782F-D06B-FEF8-042BCB89A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576" y="1449550"/>
            <a:ext cx="2411027" cy="241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48986" y="465753"/>
            <a:ext cx="8732066" cy="818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Віршована задача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659B8F-6A3E-47F1-0D34-DE638CEDD206}"/>
              </a:ext>
            </a:extLst>
          </p:cNvPr>
          <p:cNvSpPr txBox="1"/>
          <p:nvPr/>
        </p:nvSpPr>
        <p:spPr>
          <a:xfrm>
            <a:off x="6733693" y="4111956"/>
            <a:ext cx="973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endParaRPr lang="uk-U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4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Прямоугольник 168"/>
          <p:cNvSpPr/>
          <p:nvPr/>
        </p:nvSpPr>
        <p:spPr>
          <a:xfrm>
            <a:off x="746579" y="1554356"/>
            <a:ext cx="9249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У флориста є ідея – букет з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квіток.</a:t>
            </a:r>
          </a:p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квіток – орхідея, і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квітки – очиток.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А нам з вами треба взнати, </a:t>
            </a:r>
          </a:p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скільки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півників додати?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1848986" y="465753"/>
            <a:ext cx="8732066" cy="818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Віршована задача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1C659B8F-6A3E-47F1-0D34-DE638CEDD206}"/>
              </a:ext>
            </a:extLst>
          </p:cNvPr>
          <p:cNvSpPr txBox="1"/>
          <p:nvPr/>
        </p:nvSpPr>
        <p:spPr>
          <a:xfrm>
            <a:off x="1478872" y="4008157"/>
            <a:ext cx="340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– 10 – 2 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uk-U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2" name="Picture 2" descr="Флорист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xmlns="" id="{4F7FFDD1-4A92-FF63-3966-715F5119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1126" y="2748665"/>
            <a:ext cx="3703375" cy="37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659B8F-6A3E-47F1-0D34-DE638CEDD206}"/>
              </a:ext>
            </a:extLst>
          </p:cNvPr>
          <p:cNvSpPr txBox="1"/>
          <p:nvPr/>
        </p:nvSpPr>
        <p:spPr>
          <a:xfrm>
            <a:off x="4777244" y="4051303"/>
            <a:ext cx="51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endParaRPr lang="uk-U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733068" y="1469455"/>
            <a:ext cx="9459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Фотограф – це призвання, вважає наш Антон.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На фотополюванні збирає свій альбом.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Зробив він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знімків, з них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– гарний птах.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А скільки було фото з зображенням комах?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659B8F-6A3E-47F1-0D34-DE638CEDD206}"/>
              </a:ext>
            </a:extLst>
          </p:cNvPr>
          <p:cNvSpPr txBox="1"/>
          <p:nvPr/>
        </p:nvSpPr>
        <p:spPr>
          <a:xfrm>
            <a:off x="4088405" y="3960699"/>
            <a:ext cx="3122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– 8 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uk-U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Сова Картинки Изображение Цифровая Школа Клипарт Художественные  Впечатления, Человек, Человек, Фотография Hd Png Скачать – Потрясающие  бесплатные прозрачные png клипарт изображения скачать бесплатно">
            <a:extLst>
              <a:ext uri="{FF2B5EF4-FFF2-40B4-BE49-F238E27FC236}">
                <a16:creationId xmlns:a16="http://schemas.microsoft.com/office/drawing/2014/main" xmlns="" id="{6AD43953-A33E-04B5-3D0F-15101CA4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3" b="98472" l="10000" r="90000">
                        <a14:foregroundMark x1="44762" y1="81316" x2="44762" y2="81316"/>
                        <a14:foregroundMark x1="54167" y1="80964" x2="54167" y2="80964"/>
                        <a14:foregroundMark x1="61548" y1="88014" x2="61548" y2="88014"/>
                        <a14:foregroundMark x1="40833" y1="87427" x2="40833" y2="87427"/>
                        <a14:foregroundMark x1="53214" y1="43008" x2="53214" y2="43008"/>
                        <a14:foregroundMark x1="48690" y1="43008" x2="48690" y2="43008"/>
                        <a14:foregroundMark x1="53095" y1="40776" x2="53095" y2="40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706" y="3285032"/>
            <a:ext cx="3298733" cy="334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Птица, клипарты, клип арт, clipart birds parrot, скачать клипарт,  бесплатные клипарты, коллекция клипартов животные, фото клипарт птицы">
            <a:extLst>
              <a:ext uri="{FF2B5EF4-FFF2-40B4-BE49-F238E27FC236}">
                <a16:creationId xmlns:a16="http://schemas.microsoft.com/office/drawing/2014/main" xmlns="" id="{C9482CDE-3789-E3DD-9967-9A4FA0453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696" y="1225118"/>
            <a:ext cx="1187891" cy="116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appyMoments.ua - View User">
            <a:extLst>
              <a:ext uri="{FF2B5EF4-FFF2-40B4-BE49-F238E27FC236}">
                <a16:creationId xmlns:a16="http://schemas.microsoft.com/office/drawing/2014/main" xmlns="" id="{75BA268D-6E0B-13A8-C9C3-F57E44E4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4" y="4176952"/>
            <a:ext cx="1799662" cy="179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Рамочка клипарт (61 фото) » Рисунки для срисовки и не только">
            <a:extLst>
              <a:ext uri="{FF2B5EF4-FFF2-40B4-BE49-F238E27FC236}">
                <a16:creationId xmlns:a16="http://schemas.microsoft.com/office/drawing/2014/main" xmlns="" id="{622215E3-318D-0309-1AB7-BB11FAAA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0" y="3960699"/>
            <a:ext cx="2095939" cy="22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659B8F-6A3E-47F1-0D34-DE638CEDD206}"/>
              </a:ext>
            </a:extLst>
          </p:cNvPr>
          <p:cNvSpPr txBox="1"/>
          <p:nvPr/>
        </p:nvSpPr>
        <p:spPr>
          <a:xfrm>
            <a:off x="3858630" y="4774725"/>
            <a:ext cx="126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10+10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C659B8F-6A3E-47F1-0D34-DE638CEDD206}"/>
              </a:ext>
            </a:extLst>
          </p:cNvPr>
          <p:cNvSpPr txBox="1"/>
          <p:nvPr/>
        </p:nvSpPr>
        <p:spPr>
          <a:xfrm>
            <a:off x="6110140" y="3960698"/>
            <a:ext cx="93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endParaRPr lang="uk-U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48986" y="465753"/>
            <a:ext cx="8732066" cy="818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Віршована задача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67388" y="1720568"/>
            <a:ext cx="9249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разів клювала рибка у Богдана-малюка.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Та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рибок він не втяг, бо зірвалися з гачка.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Вийшла ловля не погана.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Скільки рибок у Богдана?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659B8F-6A3E-47F1-0D34-DE638CEDD206}"/>
              </a:ext>
            </a:extLst>
          </p:cNvPr>
          <p:cNvSpPr txBox="1"/>
          <p:nvPr/>
        </p:nvSpPr>
        <p:spPr>
          <a:xfrm>
            <a:off x="2171346" y="4028892"/>
            <a:ext cx="2309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– 7 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uk-U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 descr="Мальчик С Удочкой И Рыбы Клипарт Изображения">
            <a:extLst>
              <a:ext uri="{FF2B5EF4-FFF2-40B4-BE49-F238E27FC236}">
                <a16:creationId xmlns:a16="http://schemas.microsoft.com/office/drawing/2014/main" xmlns="" id="{B57CEF12-8F02-CDD7-27A8-3AFA0AAED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51" y="3429000"/>
            <a:ext cx="46386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48986" y="465753"/>
            <a:ext cx="8732066" cy="818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Віршована задача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659B8F-6A3E-47F1-0D34-DE638CEDD206}"/>
              </a:ext>
            </a:extLst>
          </p:cNvPr>
          <p:cNvSpPr txBox="1"/>
          <p:nvPr/>
        </p:nvSpPr>
        <p:spPr>
          <a:xfrm>
            <a:off x="1848986" y="4747520"/>
            <a:ext cx="126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10+10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C659B8F-6A3E-47F1-0D34-DE638CEDD206}"/>
              </a:ext>
            </a:extLst>
          </p:cNvPr>
          <p:cNvSpPr txBox="1"/>
          <p:nvPr/>
        </p:nvSpPr>
        <p:spPr>
          <a:xfrm>
            <a:off x="4228277" y="4028892"/>
            <a:ext cx="93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endParaRPr lang="uk-U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6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12304</TotalTime>
  <Words>837</Words>
  <Application>Microsoft Office PowerPoint</Application>
  <PresentationFormat>Произвольный</PresentationFormat>
  <Paragraphs>253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1300</cp:revision>
  <dcterms:created xsi:type="dcterms:W3CDTF">2018-01-05T16:38:53Z</dcterms:created>
  <dcterms:modified xsi:type="dcterms:W3CDTF">2024-03-18T21:55:38Z</dcterms:modified>
</cp:coreProperties>
</file>