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1153" r:id="rId3"/>
    <p:sldId id="1154" r:id="rId4"/>
    <p:sldId id="1155" r:id="rId5"/>
    <p:sldId id="1156" r:id="rId6"/>
    <p:sldId id="1157" r:id="rId7"/>
    <p:sldId id="1158" r:id="rId8"/>
    <p:sldId id="1139" r:id="rId9"/>
    <p:sldId id="1090" r:id="rId10"/>
    <p:sldId id="1137" r:id="rId11"/>
    <p:sldId id="1151" r:id="rId12"/>
    <p:sldId id="1126" r:id="rId13"/>
    <p:sldId id="1140" r:id="rId14"/>
    <p:sldId id="1133" r:id="rId15"/>
    <p:sldId id="1075" r:id="rId16"/>
    <p:sldId id="352" r:id="rId17"/>
    <p:sldId id="115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66FF"/>
    <a:srgbClr val="CC00CC"/>
    <a:srgbClr val="295FFF"/>
    <a:srgbClr val="78B64E"/>
    <a:srgbClr val="F5F6F9"/>
    <a:srgbClr val="F7F8FB"/>
    <a:srgbClr val="FCFCFE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6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12.04.2024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12.04.2024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12.04.2024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5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h8gpakok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36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28055" y="4510161"/>
            <a:ext cx="9254403" cy="16344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500" b="1" dirty="0">
                <a:solidFill>
                  <a:schemeClr val="bg1"/>
                </a:solidFill>
              </a:rPr>
              <a:t>Розвиток </a:t>
            </a:r>
            <a:r>
              <a:rPr lang="ru-RU" sz="4500" b="1" dirty="0" err="1">
                <a:solidFill>
                  <a:schemeClr val="bg1"/>
                </a:solidFill>
              </a:rPr>
              <a:t>зв’язного</a:t>
            </a:r>
            <a:r>
              <a:rPr lang="ru-RU" sz="4500" b="1" dirty="0">
                <a:solidFill>
                  <a:schemeClr val="bg1"/>
                </a:solidFill>
              </a:rPr>
              <a:t> </a:t>
            </a:r>
            <a:r>
              <a:rPr lang="ru-RU" sz="4500" b="1" dirty="0" err="1">
                <a:solidFill>
                  <a:schemeClr val="bg1"/>
                </a:solidFill>
              </a:rPr>
              <a:t>мовлення</a:t>
            </a:r>
            <a:r>
              <a:rPr lang="ru-RU" sz="4500" b="1" dirty="0">
                <a:solidFill>
                  <a:schemeClr val="bg1"/>
                </a:solidFill>
              </a:rPr>
              <a:t> </a:t>
            </a:r>
            <a:r>
              <a:rPr lang="ru-RU" sz="4500" b="1" dirty="0" err="1" smtClean="0">
                <a:solidFill>
                  <a:schemeClr val="bg1"/>
                </a:solidFill>
              </a:rPr>
              <a:t>Спілкування</a:t>
            </a:r>
            <a:r>
              <a:rPr lang="ru-RU" sz="4500" b="1" dirty="0" smtClean="0">
                <a:solidFill>
                  <a:schemeClr val="bg1"/>
                </a:solidFill>
              </a:rPr>
              <a:t> </a:t>
            </a:r>
            <a:r>
              <a:rPr lang="ru-RU" sz="4500" b="1" dirty="0">
                <a:solidFill>
                  <a:schemeClr val="bg1"/>
                </a:solidFill>
              </a:rPr>
              <a:t>на тему «Транспорт»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056" y="1394181"/>
            <a:ext cx="2808515" cy="2808515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488874" y="1417590"/>
            <a:ext cx="4093584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Післябукварний</a:t>
            </a:r>
            <a:r>
              <a:rPr lang="uk-UA" sz="2800" b="1" dirty="0" smtClean="0">
                <a:solidFill>
                  <a:schemeClr val="bg1"/>
                </a:solidFill>
              </a:rPr>
              <a:t>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</a:t>
            </a:r>
            <a:r>
              <a:rPr lang="en-US" sz="2800" b="1" dirty="0" smtClean="0">
                <a:solidFill>
                  <a:schemeClr val="bg1"/>
                </a:solidFill>
              </a:rPr>
              <a:t> 10</a:t>
            </a:r>
            <a:r>
              <a:rPr lang="uk-UA" sz="2800" b="1" dirty="0" smtClean="0">
                <a:solidFill>
                  <a:schemeClr val="bg1"/>
                </a:solidFill>
              </a:rPr>
              <a:t>2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339" t="48400" r="32412" b="14951"/>
          <a:stretch/>
        </p:blipFill>
        <p:spPr>
          <a:xfrm>
            <a:off x="1152000" y="2622539"/>
            <a:ext cx="9756000" cy="3024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3620" y="492702"/>
            <a:ext cx="8971980" cy="689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Продовж </a:t>
            </a:r>
            <a:r>
              <a:rPr lang="ru-RU" sz="3600" b="1" dirty="0" err="1">
                <a:solidFill>
                  <a:schemeClr val="bg1"/>
                </a:solidFill>
              </a:rPr>
              <a:t>речення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назвами</a:t>
            </a:r>
            <a:r>
              <a:rPr lang="ru-RU" sz="3600" b="1" dirty="0">
                <a:solidFill>
                  <a:schemeClr val="bg1"/>
                </a:solidFill>
              </a:rPr>
              <a:t> транспорту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8451" t="34980" r="25052" b="48444"/>
          <a:stretch/>
        </p:blipFill>
        <p:spPr>
          <a:xfrm>
            <a:off x="1174057" y="1260878"/>
            <a:ext cx="9711106" cy="13616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738" t="23003" r="53155" b="61463"/>
          <a:stretch/>
        </p:blipFill>
        <p:spPr>
          <a:xfrm>
            <a:off x="7774556" y="1452086"/>
            <a:ext cx="2741044" cy="108336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622" t="24713" r="35582" b="59753"/>
          <a:stretch/>
        </p:blipFill>
        <p:spPr>
          <a:xfrm>
            <a:off x="8539409" y="2831587"/>
            <a:ext cx="2279816" cy="111940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78" t="41068" r="50195" b="51655"/>
          <a:stretch/>
        </p:blipFill>
        <p:spPr>
          <a:xfrm>
            <a:off x="1563405" y="4942886"/>
            <a:ext cx="3328702" cy="540000"/>
          </a:xfrm>
          <a:prstGeom prst="rect">
            <a:avLst/>
          </a:prstGeom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21828"/>
            <a:ext cx="1436914" cy="9361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22</a:t>
            </a:r>
            <a:r>
              <a:rPr lang="en-US" sz="2800" b="1" dirty="0" smtClean="0">
                <a:solidFill>
                  <a:schemeClr val="bg1"/>
                </a:solidFill>
              </a:rPr>
              <a:t>-23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" name="Picture 4" descr="Буклет &quot;Памятка - Работа в парах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914" y="4403140"/>
            <a:ext cx="3387733" cy="21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16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1121228" y="2659008"/>
            <a:ext cx="3146035" cy="37948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60613" y="448245"/>
            <a:ext cx="4142015" cy="20990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Розкажи, </a:t>
            </a:r>
            <a:r>
              <a:rPr lang="ru-RU" sz="3600" b="1" dirty="0" err="1">
                <a:solidFill>
                  <a:schemeClr val="bg1"/>
                </a:solidFill>
              </a:rPr>
              <a:t>яким</a:t>
            </a:r>
            <a:r>
              <a:rPr lang="ru-RU" sz="3600" b="1" dirty="0">
                <a:solidFill>
                  <a:schemeClr val="bg1"/>
                </a:solidFill>
              </a:rPr>
              <a:t> транспортом </a:t>
            </a:r>
            <a:r>
              <a:rPr lang="ru-RU" sz="3600" b="1" dirty="0" err="1">
                <a:solidFill>
                  <a:schemeClr val="bg1"/>
                </a:solidFill>
              </a:rPr>
              <a:t>ти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мрієш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скористатися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915" y="448246"/>
            <a:ext cx="6720036" cy="599815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5921828"/>
            <a:ext cx="1121229" cy="9361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23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6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54100" y="454717"/>
            <a:ext cx="10019679" cy="8624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Родзинці </a:t>
            </a:r>
            <a:r>
              <a:rPr lang="ru-RU" sz="2800" b="1" dirty="0" err="1">
                <a:solidFill>
                  <a:schemeClr val="bg1"/>
                </a:solidFill>
              </a:rPr>
              <a:t>цікаво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>
                <a:solidFill>
                  <a:schemeClr val="bg1"/>
                </a:solidFill>
              </a:rPr>
              <a:t>чи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знаєш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ти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казковий</a:t>
            </a:r>
            <a:r>
              <a:rPr lang="ru-RU" sz="2800" b="1" dirty="0">
                <a:solidFill>
                  <a:schemeClr val="bg1"/>
                </a:solidFill>
              </a:rPr>
              <a:t> транспорт. </a:t>
            </a:r>
            <a:endParaRPr lang="ru-RU" sz="2800" b="1" dirty="0" smtClean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r="9681"/>
          <a:stretch/>
        </p:blipFill>
        <p:spPr>
          <a:xfrm>
            <a:off x="527050" y="1637326"/>
            <a:ext cx="2288426" cy="3395048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3733" t="6941"/>
          <a:stretch/>
        </p:blipFill>
        <p:spPr>
          <a:xfrm>
            <a:off x="3338667" y="2331081"/>
            <a:ext cx="6883019" cy="3877767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927210" y="4426936"/>
            <a:ext cx="1852966" cy="562507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7493394" y="4021679"/>
            <a:ext cx="1160749" cy="967764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5399315" y="4158343"/>
            <a:ext cx="2797628" cy="831100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22171" y="1373138"/>
            <a:ext cx="7851608" cy="88174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70C0"/>
                </a:solidFill>
              </a:rPr>
              <a:t>Назви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зображених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казкових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персонажів</a:t>
            </a:r>
            <a:r>
              <a:rPr lang="ru-RU" sz="2000" b="1" dirty="0" smtClean="0">
                <a:solidFill>
                  <a:srgbClr val="0070C0"/>
                </a:solidFill>
              </a:rPr>
              <a:t>. </a:t>
            </a:r>
            <a:r>
              <a:rPr lang="ru-RU" sz="2000" b="1" dirty="0" err="1" smtClean="0">
                <a:solidFill>
                  <a:srgbClr val="0070C0"/>
                </a:solidFill>
              </a:rPr>
              <a:t>Назви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казковий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rgbClr val="0070C0"/>
                </a:solidFill>
              </a:rPr>
              <a:t>транспорт. </a:t>
            </a:r>
            <a:r>
              <a:rPr lang="ru-RU" sz="2000" b="1" dirty="0" err="1" smtClean="0">
                <a:solidFill>
                  <a:srgbClr val="0070C0"/>
                </a:solidFill>
              </a:rPr>
              <a:t>З’єднай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стрілочками</a:t>
            </a:r>
            <a:r>
              <a:rPr lang="ru-RU" sz="2000" b="1" dirty="0">
                <a:solidFill>
                  <a:srgbClr val="0070C0"/>
                </a:solidFill>
              </a:rPr>
              <a:t>, </a:t>
            </a:r>
            <a:r>
              <a:rPr lang="ru-RU" sz="2000" b="1" dirty="0" err="1">
                <a:solidFill>
                  <a:srgbClr val="0070C0"/>
                </a:solidFill>
              </a:rPr>
              <a:t>хто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яким</a:t>
            </a:r>
            <a:r>
              <a:rPr lang="ru-RU" sz="2000" b="1" dirty="0">
                <a:solidFill>
                  <a:srgbClr val="0070C0"/>
                </a:solidFill>
              </a:rPr>
              <a:t> транспортом </a:t>
            </a:r>
            <a:r>
              <a:rPr lang="ru-RU" sz="2000" b="1" dirty="0" err="1" smtClean="0">
                <a:solidFill>
                  <a:srgbClr val="0070C0"/>
                </a:solidFill>
              </a:rPr>
              <a:t>керував</a:t>
            </a:r>
            <a:endParaRPr lang="uk-UA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83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33069" y="378518"/>
            <a:ext cx="8732066" cy="8035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Гра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«</a:t>
            </a:r>
            <a:r>
              <a:rPr lang="ru-RU" sz="4000" b="1" dirty="0" err="1" smtClean="0">
                <a:solidFill>
                  <a:schemeClr val="bg1"/>
                </a:solidFill>
              </a:rPr>
              <a:t>Упіймай</a:t>
            </a:r>
            <a:r>
              <a:rPr lang="ru-RU" sz="4000" b="1" dirty="0" smtClean="0">
                <a:solidFill>
                  <a:schemeClr val="bg1"/>
                </a:solidFill>
              </a:rPr>
              <a:t> слова»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46950" y="1234399"/>
            <a:ext cx="3983416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У </a:t>
            </a:r>
            <a:r>
              <a:rPr lang="ru-RU" sz="3200" b="1" dirty="0" err="1">
                <a:solidFill>
                  <a:srgbClr val="0070C0"/>
                </a:solidFill>
              </a:rPr>
              <a:t>транспорті</a:t>
            </a:r>
            <a:r>
              <a:rPr lang="ru-RU" sz="3200" b="1" dirty="0">
                <a:solidFill>
                  <a:srgbClr val="0070C0"/>
                </a:solidFill>
              </a:rPr>
              <a:t> треба: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73786" y="1877449"/>
            <a:ext cx="3902908" cy="71561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розмовляти тихо</a:t>
            </a:r>
            <a:endParaRPr lang="uk-UA" sz="32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690198" y="2612915"/>
            <a:ext cx="5678475" cy="71561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поступатися місцем старшим</a:t>
            </a:r>
            <a:endParaRPr lang="uk-UA" sz="32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46950" y="3401294"/>
            <a:ext cx="3929744" cy="71561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голосно сміятися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46950" y="4157859"/>
            <a:ext cx="3929744" cy="71561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err="1" smtClean="0"/>
              <a:t>штовхатися</a:t>
            </a:r>
            <a:endParaRPr lang="uk-UA" sz="32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421185" y="4924623"/>
            <a:ext cx="4203296" cy="715617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триматися за поручні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473786" y="5665466"/>
            <a:ext cx="3902908" cy="715617"/>
          </a:xfrm>
          <a:prstGeom prst="round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не смітити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16429" y="1244209"/>
            <a:ext cx="5464628" cy="87850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70C0"/>
                </a:solidFill>
              </a:rPr>
              <a:t>Сплеском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долонь</a:t>
            </a:r>
            <a:r>
              <a:rPr lang="ru-RU" sz="2000" b="1" dirty="0" smtClean="0">
                <a:solidFill>
                  <a:srgbClr val="0070C0"/>
                </a:solidFill>
              </a:rPr>
              <a:t> «</a:t>
            </a:r>
            <a:r>
              <a:rPr lang="ru-RU" sz="2000" b="1" dirty="0" err="1" smtClean="0">
                <a:solidFill>
                  <a:srgbClr val="0070C0"/>
                </a:solidFill>
              </a:rPr>
              <a:t>упіймай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rgbClr val="0070C0"/>
                </a:solidFill>
              </a:rPr>
              <a:t>слова», </a:t>
            </a:r>
            <a:r>
              <a:rPr lang="ru-RU" sz="2000" b="1" dirty="0" err="1">
                <a:solidFill>
                  <a:srgbClr val="0070C0"/>
                </a:solidFill>
              </a:rPr>
              <a:t>які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пояснюють</a:t>
            </a:r>
            <a:r>
              <a:rPr lang="ru-RU" sz="2000" b="1" dirty="0">
                <a:solidFill>
                  <a:srgbClr val="0070C0"/>
                </a:solidFill>
              </a:rPr>
              <a:t>, як треба </a:t>
            </a:r>
            <a:r>
              <a:rPr lang="ru-RU" sz="2000" b="1" dirty="0" err="1">
                <a:solidFill>
                  <a:srgbClr val="0070C0"/>
                </a:solidFill>
              </a:rPr>
              <a:t>поводитись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у </a:t>
            </a:r>
            <a:r>
              <a:rPr lang="ru-RU" sz="2000" b="1" dirty="0" err="1" smtClean="0">
                <a:solidFill>
                  <a:srgbClr val="0070C0"/>
                </a:solidFill>
              </a:rPr>
              <a:t>транспорті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00056"/>
            <a:ext cx="1054100" cy="9579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23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Ти — пасажир громадського транспорту - Основи здоров'я. Повторне видання. 5  клас. Бех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16168" r="564" b="1962"/>
          <a:stretch/>
        </p:blipFill>
        <p:spPr bwMode="auto">
          <a:xfrm>
            <a:off x="734313" y="3866850"/>
            <a:ext cx="5546744" cy="198917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816429" y="2232219"/>
            <a:ext cx="4890717" cy="721693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70C0"/>
                </a:solidFill>
              </a:rPr>
              <a:t>Які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ще</a:t>
            </a:r>
            <a:r>
              <a:rPr lang="ru-RU" sz="2000" b="1" dirty="0" smtClean="0">
                <a:solidFill>
                  <a:srgbClr val="0070C0"/>
                </a:solidFill>
              </a:rPr>
              <a:t> правила </a:t>
            </a:r>
            <a:r>
              <a:rPr lang="ru-RU" sz="2000" b="1" dirty="0" err="1" smtClean="0">
                <a:solidFill>
                  <a:srgbClr val="0070C0"/>
                </a:solidFill>
              </a:rPr>
              <a:t>поведінки</a:t>
            </a:r>
            <a:r>
              <a:rPr lang="ru-RU" sz="2000" b="1" dirty="0" smtClean="0">
                <a:solidFill>
                  <a:srgbClr val="0070C0"/>
                </a:solidFill>
              </a:rPr>
              <a:t> в </a:t>
            </a:r>
            <a:r>
              <a:rPr lang="ru-RU" sz="2000" b="1" dirty="0" err="1" smtClean="0">
                <a:solidFill>
                  <a:srgbClr val="0070C0"/>
                </a:solidFill>
              </a:rPr>
              <a:t>громадському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транспорті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ти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знаєш</a:t>
            </a:r>
            <a:r>
              <a:rPr lang="ru-RU" sz="2000" b="1" dirty="0" smtClean="0">
                <a:solidFill>
                  <a:srgbClr val="0070C0"/>
                </a:solidFill>
              </a:rPr>
              <a:t>?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68413" y="3049432"/>
            <a:ext cx="4890717" cy="721693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70C0"/>
                </a:solidFill>
              </a:rPr>
              <a:t>Чому</a:t>
            </a:r>
            <a:r>
              <a:rPr lang="ru-RU" sz="2000" b="1" dirty="0" smtClean="0">
                <a:solidFill>
                  <a:srgbClr val="0070C0"/>
                </a:solidFill>
              </a:rPr>
              <a:t> правила </a:t>
            </a:r>
            <a:r>
              <a:rPr lang="ru-RU" sz="2000" b="1" dirty="0" err="1" smtClean="0">
                <a:solidFill>
                  <a:srgbClr val="0070C0"/>
                </a:solidFill>
              </a:rPr>
              <a:t>поведінки</a:t>
            </a:r>
            <a:r>
              <a:rPr lang="ru-RU" sz="2000" b="1" dirty="0" smtClean="0">
                <a:solidFill>
                  <a:srgbClr val="0070C0"/>
                </a:solidFill>
              </a:rPr>
              <a:t> в </a:t>
            </a:r>
            <a:r>
              <a:rPr lang="ru-RU" sz="2000" b="1" dirty="0" err="1" smtClean="0">
                <a:solidFill>
                  <a:srgbClr val="0070C0"/>
                </a:solidFill>
              </a:rPr>
              <a:t>громадському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транспорті</a:t>
            </a:r>
            <a:r>
              <a:rPr lang="ru-RU" sz="2000" b="1" dirty="0" smtClean="0">
                <a:solidFill>
                  <a:srgbClr val="0070C0"/>
                </a:solidFill>
              </a:rPr>
              <a:t> треба </a:t>
            </a:r>
            <a:r>
              <a:rPr lang="ru-RU" sz="2000" b="1" dirty="0" err="1" smtClean="0">
                <a:solidFill>
                  <a:srgbClr val="0070C0"/>
                </a:solidFill>
              </a:rPr>
              <a:t>дотримуватись</a:t>
            </a:r>
            <a:r>
              <a:rPr lang="ru-RU" sz="2000" b="1" dirty="0" smtClean="0">
                <a:solidFill>
                  <a:srgbClr val="0070C0"/>
                </a:solidFill>
              </a:rPr>
              <a:t>?</a:t>
            </a:r>
            <a:endParaRPr lang="uk-UA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02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14" grpId="1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-96" r="36773" b="89402"/>
          <a:stretch/>
        </p:blipFill>
        <p:spPr>
          <a:xfrm>
            <a:off x="720000" y="4242246"/>
            <a:ext cx="9972000" cy="132330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526796" y="407443"/>
            <a:ext cx="8732066" cy="76514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Малюнковий</a:t>
            </a:r>
            <a:r>
              <a:rPr lang="ru-RU" sz="4000" b="1" dirty="0" smtClean="0">
                <a:solidFill>
                  <a:schemeClr val="bg1"/>
                </a:solidFill>
              </a:rPr>
              <a:t> диктант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22" y="2125561"/>
            <a:ext cx="2983248" cy="19039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703" y="2514519"/>
            <a:ext cx="2280828" cy="151494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2" descr="Рисунки Ракеты — Стихи, картинки и любов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40" y="2095979"/>
            <a:ext cx="2094731" cy="196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Смешной троллейбус шаржа иллюстрация вектора. иллюстрации насчитывающей  электрическо - 8416828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1" t="8442" b="9454"/>
          <a:stretch/>
        </p:blipFill>
        <p:spPr bwMode="auto">
          <a:xfrm>
            <a:off x="8766333" y="1843050"/>
            <a:ext cx="2377704" cy="218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467" t="22451" r="27175" b="63198"/>
          <a:stretch/>
        </p:blipFill>
        <p:spPr>
          <a:xfrm>
            <a:off x="751108" y="4425663"/>
            <a:ext cx="6385188" cy="106591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617" t="37037" r="50653" b="48612"/>
          <a:stretch/>
        </p:blipFill>
        <p:spPr>
          <a:xfrm>
            <a:off x="7284972" y="4499643"/>
            <a:ext cx="3265376" cy="106591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632466" y="1277949"/>
            <a:ext cx="5888805" cy="56510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Запиши </a:t>
            </a:r>
            <a:r>
              <a:rPr lang="ru-RU" sz="2400" b="1" dirty="0" err="1" smtClean="0">
                <a:solidFill>
                  <a:srgbClr val="0070C0"/>
                </a:solidFill>
              </a:rPr>
              <a:t>назви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зображеного</a:t>
            </a:r>
            <a:r>
              <a:rPr lang="ru-RU" sz="2400" b="1" dirty="0" smtClean="0">
                <a:solidFill>
                  <a:srgbClr val="0070C0"/>
                </a:solidFill>
              </a:rPr>
              <a:t> транспорту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6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32339" y="494528"/>
            <a:ext cx="8732066" cy="5880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«Мікрофон»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3084" y="1746517"/>
            <a:ext cx="5140996" cy="33239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транспорту </a:t>
            </a: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знаєш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знаходиться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землею?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рухається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повітрі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рухається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рейках?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дорогах?</a:t>
            </a:r>
            <a:endParaRPr lang="uk-UA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532793" y="1374800"/>
            <a:ext cx="2657749" cy="32058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925338" y="1755164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4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693350" y="444359"/>
            <a:ext cx="8811364" cy="7966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ttps://learningapps.org/qrcode.php?id=ph8gpakok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955" y="2176967"/>
            <a:ext cx="1315946" cy="131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820710" y="494529"/>
            <a:ext cx="8732066" cy="9206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</a:t>
            </a:r>
            <a:r>
              <a:rPr lang="en-US" sz="4000" b="1" dirty="0">
                <a:solidFill>
                  <a:schemeClr val="bg1"/>
                </a:solidFill>
              </a:rPr>
              <a:t> “</a:t>
            </a:r>
            <a:r>
              <a:rPr lang="uk-UA" sz="4000" b="1" dirty="0">
                <a:solidFill>
                  <a:schemeClr val="bg1"/>
                </a:solidFill>
              </a:rPr>
              <a:t>Плюс-мінус-цікаво </a:t>
            </a:r>
            <a:r>
              <a:rPr lang="en-US" sz="4000" b="1" dirty="0">
                <a:solidFill>
                  <a:schemeClr val="bg1"/>
                </a:solidFill>
              </a:rPr>
              <a:t>”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98" y="1893448"/>
            <a:ext cx="1200374" cy="14196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7"/>
          <a:stretch/>
        </p:blipFill>
        <p:spPr>
          <a:xfrm>
            <a:off x="1051757" y="3104488"/>
            <a:ext cx="1537906" cy="15699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01" y="4710786"/>
            <a:ext cx="1402617" cy="1326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81872" y="2105940"/>
            <a:ext cx="7620001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Все те, що сподобалось на </a:t>
            </a:r>
            <a:r>
              <a:rPr lang="uk-UA" sz="3200" b="1" dirty="0" err="1">
                <a:solidFill>
                  <a:schemeClr val="bg1"/>
                </a:solidFill>
              </a:rPr>
              <a:t>уроці</a:t>
            </a:r>
            <a:r>
              <a:rPr lang="uk-UA" sz="3200" b="1" dirty="0">
                <a:solidFill>
                  <a:schemeClr val="bg1"/>
                </a:solidFill>
              </a:rPr>
              <a:t>, що здавалося цікавим та корисним.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81872" y="3389651"/>
            <a:ext cx="7620001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Все те, що не сподобалось, здавалося важким, незрозумілим та нудним.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13108" y="4710786"/>
            <a:ext cx="7557528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Факти, про які дізналися на </a:t>
            </a:r>
            <a:r>
              <a:rPr lang="uk-UA" sz="3200" b="1" dirty="0" err="1"/>
              <a:t>уроці</a:t>
            </a:r>
            <a:r>
              <a:rPr lang="uk-UA" sz="3200" b="1" dirty="0"/>
              <a:t>, чого б ще хотіли дізнатися.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386486" y="1460163"/>
            <a:ext cx="8166289" cy="444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Постав на сторінках зошита праворуч завдань знаки 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13108" y="5917856"/>
            <a:ext cx="7557528" cy="444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Яких знаків у тебе більше? </a:t>
            </a:r>
            <a:endParaRPr lang="uk-U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38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52496" y="574475"/>
            <a:ext cx="9110950" cy="7864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</a:t>
            </a:r>
            <a:r>
              <a:rPr lang="uk-UA" sz="4000" b="1" dirty="0" smtClean="0">
                <a:solidFill>
                  <a:schemeClr val="bg1"/>
                </a:solidFill>
              </a:rPr>
              <a:t>урок. Аутотренінг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618602" y="1484312"/>
            <a:ext cx="5023692" cy="106058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>
                <a:solidFill>
                  <a:srgbClr val="0070C0"/>
                </a:solidFill>
              </a:rPr>
              <a:t>Щоб урок нам розпочати,</a:t>
            </a:r>
            <a:endParaRPr lang="ru-RU" sz="2800" b="1" dirty="0">
              <a:solidFill>
                <a:srgbClr val="0070C0"/>
              </a:solidFill>
            </a:endParaRPr>
          </a:p>
          <a:p>
            <a:r>
              <a:rPr lang="uk-UA" sz="2800" b="1" dirty="0">
                <a:solidFill>
                  <a:srgbClr val="0070C0"/>
                </a:solidFill>
              </a:rPr>
              <a:t>Треба разом промовляти</a:t>
            </a:r>
            <a:r>
              <a:rPr lang="uk-UA" sz="2800" b="1" dirty="0" smtClean="0">
                <a:solidFill>
                  <a:srgbClr val="0070C0"/>
                </a:solidFill>
              </a:rPr>
              <a:t>: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68075" y="7146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uk-UA" dirty="0" smtClean="0"/>
              <a:t> </a:t>
            </a:r>
            <a:endParaRPr lang="ru-RU" dirty="0"/>
          </a:p>
          <a:p>
            <a:r>
              <a:rPr lang="uk-UA" dirty="0"/>
              <a:t> </a:t>
            </a:r>
            <a:endParaRPr lang="ru-RU" dirty="0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5682868" y="2650261"/>
            <a:ext cx="5100818" cy="306749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/>
              <a:t>«Я </a:t>
            </a:r>
            <a:r>
              <a:rPr lang="uk-UA" sz="2800" b="1" dirty="0"/>
              <a:t>уважний і серйозний,</a:t>
            </a:r>
            <a:endParaRPr lang="ru-RU" sz="2800" b="1" dirty="0"/>
          </a:p>
          <a:p>
            <a:r>
              <a:rPr lang="uk-UA" sz="2800" b="1" dirty="0"/>
              <a:t>Хоч іще малого зросту.</a:t>
            </a:r>
            <a:endParaRPr lang="ru-RU" sz="2800" b="1" dirty="0"/>
          </a:p>
          <a:p>
            <a:r>
              <a:rPr lang="uk-UA" sz="2800" b="1" dirty="0"/>
              <a:t>Зараз з силами зберусь,</a:t>
            </a:r>
            <a:endParaRPr lang="ru-RU" sz="2800" b="1" dirty="0"/>
          </a:p>
          <a:p>
            <a:r>
              <a:rPr lang="uk-UA" sz="2800" b="1" dirty="0"/>
              <a:t>Я нічого не боюсь.</a:t>
            </a:r>
            <a:endParaRPr lang="ru-RU" sz="2800" b="1" dirty="0"/>
          </a:p>
          <a:p>
            <a:r>
              <a:rPr lang="uk-UA" sz="2800" b="1" dirty="0"/>
              <a:t>Впевнений, кмітливий я,</a:t>
            </a:r>
            <a:endParaRPr lang="ru-RU" sz="2800" b="1" dirty="0"/>
          </a:p>
          <a:p>
            <a:r>
              <a:rPr lang="uk-UA" sz="2800" b="1" dirty="0"/>
              <a:t>Хочу отримати знання» </a:t>
            </a:r>
            <a:endParaRPr lang="ru-RU" sz="2800" b="1" dirty="0"/>
          </a:p>
        </p:txBody>
      </p:sp>
      <p:pic>
        <p:nvPicPr>
          <p:cNvPr id="2051" name="Picture 3" descr="D:\Картинки до тестів\Людина\Діти з книжкам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496" y="1512556"/>
            <a:ext cx="3823736" cy="419896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8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92738" y="431834"/>
            <a:ext cx="9507309" cy="9119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Відгадай </a:t>
            </a:r>
            <a:r>
              <a:rPr lang="uk-UA" sz="4000" b="1" dirty="0" smtClean="0">
                <a:solidFill>
                  <a:schemeClr val="bg1"/>
                </a:solidFill>
              </a:rPr>
              <a:t>загадки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6229" y="1464593"/>
            <a:ext cx="3963818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Пасажирський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чи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товарний</a:t>
            </a:r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dirty="0" err="1">
                <a:solidFill>
                  <a:schemeClr val="bg1"/>
                </a:solidFill>
              </a:rPr>
              <a:t>Металевий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він</a:t>
            </a:r>
            <a:r>
              <a:rPr lang="ru-RU" sz="2400" b="1" dirty="0">
                <a:solidFill>
                  <a:schemeClr val="bg1"/>
                </a:solidFill>
              </a:rPr>
              <a:t> і </a:t>
            </a:r>
            <a:r>
              <a:rPr lang="ru-RU" sz="2400" b="1" dirty="0" err="1">
                <a:solidFill>
                  <a:schemeClr val="bg1"/>
                </a:solidFill>
              </a:rPr>
              <a:t>гарний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Все </a:t>
            </a:r>
            <a:r>
              <a:rPr lang="ru-RU" sz="2400" b="1" dirty="0" err="1">
                <a:solidFill>
                  <a:schemeClr val="bg1"/>
                </a:solidFill>
              </a:rPr>
              <a:t>ховає</a:t>
            </a:r>
            <a:r>
              <a:rPr lang="ru-RU" sz="2400" b="1" dirty="0">
                <a:solidFill>
                  <a:schemeClr val="bg1"/>
                </a:solidFill>
              </a:rPr>
              <a:t> у вагонах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І </a:t>
            </a:r>
            <a:r>
              <a:rPr lang="ru-RU" sz="2400" b="1" dirty="0" err="1">
                <a:solidFill>
                  <a:schemeClr val="bg1"/>
                </a:solidFill>
              </a:rPr>
              <a:t>стає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лиш</a:t>
            </a:r>
            <a:r>
              <a:rPr lang="ru-RU" sz="2400" b="1" dirty="0">
                <a:solidFill>
                  <a:schemeClr val="bg1"/>
                </a:solidFill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</a:rPr>
              <a:t>перонах</a:t>
            </a:r>
            <a:r>
              <a:rPr lang="uk-UA" sz="2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6126C114-6152-416F-B140-C459C24A8E74}"/>
              </a:ext>
            </a:extLst>
          </p:cNvPr>
          <p:cNvSpPr/>
          <p:nvPr/>
        </p:nvSpPr>
        <p:spPr>
          <a:xfrm>
            <a:off x="9635275" y="3233757"/>
            <a:ext cx="1687285" cy="6487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потяг</a:t>
            </a:r>
            <a:endParaRPr lang="ru-RU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333618" y="1464593"/>
            <a:ext cx="3897085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Не автобус і не </a:t>
            </a:r>
            <a:r>
              <a:rPr lang="ru-RU" sz="2400" b="1" dirty="0" err="1">
                <a:solidFill>
                  <a:schemeClr val="bg1"/>
                </a:solidFill>
              </a:rPr>
              <a:t>віз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вік</a:t>
            </a:r>
            <a:r>
              <a:rPr lang="ru-RU" sz="2400" b="1" dirty="0">
                <a:solidFill>
                  <a:schemeClr val="bg1"/>
                </a:solidFill>
              </a:rPr>
              <a:t> з дорогою дружу,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маю четверо </a:t>
            </a:r>
            <a:r>
              <a:rPr lang="ru-RU" sz="2400" b="1" dirty="0" err="1">
                <a:solidFill>
                  <a:schemeClr val="bg1"/>
                </a:solidFill>
              </a:rPr>
              <a:t>коліс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все по </a:t>
            </a:r>
            <a:r>
              <a:rPr lang="ru-RU" sz="2400" b="1" dirty="0" err="1">
                <a:solidFill>
                  <a:schemeClr val="bg1"/>
                </a:solidFill>
              </a:rPr>
              <a:t>ній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кудись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біжу</a:t>
            </a:r>
            <a:r>
              <a:rPr lang="ru-RU" sz="2400" b="1" dirty="0">
                <a:solidFill>
                  <a:schemeClr val="bg1"/>
                </a:solidFill>
              </a:rPr>
              <a:t>..</a:t>
            </a:r>
          </a:p>
        </p:txBody>
      </p:sp>
      <p:sp>
        <p:nvSpPr>
          <p:cNvPr id="11" name="Прямоугольник: скругленные углы 6">
            <a:extLst>
              <a:ext uri="{FF2B5EF4-FFF2-40B4-BE49-F238E27FC236}">
                <a16:creationId xmlns:a16="http://schemas.microsoft.com/office/drawing/2014/main" xmlns="" id="{6126C114-6152-416F-B140-C459C24A8E74}"/>
              </a:ext>
            </a:extLst>
          </p:cNvPr>
          <p:cNvSpPr/>
          <p:nvPr/>
        </p:nvSpPr>
        <p:spPr>
          <a:xfrm>
            <a:off x="1292738" y="3034253"/>
            <a:ext cx="2582576" cy="6962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автомобіль</a:t>
            </a:r>
            <a:endParaRPr lang="ru-RU" sz="32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587" y="3882517"/>
            <a:ext cx="3484116" cy="213227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537" y="3199794"/>
            <a:ext cx="3740110" cy="238743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84364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92738" y="431834"/>
            <a:ext cx="9507309" cy="9119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Відгадай </a:t>
            </a:r>
            <a:r>
              <a:rPr lang="uk-UA" sz="4000" b="1" dirty="0" smtClean="0">
                <a:solidFill>
                  <a:schemeClr val="bg1"/>
                </a:solidFill>
              </a:rPr>
              <a:t>загадки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6229" y="1464593"/>
            <a:ext cx="3963818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Від</a:t>
            </a:r>
            <a:r>
              <a:rPr lang="ru-RU" sz="2400" b="1" dirty="0">
                <a:solidFill>
                  <a:schemeClr val="bg1"/>
                </a:solidFill>
              </a:rPr>
              <a:t> села і до села,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Де дорога </a:t>
            </a:r>
            <a:r>
              <a:rPr lang="ru-RU" sz="2400" b="1" dirty="0" err="1">
                <a:solidFill>
                  <a:schemeClr val="bg1"/>
                </a:solidFill>
              </a:rPr>
              <a:t>пролягла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Перевозить </a:t>
            </a:r>
            <a:r>
              <a:rPr lang="ru-RU" sz="2400" b="1" dirty="0" err="1">
                <a:solidFill>
                  <a:schemeClr val="bg1"/>
                </a:solidFill>
              </a:rPr>
              <a:t>дім</a:t>
            </a:r>
            <a:r>
              <a:rPr lang="ru-RU" sz="2400" b="1" dirty="0">
                <a:solidFill>
                  <a:schemeClr val="bg1"/>
                </a:solidFill>
              </a:rPr>
              <a:t> людей –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І </a:t>
            </a:r>
            <a:r>
              <a:rPr lang="ru-RU" sz="2400" b="1" dirty="0" err="1">
                <a:solidFill>
                  <a:schemeClr val="bg1"/>
                </a:solidFill>
              </a:rPr>
              <a:t>дорослих</a:t>
            </a:r>
            <a:r>
              <a:rPr lang="ru-RU" sz="2400" b="1" dirty="0">
                <a:solidFill>
                  <a:schemeClr val="bg1"/>
                </a:solidFill>
              </a:rPr>
              <a:t>, і </a:t>
            </a:r>
            <a:r>
              <a:rPr lang="ru-RU" sz="2400" b="1" dirty="0" err="1">
                <a:solidFill>
                  <a:schemeClr val="bg1"/>
                </a:solidFill>
              </a:rPr>
              <a:t>дітей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6126C114-6152-416F-B140-C459C24A8E74}"/>
              </a:ext>
            </a:extLst>
          </p:cNvPr>
          <p:cNvSpPr/>
          <p:nvPr/>
        </p:nvSpPr>
        <p:spPr>
          <a:xfrm>
            <a:off x="9635275" y="3233757"/>
            <a:ext cx="1687285" cy="6487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автобус</a:t>
            </a:r>
            <a:endParaRPr lang="ru-RU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333618" y="1464593"/>
            <a:ext cx="3897085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Диво-</a:t>
            </a:r>
            <a:r>
              <a:rPr lang="ru-RU" sz="2400" b="1" dirty="0" err="1">
                <a:solidFill>
                  <a:schemeClr val="bg1"/>
                </a:solidFill>
              </a:rPr>
              <a:t>птиця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хвіст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горить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До </a:t>
            </a:r>
            <a:r>
              <a:rPr lang="ru-RU" sz="2400" b="1" dirty="0" err="1">
                <a:solidFill>
                  <a:schemeClr val="bg1"/>
                </a:solidFill>
              </a:rPr>
              <a:t>зірок</a:t>
            </a:r>
            <a:r>
              <a:rPr lang="ru-RU" sz="2400" b="1" dirty="0">
                <a:solidFill>
                  <a:schemeClr val="bg1"/>
                </a:solidFill>
              </a:rPr>
              <a:t> вона </a:t>
            </a:r>
            <a:r>
              <a:rPr lang="ru-RU" sz="2400" b="1" dirty="0" err="1">
                <a:solidFill>
                  <a:schemeClr val="bg1"/>
                </a:solidFill>
              </a:rPr>
              <a:t>летить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1" name="Прямоугольник: скругленные углы 6">
            <a:extLst>
              <a:ext uri="{FF2B5EF4-FFF2-40B4-BE49-F238E27FC236}">
                <a16:creationId xmlns:a16="http://schemas.microsoft.com/office/drawing/2014/main" xmlns="" id="{6126C114-6152-416F-B140-C459C24A8E74}"/>
              </a:ext>
            </a:extLst>
          </p:cNvPr>
          <p:cNvSpPr/>
          <p:nvPr/>
        </p:nvSpPr>
        <p:spPr>
          <a:xfrm>
            <a:off x="1333618" y="2503545"/>
            <a:ext cx="2582576" cy="6962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ракета</a:t>
            </a:r>
            <a:endParaRPr lang="ru-RU" sz="3200" b="1" dirty="0"/>
          </a:p>
        </p:txBody>
      </p:sp>
      <p:pic>
        <p:nvPicPr>
          <p:cNvPr id="12" name="Picture 2" descr="Рисунки Ракеты — Стихи, картинки и любов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617" y="3433301"/>
            <a:ext cx="3107753" cy="2912409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846" y="4061093"/>
            <a:ext cx="5063059" cy="2284617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08899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92738" y="431834"/>
            <a:ext cx="9507309" cy="9119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Відгадай </a:t>
            </a:r>
            <a:r>
              <a:rPr lang="uk-UA" sz="4000" b="1" dirty="0" smtClean="0">
                <a:solidFill>
                  <a:schemeClr val="bg1"/>
                </a:solidFill>
              </a:rPr>
              <a:t>загадки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6229" y="1464593"/>
            <a:ext cx="3963818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Замість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рейок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дві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дротини</a:t>
            </a:r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dirty="0" err="1">
                <a:solidFill>
                  <a:schemeClr val="bg1"/>
                </a:solidFill>
              </a:rPr>
              <a:t>Визначають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рух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машини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Щоби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взуті</a:t>
            </a:r>
            <a:r>
              <a:rPr lang="ru-RU" sz="2400" b="1" dirty="0">
                <a:solidFill>
                  <a:schemeClr val="bg1"/>
                </a:solidFill>
              </a:rPr>
              <a:t> в </a:t>
            </a:r>
            <a:r>
              <a:rPr lang="ru-RU" sz="2400" b="1" dirty="0" err="1">
                <a:solidFill>
                  <a:schemeClr val="bg1"/>
                </a:solidFill>
              </a:rPr>
              <a:t>гуму</a:t>
            </a:r>
            <a:r>
              <a:rPr lang="ru-RU" sz="2400" b="1" dirty="0">
                <a:solidFill>
                  <a:schemeClr val="bg1"/>
                </a:solidFill>
              </a:rPr>
              <a:t> ноги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Не </a:t>
            </a:r>
            <a:r>
              <a:rPr lang="ru-RU" sz="2400" b="1" dirty="0" err="1">
                <a:solidFill>
                  <a:schemeClr val="bg1"/>
                </a:solidFill>
              </a:rPr>
              <a:t>збивалися</a:t>
            </a:r>
            <a:r>
              <a:rPr lang="ru-RU" sz="2400" b="1" dirty="0">
                <a:solidFill>
                  <a:schemeClr val="bg1"/>
                </a:solidFill>
              </a:rPr>
              <a:t> з дороги.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6126C114-6152-416F-B140-C459C24A8E74}"/>
              </a:ext>
            </a:extLst>
          </p:cNvPr>
          <p:cNvSpPr/>
          <p:nvPr/>
        </p:nvSpPr>
        <p:spPr>
          <a:xfrm>
            <a:off x="8915401" y="3233757"/>
            <a:ext cx="2407160" cy="6487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тролейбус</a:t>
            </a:r>
            <a:endParaRPr lang="ru-RU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333618" y="1464593"/>
            <a:ext cx="3897085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По </a:t>
            </a:r>
            <a:r>
              <a:rPr lang="ru-RU" sz="2400" b="1" dirty="0" err="1">
                <a:solidFill>
                  <a:schemeClr val="bg1"/>
                </a:solidFill>
              </a:rPr>
              <a:t>місту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дві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змії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повзуть</a:t>
            </a:r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dirty="0">
                <a:solidFill>
                  <a:schemeClr val="bg1"/>
                </a:solidFill>
              </a:rPr>
              <a:t>І на </a:t>
            </a:r>
            <a:r>
              <a:rPr lang="ru-RU" sz="2400" b="1" dirty="0" err="1">
                <a:solidFill>
                  <a:schemeClr val="bg1"/>
                </a:solidFill>
              </a:rPr>
              <a:t>собі</a:t>
            </a:r>
            <a:r>
              <a:rPr lang="ru-RU" sz="2400" b="1" dirty="0">
                <a:solidFill>
                  <a:schemeClr val="bg1"/>
                </a:solidFill>
              </a:rPr>
              <a:t> хатки </a:t>
            </a:r>
            <a:r>
              <a:rPr lang="ru-RU" sz="2400" b="1" dirty="0" err="1">
                <a:solidFill>
                  <a:schemeClr val="bg1"/>
                </a:solidFill>
              </a:rPr>
              <a:t>везуть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У тих хатках людей </a:t>
            </a:r>
            <a:r>
              <a:rPr lang="ru-RU" sz="2400" b="1" dirty="0" err="1">
                <a:solidFill>
                  <a:schemeClr val="bg1"/>
                </a:solidFill>
              </a:rPr>
              <a:t>багато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Ти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знаєш</a:t>
            </a:r>
            <a:r>
              <a:rPr lang="ru-RU" sz="2400" b="1" dirty="0">
                <a:solidFill>
                  <a:schemeClr val="bg1"/>
                </a:solidFill>
              </a:rPr>
              <a:t>, як </a:t>
            </a:r>
            <a:r>
              <a:rPr lang="ru-RU" sz="2400" b="1" dirty="0" err="1">
                <a:solidFill>
                  <a:schemeClr val="bg1"/>
                </a:solidFill>
              </a:rPr>
              <a:t>ці</a:t>
            </a:r>
            <a:r>
              <a:rPr lang="ru-RU" sz="2400" b="1" dirty="0">
                <a:solidFill>
                  <a:schemeClr val="bg1"/>
                </a:solidFill>
              </a:rPr>
              <a:t> хатки </a:t>
            </a:r>
            <a:r>
              <a:rPr lang="ru-RU" sz="2400" b="1" dirty="0" err="1">
                <a:solidFill>
                  <a:schemeClr val="bg1"/>
                </a:solidFill>
              </a:rPr>
              <a:t>звати</a:t>
            </a:r>
            <a:r>
              <a:rPr lang="ru-RU" sz="2400" b="1" dirty="0">
                <a:solidFill>
                  <a:schemeClr val="bg1"/>
                </a:solidFill>
              </a:rPr>
              <a:t>?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: скругленные углы 6">
            <a:extLst>
              <a:ext uri="{FF2B5EF4-FFF2-40B4-BE49-F238E27FC236}">
                <a16:creationId xmlns:a16="http://schemas.microsoft.com/office/drawing/2014/main" xmlns="" id="{6126C114-6152-416F-B140-C459C24A8E74}"/>
              </a:ext>
            </a:extLst>
          </p:cNvPr>
          <p:cNvSpPr/>
          <p:nvPr/>
        </p:nvSpPr>
        <p:spPr>
          <a:xfrm>
            <a:off x="1333618" y="3186268"/>
            <a:ext cx="2582576" cy="6962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трамвай</a:t>
            </a:r>
            <a:endParaRPr lang="ru-RU" sz="32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618" y="4181900"/>
            <a:ext cx="3782668" cy="229382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3" name="Picture 2" descr="Смешной троллейбус шаржа иллюстрация вектора. иллюстрации насчитывающей  электрическо - 8416828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1" t="8442" b="9454"/>
          <a:stretch/>
        </p:blipFill>
        <p:spPr bwMode="auto">
          <a:xfrm>
            <a:off x="5338601" y="3186268"/>
            <a:ext cx="3348200" cy="259900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89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92738" y="431834"/>
            <a:ext cx="9507309" cy="9119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Відгадай </a:t>
            </a:r>
            <a:r>
              <a:rPr lang="uk-UA" sz="4000" b="1" dirty="0" smtClean="0">
                <a:solidFill>
                  <a:schemeClr val="bg1"/>
                </a:solidFill>
              </a:rPr>
              <a:t>загадки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9029" y="1464593"/>
            <a:ext cx="4421018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Воно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зупиниться</a:t>
            </a:r>
            <a:r>
              <a:rPr lang="ru-RU" sz="2400" b="1" dirty="0">
                <a:solidFill>
                  <a:schemeClr val="bg1"/>
                </a:solidFill>
              </a:rPr>
              <a:t> охоче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Там, де </a:t>
            </a:r>
            <a:r>
              <a:rPr lang="ru-RU" sz="2400" b="1" dirty="0" err="1">
                <a:solidFill>
                  <a:schemeClr val="bg1"/>
                </a:solidFill>
              </a:rPr>
              <a:t>лиш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пасажир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захоче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На </a:t>
            </a:r>
            <a:r>
              <a:rPr lang="ru-RU" sz="2400" b="1" dirty="0" err="1">
                <a:solidFill>
                  <a:schemeClr val="bg1"/>
                </a:solidFill>
              </a:rPr>
              <a:t>ньому</a:t>
            </a:r>
            <a:r>
              <a:rPr lang="ru-RU" sz="2400" b="1" dirty="0">
                <a:solidFill>
                  <a:schemeClr val="bg1"/>
                </a:solidFill>
              </a:rPr>
              <a:t> шашки є, </a:t>
            </a:r>
            <a:r>
              <a:rPr lang="ru-RU" sz="2400" b="1" dirty="0" err="1">
                <a:solidFill>
                  <a:schemeClr val="bg1"/>
                </a:solidFill>
              </a:rPr>
              <a:t>малята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Але у них не </a:t>
            </a:r>
            <a:r>
              <a:rPr lang="ru-RU" sz="2400" b="1" dirty="0" err="1">
                <a:solidFill>
                  <a:schemeClr val="bg1"/>
                </a:solidFill>
              </a:rPr>
              <a:t>можна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грати</a:t>
            </a:r>
            <a:r>
              <a:rPr lang="uk-UA" sz="2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6126C114-6152-416F-B140-C459C24A8E74}"/>
              </a:ext>
            </a:extLst>
          </p:cNvPr>
          <p:cNvSpPr/>
          <p:nvPr/>
        </p:nvSpPr>
        <p:spPr>
          <a:xfrm>
            <a:off x="8915401" y="3233757"/>
            <a:ext cx="1884646" cy="6487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таксі</a:t>
            </a:r>
            <a:endParaRPr lang="ru-RU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333618" y="1464593"/>
            <a:ext cx="3897085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Його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можна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осідлати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Можна</a:t>
            </a:r>
            <a:r>
              <a:rPr lang="ru-RU" sz="2400" b="1" dirty="0">
                <a:solidFill>
                  <a:schemeClr val="bg1"/>
                </a:solidFill>
              </a:rPr>
              <a:t> і за </a:t>
            </a:r>
            <a:r>
              <a:rPr lang="ru-RU" sz="2400" b="1" dirty="0" err="1">
                <a:solidFill>
                  <a:schemeClr val="bg1"/>
                </a:solidFill>
              </a:rPr>
              <a:t>роги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взяти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Та </a:t>
            </a:r>
            <a:r>
              <a:rPr lang="ru-RU" sz="2400" b="1" dirty="0" err="1">
                <a:solidFill>
                  <a:schemeClr val="bg1"/>
                </a:solidFill>
              </a:rPr>
              <a:t>щоб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міг</a:t>
            </a:r>
            <a:r>
              <a:rPr lang="ru-RU" sz="2400" b="1" dirty="0">
                <a:solidFill>
                  <a:schemeClr val="bg1"/>
                </a:solidFill>
              </a:rPr>
              <a:t> тебе везти,</a:t>
            </a:r>
          </a:p>
          <a:p>
            <a:r>
              <a:rPr lang="ru-RU" sz="2400" b="1" dirty="0" err="1">
                <a:solidFill>
                  <a:schemeClr val="bg1"/>
                </a:solidFill>
              </a:rPr>
              <a:t>Слід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йому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допомогти</a:t>
            </a:r>
            <a:r>
              <a:rPr lang="uk-UA" sz="2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1" name="Прямоугольник: скругленные углы 6">
            <a:extLst>
              <a:ext uri="{FF2B5EF4-FFF2-40B4-BE49-F238E27FC236}">
                <a16:creationId xmlns:a16="http://schemas.microsoft.com/office/drawing/2014/main" xmlns="" id="{6126C114-6152-416F-B140-C459C24A8E74}"/>
              </a:ext>
            </a:extLst>
          </p:cNvPr>
          <p:cNvSpPr/>
          <p:nvPr/>
        </p:nvSpPr>
        <p:spPr>
          <a:xfrm>
            <a:off x="1333618" y="3186268"/>
            <a:ext cx="2582576" cy="6962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велосипед</a:t>
            </a:r>
            <a:endParaRPr lang="ru-RU" sz="3200" b="1" dirty="0"/>
          </a:p>
        </p:txBody>
      </p:sp>
      <p:pic>
        <p:nvPicPr>
          <p:cNvPr id="12" name="Picture 2" descr="Велосипед рисунок для дете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50" y="4158343"/>
            <a:ext cx="2585653" cy="200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Клипарт такси (3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68" y="3722914"/>
            <a:ext cx="3864428" cy="236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56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1803682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02629" y="1901647"/>
            <a:ext cx="5399314" cy="29625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письма ми </a:t>
            </a:r>
            <a:r>
              <a:rPr lang="ru-RU" sz="2800" b="1" dirty="0" err="1">
                <a:solidFill>
                  <a:schemeClr val="bg1"/>
                </a:solidFill>
              </a:rPr>
              <a:t>пригадаємо</a:t>
            </a:r>
            <a:r>
              <a:rPr lang="ru-RU" sz="2800" b="1" dirty="0">
                <a:solidFill>
                  <a:schemeClr val="bg1"/>
                </a:solidFill>
              </a:rPr>
              <a:t> слова, </a:t>
            </a:r>
            <a:r>
              <a:rPr lang="ru-RU" sz="2800" b="1" dirty="0" err="1">
                <a:solidFill>
                  <a:schemeClr val="bg1"/>
                </a:solidFill>
              </a:rPr>
              <a:t>які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відносяться</a:t>
            </a:r>
            <a:r>
              <a:rPr lang="ru-RU" sz="2800" b="1" dirty="0">
                <a:solidFill>
                  <a:schemeClr val="bg1"/>
                </a:solidFill>
              </a:rPr>
              <a:t> до </a:t>
            </a:r>
            <a:r>
              <a:rPr lang="ru-RU" sz="2800" b="1" dirty="0" err="1">
                <a:solidFill>
                  <a:schemeClr val="bg1"/>
                </a:solidFill>
              </a:rPr>
              <a:t>тематичної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групи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«Транспорт</a:t>
            </a:r>
            <a:r>
              <a:rPr lang="ru-RU" sz="2800" b="1" dirty="0" smtClean="0">
                <a:solidFill>
                  <a:schemeClr val="bg1"/>
                </a:solidFill>
              </a:rPr>
              <a:t>»</a:t>
            </a:r>
            <a:r>
              <a:rPr lang="uk-UA" sz="2800" b="1" dirty="0" smtClean="0">
                <a:solidFill>
                  <a:schemeClr val="bg1"/>
                </a:solidFill>
              </a:rPr>
              <a:t>.</a:t>
            </a:r>
            <a:endParaRPr lang="uk-UA" sz="2800" b="1" dirty="0">
              <a:solidFill>
                <a:schemeClr val="bg1"/>
              </a:solidFill>
            </a:endParaRP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Побудуємо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за </a:t>
            </a:r>
            <a:r>
              <a:rPr lang="ru-RU" sz="2800" b="1" dirty="0" err="1">
                <a:solidFill>
                  <a:schemeClr val="bg1"/>
                </a:solidFill>
              </a:rPr>
              <a:t>поданим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початком.</a:t>
            </a:r>
            <a:endParaRPr lang="ru-RU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60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3791" r="4062" b="8974"/>
          <a:stretch/>
        </p:blipFill>
        <p:spPr>
          <a:xfrm>
            <a:off x="6323830" y="4384664"/>
            <a:ext cx="3168000" cy="1692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470" t="9001" r="5978" b="4251"/>
          <a:stretch/>
        </p:blipFill>
        <p:spPr>
          <a:xfrm>
            <a:off x="3149657" y="4384664"/>
            <a:ext cx="2916000" cy="1908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622288" y="475872"/>
            <a:ext cx="8732066" cy="6997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solidFill>
                  <a:schemeClr val="bg1"/>
                </a:solidFill>
              </a:rPr>
              <a:t>Поміркуй</a:t>
            </a:r>
            <a:r>
              <a:rPr lang="ru-RU" sz="3200" b="1" dirty="0" smtClean="0">
                <a:solidFill>
                  <a:schemeClr val="bg1"/>
                </a:solidFill>
              </a:rPr>
              <a:t>, </a:t>
            </a:r>
            <a:r>
              <a:rPr lang="ru-RU" sz="3200" b="1" dirty="0" err="1" smtClean="0">
                <a:solidFill>
                  <a:schemeClr val="bg1"/>
                </a:solidFill>
              </a:rPr>
              <a:t>що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таке</a:t>
            </a:r>
            <a:r>
              <a:rPr lang="ru-RU" sz="3200" b="1" dirty="0" smtClean="0">
                <a:solidFill>
                  <a:schemeClr val="bg1"/>
                </a:solidFill>
              </a:rPr>
              <a:t> транспорт</a:t>
            </a:r>
            <a:r>
              <a:rPr lang="ru-RU" sz="3200" b="1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071" t="9912" r="10228" b="5271"/>
          <a:stretch/>
        </p:blipFill>
        <p:spPr>
          <a:xfrm>
            <a:off x="1054100" y="2823140"/>
            <a:ext cx="2484000" cy="1404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26" name="Picture 2" descr="Самолет рисунок для детей - 133 фот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520" y="2776768"/>
            <a:ext cx="3656538" cy="1496744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xtLst/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050" y="4418103"/>
            <a:ext cx="2398543" cy="107728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4323" y="2776768"/>
            <a:ext cx="1837507" cy="145502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/>
          <a:srcRect l="7339"/>
          <a:stretch/>
        </p:blipFill>
        <p:spPr>
          <a:xfrm>
            <a:off x="9693913" y="2110523"/>
            <a:ext cx="1848595" cy="276232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22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22288" y="1240973"/>
            <a:ext cx="7801957" cy="7854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Транспорт – </a:t>
            </a:r>
            <a:r>
              <a:rPr lang="ru-RU" sz="2400" dirty="0" err="1" smtClean="0">
                <a:solidFill>
                  <a:srgbClr val="0070C0"/>
                </a:solidFill>
              </a:rPr>
              <a:t>засоби</a:t>
            </a:r>
            <a:r>
              <a:rPr lang="ru-RU" sz="2400" dirty="0" smtClean="0">
                <a:solidFill>
                  <a:srgbClr val="0070C0"/>
                </a:solidFill>
              </a:rPr>
              <a:t>, </a:t>
            </a:r>
            <a:r>
              <a:rPr lang="ru-RU" sz="2400" dirty="0" err="1" smtClean="0">
                <a:solidFill>
                  <a:srgbClr val="0070C0"/>
                </a:solidFill>
              </a:rPr>
              <a:t>призначені</a:t>
            </a:r>
            <a:r>
              <a:rPr lang="ru-RU" sz="2400" dirty="0" smtClean="0">
                <a:solidFill>
                  <a:srgbClr val="0070C0"/>
                </a:solidFill>
              </a:rPr>
              <a:t> </a:t>
            </a:r>
            <a:r>
              <a:rPr lang="ru-RU" sz="2400" dirty="0">
                <a:solidFill>
                  <a:srgbClr val="0070C0"/>
                </a:solidFill>
              </a:rPr>
              <a:t>для </a:t>
            </a:r>
            <a:r>
              <a:rPr lang="ru-RU" sz="2400" dirty="0" err="1">
                <a:solidFill>
                  <a:srgbClr val="0070C0"/>
                </a:solidFill>
              </a:rPr>
              <a:t>переміщення</a:t>
            </a:r>
            <a:r>
              <a:rPr lang="ru-RU" sz="2400" dirty="0">
                <a:solidFill>
                  <a:srgbClr val="0070C0"/>
                </a:solidFill>
              </a:rPr>
              <a:t> людей, </a:t>
            </a:r>
            <a:r>
              <a:rPr lang="ru-RU" sz="2400" dirty="0" err="1" smtClean="0">
                <a:solidFill>
                  <a:srgbClr val="0070C0"/>
                </a:solidFill>
              </a:rPr>
              <a:t>вантажів</a:t>
            </a:r>
            <a:r>
              <a:rPr lang="ru-RU" sz="2400" dirty="0" smtClean="0">
                <a:solidFill>
                  <a:srgbClr val="0070C0"/>
                </a:solidFill>
              </a:rPr>
              <a:t> </a:t>
            </a:r>
            <a:r>
              <a:rPr lang="ru-RU" sz="2400" dirty="0">
                <a:solidFill>
                  <a:srgbClr val="0070C0"/>
                </a:solidFill>
              </a:rPr>
              <a:t>з одного </a:t>
            </a:r>
            <a:r>
              <a:rPr lang="ru-RU" sz="2400" dirty="0" err="1">
                <a:solidFill>
                  <a:srgbClr val="0070C0"/>
                </a:solidFill>
              </a:rPr>
              <a:t>місця</a:t>
            </a:r>
            <a:r>
              <a:rPr lang="ru-RU" sz="2400" dirty="0">
                <a:solidFill>
                  <a:srgbClr val="0070C0"/>
                </a:solidFill>
              </a:rPr>
              <a:t> в </a:t>
            </a:r>
            <a:r>
              <a:rPr lang="ru-RU" sz="2400" dirty="0" err="1" smtClean="0">
                <a:solidFill>
                  <a:srgbClr val="0070C0"/>
                </a:solidFill>
              </a:rPr>
              <a:t>інше</a:t>
            </a:r>
            <a:r>
              <a:rPr lang="ru-RU" sz="2400" dirty="0">
                <a:solidFill>
                  <a:srgbClr val="0070C0"/>
                </a:solidFill>
              </a:rPr>
              <a:t>.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52533" y="2127095"/>
            <a:ext cx="7741466" cy="4750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Ґаджик </a:t>
            </a:r>
            <a:r>
              <a:rPr lang="ru-RU" sz="2400" b="1" dirty="0" err="1">
                <a:solidFill>
                  <a:schemeClr val="bg1"/>
                </a:solidFill>
              </a:rPr>
              <a:t>цікавиться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чи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знаєш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ти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цей</a:t>
            </a:r>
            <a:r>
              <a:rPr lang="ru-RU" sz="2400" b="1" dirty="0">
                <a:solidFill>
                  <a:schemeClr val="bg1"/>
                </a:solidFill>
              </a:rPr>
              <a:t> транспорт. </a:t>
            </a:r>
          </a:p>
        </p:txBody>
      </p:sp>
    </p:spTree>
    <p:extLst>
      <p:ext uri="{BB962C8B-B14F-4D97-AF65-F5344CB8AC3E}">
        <p14:creationId xmlns:p14="http://schemas.microsoft.com/office/powerpoint/2010/main" val="161655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t="17190" r="34016" b="65184"/>
          <a:stretch/>
        </p:blipFill>
        <p:spPr>
          <a:xfrm>
            <a:off x="792000" y="1415073"/>
            <a:ext cx="10440000" cy="218132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727488" y="492701"/>
            <a:ext cx="8732066" cy="8244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Запиши </a:t>
            </a:r>
            <a:r>
              <a:rPr lang="ru-RU" sz="4000" b="1" dirty="0" err="1" smtClean="0">
                <a:solidFill>
                  <a:schemeClr val="bg1"/>
                </a:solidFill>
              </a:rPr>
              <a:t>назви</a:t>
            </a:r>
            <a:r>
              <a:rPr lang="ru-RU" sz="4000" b="1" dirty="0" smtClean="0">
                <a:solidFill>
                  <a:schemeClr val="bg1"/>
                </a:solidFill>
              </a:rPr>
              <a:t> транспорту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17" t="23301" r="38070" b="62196"/>
          <a:stretch/>
        </p:blipFill>
        <p:spPr>
          <a:xfrm>
            <a:off x="1111231" y="1415073"/>
            <a:ext cx="5182907" cy="11392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603" t="37092" r="39221" b="48405"/>
          <a:stretch/>
        </p:blipFill>
        <p:spPr>
          <a:xfrm>
            <a:off x="6093521" y="1406675"/>
            <a:ext cx="5052040" cy="113927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400" t="37092" r="25160" b="48405"/>
          <a:stretch/>
        </p:blipFill>
        <p:spPr>
          <a:xfrm>
            <a:off x="1054100" y="2366237"/>
            <a:ext cx="2016632" cy="113927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674" t="53667" r="50750" b="34566"/>
          <a:stretch/>
        </p:blipFill>
        <p:spPr>
          <a:xfrm>
            <a:off x="3350014" y="2597536"/>
            <a:ext cx="3431962" cy="924339"/>
          </a:xfrm>
          <a:prstGeom prst="rect">
            <a:avLst/>
          </a:prstGeom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22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63540" y="3703069"/>
            <a:ext cx="5275889" cy="7146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Розкажи, </a:t>
            </a:r>
            <a:r>
              <a:rPr lang="ru-RU" sz="2400" b="1" dirty="0" err="1">
                <a:solidFill>
                  <a:schemeClr val="bg1"/>
                </a:solidFill>
              </a:rPr>
              <a:t>який</a:t>
            </a:r>
            <a:r>
              <a:rPr lang="ru-RU" sz="2400" b="1" dirty="0">
                <a:solidFill>
                  <a:schemeClr val="bg1"/>
                </a:solidFill>
              </a:rPr>
              <a:t> транспорт </a:t>
            </a:r>
            <a:r>
              <a:rPr lang="ru-RU" sz="2400" b="1" dirty="0" err="1">
                <a:solidFill>
                  <a:schemeClr val="bg1"/>
                </a:solidFill>
              </a:rPr>
              <a:t>ти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ще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знаєш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18" name="Picture 4" descr="Буклет &quot;Памятка - Работа в парах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085" y="4392859"/>
            <a:ext cx="3387733" cy="21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77769" y="4464946"/>
            <a:ext cx="5247429" cy="923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Хто керує транспортом? 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 </a:t>
            </a:r>
            <a:r>
              <a:rPr lang="uk-UA" sz="2400" b="1" dirty="0">
                <a:solidFill>
                  <a:schemeClr val="bg1"/>
                </a:solidFill>
              </a:rPr>
              <a:t>називаються професії цих </a:t>
            </a:r>
            <a:r>
              <a:rPr lang="uk-UA" sz="2400" b="1" dirty="0" smtClean="0">
                <a:solidFill>
                  <a:schemeClr val="bg1"/>
                </a:solidFill>
              </a:rPr>
              <a:t>людей? 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093521" y="3698099"/>
            <a:ext cx="1554461" cy="6119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ВОДІЙ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719838" y="3703069"/>
            <a:ext cx="1924576" cy="6119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МАШИНІСТ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093521" y="4417701"/>
            <a:ext cx="1554461" cy="6119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ПІЛОТ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701177" y="3703069"/>
            <a:ext cx="1554461" cy="6119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ТАКСИСТ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71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20" grpId="0" animBg="1"/>
      <p:bldP spid="21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45194</TotalTime>
  <Words>527</Words>
  <Application>Microsoft Office PowerPoint</Application>
  <PresentationFormat>Произвольный</PresentationFormat>
  <Paragraphs>115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Налаштування на урок. Аутотренінг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3041</cp:revision>
  <dcterms:created xsi:type="dcterms:W3CDTF">2018-01-05T16:38:53Z</dcterms:created>
  <dcterms:modified xsi:type="dcterms:W3CDTF">2024-04-12T12:08:17Z</dcterms:modified>
</cp:coreProperties>
</file>